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  <p:sldMasterId id="2147483748" r:id="rId5"/>
  </p:sldMasterIdLst>
  <p:notesMasterIdLst>
    <p:notesMasterId r:id="rId31"/>
  </p:notesMasterIdLst>
  <p:sldIdLst>
    <p:sldId id="350" r:id="rId6"/>
    <p:sldId id="574" r:id="rId7"/>
    <p:sldId id="599" r:id="rId8"/>
    <p:sldId id="585" r:id="rId9"/>
    <p:sldId id="584" r:id="rId10"/>
    <p:sldId id="586" r:id="rId11"/>
    <p:sldId id="568" r:id="rId12"/>
    <p:sldId id="583" r:id="rId13"/>
    <p:sldId id="600" r:id="rId14"/>
    <p:sldId id="601" r:id="rId15"/>
    <p:sldId id="602" r:id="rId16"/>
    <p:sldId id="598" r:id="rId17"/>
    <p:sldId id="603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54" r:id="rId27"/>
    <p:sldId id="595" r:id="rId28"/>
    <p:sldId id="604" r:id="rId29"/>
    <p:sldId id="551" r:id="rId30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an Selçuk Selek" initials="HSS" lastIdx="14" clrIdx="0">
    <p:extLst/>
  </p:cmAuthor>
  <p:cmAuthor id="2" name="Münevver Önder" initials="MÖ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83AD94"/>
    <a:srgbClr val="5AB0F0"/>
    <a:srgbClr val="B3B3B2"/>
    <a:srgbClr val="FF5757"/>
    <a:srgbClr val="7F7F7F"/>
    <a:srgbClr val="000000"/>
    <a:srgbClr val="E2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0817" autoAdjust="0"/>
  </p:normalViewPr>
  <p:slideViewPr>
    <p:cSldViewPr snapToGrid="0">
      <p:cViewPr varScale="1">
        <p:scale>
          <a:sx n="66" d="100"/>
          <a:sy n="66" d="100"/>
        </p:scale>
        <p:origin x="92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17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evver.onder\Desktop\GBS%20VER&#304;-03.02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evver.onder\Desktop\GBS%20VER&#304;-03.02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evver.onder\Downloads\1512%20List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evver.onder\Desktop\GBS%20VER&#304;-03.02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nevver.onder\Desktop\GBS%20VER&#304;-03.02.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'Tematik Alan'!$G$17</c:f>
              <c:strCache>
                <c:ptCount val="1"/>
                <c:pt idx="0">
                  <c:v>2018-2019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8-437B-A682-C6CF69E5B1B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8-437B-A682-C6CF69E5B1B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A8-437B-A682-C6CF69E5B1B5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A8-437B-A682-C6CF69E5B1B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A8-437B-A682-C6CF69E5B1B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A8-437B-A682-C6CF69E5B1B5}"/>
              </c:ext>
            </c:extLst>
          </c:dPt>
          <c:dLbls>
            <c:dLbl>
              <c:idx val="3"/>
              <c:layout>
                <c:manualLayout>
                  <c:x val="0.158888530937911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DA8-437B-A682-C6CF69E5B1B5}"/>
                </c:ext>
              </c:extLst>
            </c:dLbl>
            <c:dLbl>
              <c:idx val="5"/>
              <c:layout>
                <c:manualLayout>
                  <c:x val="-5.7100565805811965E-2"/>
                  <c:y val="2.00270659273233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6665889947798"/>
                      <c:h val="0.22656073490873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DA8-437B-A682-C6CF69E5B1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('Tematik Alan'!$H$14,'Tematik Alan'!$I$14,'Tematik Alan'!$J$14,'Tematik Alan'!$K$14,'Tematik Alan'!$L$14,'Tematik Alan'!$M$14)</c:f>
              <c:strCache>
                <c:ptCount val="6"/>
                <c:pt idx="0">
                  <c:v>Akıllı Ulaşım </c:v>
                </c:pt>
                <c:pt idx="1">
                  <c:v>Akıllı Üretim Sistemleri</c:v>
                </c:pt>
                <c:pt idx="2">
                  <c:v>Enerji ve Temiz Teknolojiler</c:v>
                </c:pt>
                <c:pt idx="3">
                  <c:v>İletişim ve Sayısal Dönüşüm</c:v>
                </c:pt>
                <c:pt idx="4">
                  <c:v>Sağlık ve İyi Yaşam</c:v>
                </c:pt>
                <c:pt idx="5">
                  <c:v>Sürdürülebilir Tarım ve Beslenme</c:v>
                </c:pt>
              </c:strCache>
            </c:strRef>
          </c:cat>
          <c:val>
            <c:numRef>
              <c:f>('Tematik Alan'!$H$17,'Tematik Alan'!$I$17,'Tematik Alan'!$J$17,'Tematik Alan'!$K$17,'Tematik Alan'!$L$17,'Tematik Alan'!$M$17)</c:f>
              <c:numCache>
                <c:formatCode>General</c:formatCode>
                <c:ptCount val="6"/>
                <c:pt idx="0">
                  <c:v>72</c:v>
                </c:pt>
                <c:pt idx="1">
                  <c:v>268</c:v>
                </c:pt>
                <c:pt idx="2">
                  <c:v>135</c:v>
                </c:pt>
                <c:pt idx="3">
                  <c:v>634</c:v>
                </c:pt>
                <c:pt idx="4">
                  <c:v>441</c:v>
                </c:pt>
                <c:pt idx="5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A8-437B-A682-C6CF69E5B1B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'Tematik Alan'!$G$21</c:f>
              <c:strCache>
                <c:ptCount val="1"/>
                <c:pt idx="0">
                  <c:v>2018-2019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3-4A47-8A84-3D8C2AD7C39B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23-4A47-8A84-3D8C2AD7C39B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23-4A47-8A84-3D8C2AD7C39B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23-4A47-8A84-3D8C2AD7C39B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23-4A47-8A84-3D8C2AD7C39B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23-4A47-8A84-3D8C2AD7C39B}"/>
              </c:ext>
            </c:extLst>
          </c:dPt>
          <c:dLbls>
            <c:dLbl>
              <c:idx val="0"/>
              <c:layout>
                <c:manualLayout>
                  <c:x val="8.8940094940759634E-2"/>
                  <c:y val="2.153409189813330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23-4A47-8A84-3D8C2AD7C39B}"/>
                </c:ext>
              </c:extLst>
            </c:dLbl>
            <c:dLbl>
              <c:idx val="1"/>
              <c:layout>
                <c:manualLayout>
                  <c:x val="9.1438607545883989E-3"/>
                  <c:y val="0.143504160308222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23-4A47-8A84-3D8C2AD7C39B}"/>
                </c:ext>
              </c:extLst>
            </c:dLbl>
            <c:dLbl>
              <c:idx val="2"/>
              <c:layout>
                <c:manualLayout>
                  <c:x val="-3.6834948020332298E-2"/>
                  <c:y val="3.68342491426979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23-4A47-8A84-3D8C2AD7C39B}"/>
                </c:ext>
              </c:extLst>
            </c:dLbl>
            <c:dLbl>
              <c:idx val="3"/>
              <c:layout>
                <c:manualLayout>
                  <c:x val="0.23603741388011226"/>
                  <c:y val="-7.290755857954253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23-4A47-8A84-3D8C2AD7C39B}"/>
                </c:ext>
              </c:extLst>
            </c:dLbl>
            <c:dLbl>
              <c:idx val="4"/>
              <c:layout>
                <c:manualLayout>
                  <c:x val="4.5265752740293159E-2"/>
                  <c:y val="3.25092983178893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23-4A47-8A84-3D8C2AD7C39B}"/>
                </c:ext>
              </c:extLst>
            </c:dLbl>
            <c:dLbl>
              <c:idx val="5"/>
              <c:layout>
                <c:manualLayout>
                  <c:x val="-8.6263129844898132E-2"/>
                  <c:y val="5.4150103725039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2109124003144"/>
                      <c:h val="0.23025672865676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923-4A47-8A84-3D8C2AD7C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'Tematik Alan'!$H$20:$M$20</c:f>
              <c:strCache>
                <c:ptCount val="6"/>
                <c:pt idx="0">
                  <c:v>Akıllı Ulaşım </c:v>
                </c:pt>
                <c:pt idx="1">
                  <c:v>Akıllı Üretim Sistemleri</c:v>
                </c:pt>
                <c:pt idx="2">
                  <c:v>Enerji ve Temiz Teknolojiler</c:v>
                </c:pt>
                <c:pt idx="3">
                  <c:v>İletişim ve Sayısal Dönüşüm</c:v>
                </c:pt>
                <c:pt idx="4">
                  <c:v>Sağlık ve İyi Yaşam</c:v>
                </c:pt>
                <c:pt idx="5">
                  <c:v>Sürdürülebilir Tarım ve Beslenme</c:v>
                </c:pt>
              </c:strCache>
            </c:strRef>
          </c:cat>
          <c:val>
            <c:numRef>
              <c:f>'Tematik Alan'!$H$21:$M$21</c:f>
              <c:numCache>
                <c:formatCode>General</c:formatCode>
                <c:ptCount val="6"/>
                <c:pt idx="0">
                  <c:v>25</c:v>
                </c:pt>
                <c:pt idx="1">
                  <c:v>96</c:v>
                </c:pt>
                <c:pt idx="2">
                  <c:v>43</c:v>
                </c:pt>
                <c:pt idx="3">
                  <c:v>216</c:v>
                </c:pt>
                <c:pt idx="4">
                  <c:v>151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23-4A47-8A84-3D8C2AD7C39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B-4B64-96E3-439C8B2E7C89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9AB-4B64-96E3-439C8B2E7C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AB-4B64-96E3-439C8B2E7C89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9AB-4B64-96E3-439C8B2E7C89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AB-4B64-96E3-439C8B2E7C89}"/>
              </c:ext>
            </c:extLst>
          </c:dPt>
          <c:dLbls>
            <c:dLbl>
              <c:idx val="0"/>
              <c:layout>
                <c:manualLayout>
                  <c:x val="0.20231764928232404"/>
                  <c:y val="1.5888676797257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0584418284912"/>
                      <c:h val="0.14720310883773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AB-4B64-96E3-439C8B2E7C89}"/>
                </c:ext>
              </c:extLst>
            </c:dLbl>
            <c:dLbl>
              <c:idx val="1"/>
              <c:layout>
                <c:manualLayout>
                  <c:x val="3.000325701648222E-2"/>
                  <c:y val="0.103422204871396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AB-4B64-96E3-439C8B2E7C89}"/>
                </c:ext>
              </c:extLst>
            </c:dLbl>
            <c:dLbl>
              <c:idx val="2"/>
              <c:layout>
                <c:manualLayout>
                  <c:x val="0.11201007328081196"/>
                  <c:y val="-0.152441327843270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AB-4B64-96E3-439C8B2E7C89}"/>
                </c:ext>
              </c:extLst>
            </c:dLbl>
            <c:dLbl>
              <c:idx val="3"/>
              <c:layout>
                <c:manualLayout>
                  <c:x val="-1.0233249320700025E-2"/>
                  <c:y val="2.5240628712553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9AB-4B64-96E3-439C8B2E7C89}"/>
                </c:ext>
              </c:extLst>
            </c:dLbl>
            <c:dLbl>
              <c:idx val="4"/>
              <c:layout>
                <c:manualLayout>
                  <c:x val="-6.3709465894590422E-2"/>
                  <c:y val="6.3538133876587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AB-4B64-96E3-439C8B2E7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'[1512 Liste.xls]BiGG'!$B$1535:$F$1535</c:f>
              <c:strCache>
                <c:ptCount val="5"/>
                <c:pt idx="0">
                  <c:v>20-25 Yaş</c:v>
                </c:pt>
                <c:pt idx="1">
                  <c:v>25-30 Yaş</c:v>
                </c:pt>
                <c:pt idx="2">
                  <c:v>30-35</c:v>
                </c:pt>
                <c:pt idx="3">
                  <c:v>35-40 </c:v>
                </c:pt>
                <c:pt idx="4">
                  <c:v>40+</c:v>
                </c:pt>
              </c:strCache>
            </c:strRef>
          </c:cat>
          <c:val>
            <c:numRef>
              <c:f>'[1512 Liste.xls]BiGG'!$B$1536:$F$1536</c:f>
              <c:numCache>
                <c:formatCode>General</c:formatCode>
                <c:ptCount val="5"/>
                <c:pt idx="0">
                  <c:v>83</c:v>
                </c:pt>
                <c:pt idx="1">
                  <c:v>339</c:v>
                </c:pt>
                <c:pt idx="2">
                  <c:v>507</c:v>
                </c:pt>
                <c:pt idx="3">
                  <c:v>352</c:v>
                </c:pt>
                <c:pt idx="4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B-4B64-96E3-439C8B2E7C8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2D-4585-8F26-54A734DD72D5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92D-4585-8F26-54A734DD72D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92D-4585-8F26-54A734DD72D5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92D-4585-8F26-54A734DD72D5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92D-4585-8F26-54A734DD72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'[1512 Liste.xls]BiGG'!$B$1535:$F$1535</c:f>
              <c:strCache>
                <c:ptCount val="5"/>
                <c:pt idx="0">
                  <c:v>20-25 Yaş</c:v>
                </c:pt>
                <c:pt idx="1">
                  <c:v>25-30 Yaş</c:v>
                </c:pt>
                <c:pt idx="2">
                  <c:v>30-35</c:v>
                </c:pt>
                <c:pt idx="3">
                  <c:v>35-40 </c:v>
                </c:pt>
                <c:pt idx="4">
                  <c:v>40+</c:v>
                </c:pt>
              </c:strCache>
            </c:strRef>
          </c:cat>
          <c:val>
            <c:numRef>
              <c:f>'[1512 Liste.xls]BiGG'!$B$1537:$F$1537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79AB-4B64-96E3-439C8B2E7C89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92D-4585-8F26-54A734DD72D5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92D-4585-8F26-54A734DD72D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92D-4585-8F26-54A734DD72D5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92D-4585-8F26-54A734DD72D5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92D-4585-8F26-54A734DD72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'[1512 Liste.xls]BiGG'!$B$1535:$F$1535</c:f>
              <c:strCache>
                <c:ptCount val="5"/>
                <c:pt idx="0">
                  <c:v>20-25 Yaş</c:v>
                </c:pt>
                <c:pt idx="1">
                  <c:v>25-30 Yaş</c:v>
                </c:pt>
                <c:pt idx="2">
                  <c:v>30-35</c:v>
                </c:pt>
                <c:pt idx="3">
                  <c:v>35-40 </c:v>
                </c:pt>
                <c:pt idx="4">
                  <c:v>40+</c:v>
                </c:pt>
              </c:strCache>
            </c:strRef>
          </c:cat>
          <c:val>
            <c:numRef>
              <c:f>'[1512 Liste.xls]BiGG'!$B$1538:$F$1538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79AB-4B64-96E3-439C8B2E7C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cap="all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Aşama Başvurusu Yapan Girişimcilerin Eğitim Durumu (2012-2019)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Eğitim!$D$11</c:f>
              <c:strCache>
                <c:ptCount val="1"/>
                <c:pt idx="0">
                  <c:v>2. Aşama Başvuru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C8-4F92-ABBF-2AE5117B7D0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C8-4F92-ABBF-2AE5117B7D0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C8-4F92-ABBF-2AE5117B7D0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C8-4F92-ABBF-2AE5117B7D0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2C8-4F92-ABBF-2AE5117B7D0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C8-4F92-ABBF-2AE5117B7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Eğitim!$C$12:$C$14</c:f>
              <c:strCache>
                <c:ptCount val="3"/>
                <c:pt idx="0">
                  <c:v>Lisans</c:v>
                </c:pt>
                <c:pt idx="1">
                  <c:v>Yüksek Lisans</c:v>
                </c:pt>
                <c:pt idx="2">
                  <c:v>Doktora</c:v>
                </c:pt>
              </c:strCache>
            </c:strRef>
          </c:cat>
          <c:val>
            <c:numRef>
              <c:f>Eğitim!$D$12:$D$14</c:f>
              <c:numCache>
                <c:formatCode>General</c:formatCode>
                <c:ptCount val="3"/>
                <c:pt idx="0">
                  <c:v>2146</c:v>
                </c:pt>
                <c:pt idx="1">
                  <c:v>1149</c:v>
                </c:pt>
                <c:pt idx="2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C8-4F92-ABBF-2AE5117B7D0D}"/>
            </c:ext>
          </c:extLst>
        </c:ser>
        <c:ser>
          <c:idx val="1"/>
          <c:order val="1"/>
          <c:tx>
            <c:strRef>
              <c:f>Eğitim!$E$11</c:f>
              <c:strCache>
                <c:ptCount val="1"/>
                <c:pt idx="0">
                  <c:v>Destek Almaya Hak Kazanan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2C8-4F92-ABBF-2AE5117B7D0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2C8-4F92-ABBF-2AE5117B7D0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2C8-4F92-ABBF-2AE5117B7D0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C2C8-4F92-ABBF-2AE5117B7D0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C2C8-4F92-ABBF-2AE5117B7D0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C2C8-4F92-ABBF-2AE5117B7D0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Eğitim!$C$12:$C$14</c:f>
              <c:strCache>
                <c:ptCount val="3"/>
                <c:pt idx="0">
                  <c:v>Lisans</c:v>
                </c:pt>
                <c:pt idx="1">
                  <c:v>Yüksek Lisans</c:v>
                </c:pt>
                <c:pt idx="2">
                  <c:v>Doktora</c:v>
                </c:pt>
              </c:strCache>
            </c:strRef>
          </c:cat>
          <c:val>
            <c:numRef>
              <c:f>Eğitim!$E$12:$E$14</c:f>
              <c:numCache>
                <c:formatCode>General</c:formatCode>
                <c:ptCount val="3"/>
                <c:pt idx="0">
                  <c:v>739</c:v>
                </c:pt>
                <c:pt idx="1">
                  <c:v>482</c:v>
                </c:pt>
                <c:pt idx="2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2C8-4F92-ABBF-2AE5117B7D0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Almaya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Kazanan</a:t>
            </a:r>
            <a:r>
              <a:rPr lang="tr-T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girişimcilerin eğitim düzeyine göre dağılımı (2012-2019)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795241377000003"/>
          <c:y val="7.49304091200337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Eğitim!$E$11</c:f>
              <c:strCache>
                <c:ptCount val="1"/>
                <c:pt idx="0">
                  <c:v>Destek Almaya Hak Kazanan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CE-4195-91B6-0DB17BEE011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CE-4195-91B6-0DB17BEE0112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CE-4195-91B6-0DB17BEE011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2CE-4195-91B6-0DB17BEE011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2CE-4195-91B6-0DB17BEE011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2CE-4195-91B6-0DB17BEE0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Eğitim!$C$12:$C$14</c:f>
              <c:strCache>
                <c:ptCount val="3"/>
                <c:pt idx="0">
                  <c:v>Lisans</c:v>
                </c:pt>
                <c:pt idx="1">
                  <c:v>Yüksek Lisans</c:v>
                </c:pt>
                <c:pt idx="2">
                  <c:v>Doktora</c:v>
                </c:pt>
              </c:strCache>
            </c:strRef>
          </c:cat>
          <c:val>
            <c:numRef>
              <c:f>Eğitim!$E$12:$E$14</c:f>
              <c:numCache>
                <c:formatCode>General</c:formatCode>
                <c:ptCount val="3"/>
                <c:pt idx="0">
                  <c:v>739</c:v>
                </c:pt>
                <c:pt idx="1">
                  <c:v>482</c:v>
                </c:pt>
                <c:pt idx="2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CE-4195-91B6-0DB17BEE011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image" Target="../media/image42.jpg"/><Relationship Id="rId6" Type="http://schemas.openxmlformats.org/officeDocument/2006/relationships/image" Target="../media/image40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image" Target="../media/image42.jpg"/><Relationship Id="rId6" Type="http://schemas.openxmlformats.org/officeDocument/2006/relationships/image" Target="../media/image40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86F24-D040-46CB-BDE4-18FC214E39A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3FAD02F-D235-411E-9FC8-E82B4CC9CE29}">
      <dgm:prSet phldrT="[Metin]" custT="1"/>
      <dgm:spPr/>
      <dgm:t>
        <a:bodyPr/>
        <a:lstStyle/>
        <a:p>
          <a:pPr algn="l"/>
          <a:r>
            <a:rPr lang="tr-T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2007 - 2009 arasında</a:t>
          </a:r>
        </a:p>
        <a:p>
          <a:pPr algn="l"/>
          <a:r>
            <a:rPr lang="tr-TR" sz="1100" dirty="0" smtClean="0">
              <a:latin typeface="Arial" panose="020B0604020202020204" pitchFamily="34" charset="0"/>
              <a:cs typeface="Arial" panose="020B0604020202020204" pitchFamily="34" charset="0"/>
            </a:rPr>
            <a:t>1508 – Teknoloji ve Yenilik Odaklı Girişimleri Destekleme Programı adıyla TÜBİTAK tarafından </a:t>
          </a:r>
          <a:r>
            <a:rPr lang="tr-TR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sz="1100" dirty="0" smtClean="0">
              <a:latin typeface="Arial" panose="020B0604020202020204" pitchFamily="34" charset="0"/>
              <a:cs typeface="Arial" panose="020B0604020202020204" pitchFamily="34" charset="0"/>
            </a:rPr>
            <a:t> desteğine başlanmıştır</a:t>
          </a:r>
          <a:r>
            <a:rPr lang="tr-TR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5C62F-F679-4C55-8F75-1D3A0FE93501}" type="parTrans" cxnId="{DEEF5160-3200-4DE0-AC67-35BE793E883E}">
      <dgm:prSet/>
      <dgm:spPr/>
      <dgm:t>
        <a:bodyPr/>
        <a:lstStyle/>
        <a:p>
          <a:endParaRPr lang="tr-TR"/>
        </a:p>
      </dgm:t>
    </dgm:pt>
    <dgm:pt modelId="{6420D3F6-3EFB-4D24-B99F-60F0F36E356E}" type="sibTrans" cxnId="{DEEF5160-3200-4DE0-AC67-35BE793E883E}">
      <dgm:prSet/>
      <dgm:spPr/>
      <dgm:t>
        <a:bodyPr/>
        <a:lstStyle/>
        <a:p>
          <a:endParaRPr lang="tr-TR"/>
        </a:p>
      </dgm:t>
    </dgm:pt>
    <dgm:pt modelId="{E96CD178-0A4F-4888-89C9-E023F933C0D6}">
      <dgm:prSet phldrT="[Metin]" custT="1"/>
      <dgm:spPr/>
      <dgm:t>
        <a:bodyPr/>
        <a:lstStyle/>
        <a:p>
          <a:pPr algn="l"/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2012 – 2014 arasında</a:t>
          </a:r>
        </a:p>
        <a:p>
          <a:pPr algn="l"/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1512 - Bireysel Girişimcilik Aşamalı Destek Program</a:t>
          </a:r>
        </a:p>
        <a:p>
          <a:pPr algn="l"/>
          <a:r>
            <a:rPr lang="tr-TR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BTYK’nın</a:t>
          </a:r>
          <a:r>
            <a:rPr lang="tr-TR" sz="1200" dirty="0" smtClean="0">
              <a:latin typeface="Arial" panose="020B0604020202020204" pitchFamily="34" charset="0"/>
              <a:cs typeface="Arial" panose="020B0604020202020204" pitchFamily="34" charset="0"/>
            </a:rPr>
            <a:t> 23. toplantısında alınan karar Bilim Kurulu’nun 7 Nisan 2012 tarih ve 207 sayılı toplantısıyla yürürlüğe girmiştir.</a:t>
          </a:r>
          <a:endParaRPr lang="tr-T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91999-896C-4157-BE44-9EFE67EAA67E}" type="parTrans" cxnId="{B3AFFEF9-374B-47FE-9320-EA200022C579}">
      <dgm:prSet/>
      <dgm:spPr/>
      <dgm:t>
        <a:bodyPr/>
        <a:lstStyle/>
        <a:p>
          <a:endParaRPr lang="tr-TR"/>
        </a:p>
      </dgm:t>
    </dgm:pt>
    <dgm:pt modelId="{218B03F6-A4F7-493C-B2AF-8CCF55FAEC41}" type="sibTrans" cxnId="{B3AFFEF9-374B-47FE-9320-EA200022C579}">
      <dgm:prSet/>
      <dgm:spPr/>
      <dgm:t>
        <a:bodyPr/>
        <a:lstStyle/>
        <a:p>
          <a:endParaRPr lang="tr-TR"/>
        </a:p>
      </dgm:t>
    </dgm:pt>
    <dgm:pt modelId="{771DEDB8-E769-40C1-A713-EF11D43F7285}">
      <dgm:prSet phldrT="[Metin]" custT="1"/>
      <dgm:spPr/>
      <dgm:t>
        <a:bodyPr/>
        <a:lstStyle/>
        <a:p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2017 yılında</a:t>
          </a:r>
        </a:p>
        <a:p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Bakanlığımızla yapılan 31/03/2016 tarihli ve 309 sayılı Protokol </a:t>
          </a:r>
        </a:p>
        <a:p>
          <a:r>
            <a:rPr lang="tr-TR" sz="12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Programı 2016 yılı ve takip eden yıllardaki bütçesiyle TÜBİTAK’a devrolmuştur.</a:t>
          </a:r>
          <a:endParaRPr lang="tr-T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F534C-4D52-4E9F-A128-25CC7C8616F7}" type="parTrans" cxnId="{023FB491-4C37-4EEB-859B-C1ED8AC0BE89}">
      <dgm:prSet/>
      <dgm:spPr/>
      <dgm:t>
        <a:bodyPr/>
        <a:lstStyle/>
        <a:p>
          <a:endParaRPr lang="tr-TR"/>
        </a:p>
      </dgm:t>
    </dgm:pt>
    <dgm:pt modelId="{E83E15FC-B870-41B8-A342-420DFDC46C1A}" type="sibTrans" cxnId="{023FB491-4C37-4EEB-859B-C1ED8AC0BE89}">
      <dgm:prSet/>
      <dgm:spPr/>
      <dgm:t>
        <a:bodyPr/>
        <a:lstStyle/>
        <a:p>
          <a:endParaRPr lang="tr-TR"/>
        </a:p>
      </dgm:t>
    </dgm:pt>
    <dgm:pt modelId="{740BA2E3-C5FB-48F2-BCFD-BEDA284BAC07}">
      <dgm:prSet phldrT="[Metin]" custT="1"/>
      <dgm:spPr/>
      <dgm:t>
        <a:bodyPr/>
        <a:lstStyle/>
        <a:p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2015 yılında </a:t>
          </a:r>
        </a:p>
        <a:p>
          <a:r>
            <a:rPr lang="tr-TR" sz="1200" dirty="0" smtClean="0">
              <a:latin typeface="Arial" panose="020B0604020202020204" pitchFamily="34" charset="0"/>
              <a:cs typeface="Arial" panose="020B0604020202020204" pitchFamily="34" charset="0"/>
            </a:rPr>
            <a:t>Bireysel Genç Girişim (</a:t>
          </a:r>
          <a:r>
            <a:rPr lang="tr-TR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1200" dirty="0" smtClean="0">
              <a:latin typeface="Arial" panose="020B0604020202020204" pitchFamily="34" charset="0"/>
              <a:cs typeface="Arial" panose="020B0604020202020204" pitchFamily="34" charset="0"/>
            </a:rPr>
            <a:t>) markasıyla 1. Aşama Uygulayıcı Kuruluşları destek mekanizmasına eklenmiştir.</a:t>
          </a:r>
          <a:endParaRPr lang="tr-T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0A166-287A-4C3C-8983-37D3A625A290}" type="parTrans" cxnId="{69796A7E-0B92-43D5-8905-C019F8802AEB}">
      <dgm:prSet/>
      <dgm:spPr/>
      <dgm:t>
        <a:bodyPr/>
        <a:lstStyle/>
        <a:p>
          <a:endParaRPr lang="tr-TR"/>
        </a:p>
      </dgm:t>
    </dgm:pt>
    <dgm:pt modelId="{B4120332-887D-4742-8E42-9F6431C83602}" type="sibTrans" cxnId="{69796A7E-0B92-43D5-8905-C019F8802AEB}">
      <dgm:prSet/>
      <dgm:spPr/>
      <dgm:t>
        <a:bodyPr/>
        <a:lstStyle/>
        <a:p>
          <a:endParaRPr lang="tr-TR"/>
        </a:p>
      </dgm:t>
    </dgm:pt>
    <dgm:pt modelId="{6DE8B106-434E-4EC0-AD37-23A5C337FC8B}">
      <dgm:prSet phldrT="[Metin]" custT="1"/>
      <dgm:spPr/>
      <dgm:t>
        <a:bodyPr/>
        <a:lstStyle/>
        <a:p>
          <a:pPr algn="l"/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2021 yılında           </a:t>
          </a:r>
        </a:p>
        <a:p>
          <a:pPr algn="l"/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1512 -Girişimcilik  Destek Program</a:t>
          </a:r>
        </a:p>
        <a:p>
          <a:pPr algn="l"/>
          <a:r>
            <a:rPr lang="tr-T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Girişimci tanımı ön lisans ve lisans öğrencilerinin başvuru yapabileceği şekilde genişletilmiş, mezuniyet tarihinden sonra 10 yıl geçmiş olmaması şartı kaldırılmıştır. Değişiklikler 26 Ocak 2021 tarih ve 26 sayılı Yönetim Kurulu 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toplantısıyla yürürlüğe girmiştir.               </a:t>
          </a:r>
          <a:endParaRPr lang="tr-T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06CCA-3203-439A-B701-00B92A854782}" type="parTrans" cxnId="{19612E35-F0B3-4C2B-BE74-BC54C17D5FC1}">
      <dgm:prSet/>
      <dgm:spPr/>
      <dgm:t>
        <a:bodyPr/>
        <a:lstStyle/>
        <a:p>
          <a:endParaRPr lang="tr-TR"/>
        </a:p>
      </dgm:t>
    </dgm:pt>
    <dgm:pt modelId="{203D7CD1-61BB-4A2B-8FDD-B46C5D736F6A}" type="sibTrans" cxnId="{19612E35-F0B3-4C2B-BE74-BC54C17D5FC1}">
      <dgm:prSet/>
      <dgm:spPr/>
      <dgm:t>
        <a:bodyPr/>
        <a:lstStyle/>
        <a:p>
          <a:endParaRPr lang="tr-TR"/>
        </a:p>
      </dgm:t>
    </dgm:pt>
    <dgm:pt modelId="{BB6075DA-956B-44DD-A071-2A674CBD6277}">
      <dgm:prSet/>
      <dgm:spPr/>
      <dgm:t>
        <a:bodyPr/>
        <a:lstStyle/>
        <a:p>
          <a:endParaRPr lang="tr-TR"/>
        </a:p>
      </dgm:t>
    </dgm:pt>
    <dgm:pt modelId="{E6E5C16D-0AAA-420E-8237-2CD199A964C2}" type="parTrans" cxnId="{31826B05-FA1E-454E-84B6-7DDA23D863BE}">
      <dgm:prSet/>
      <dgm:spPr/>
      <dgm:t>
        <a:bodyPr/>
        <a:lstStyle/>
        <a:p>
          <a:endParaRPr lang="tr-TR"/>
        </a:p>
      </dgm:t>
    </dgm:pt>
    <dgm:pt modelId="{AB4DF4E0-7FC1-4F1F-BA2F-A2C1C8E7FCAE}" type="sibTrans" cxnId="{31826B05-FA1E-454E-84B6-7DDA23D863BE}">
      <dgm:prSet/>
      <dgm:spPr/>
      <dgm:t>
        <a:bodyPr/>
        <a:lstStyle/>
        <a:p>
          <a:endParaRPr lang="tr-TR"/>
        </a:p>
      </dgm:t>
    </dgm:pt>
    <dgm:pt modelId="{CDC432F2-2915-49A6-AD9B-58CB62594B20}" type="pres">
      <dgm:prSet presAssocID="{4EB86F24-D040-46CB-BDE4-18FC214E39A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3D9DD2-DD18-4347-8A44-B78005DC85A6}" type="pres">
      <dgm:prSet presAssocID="{4EB86F24-D040-46CB-BDE4-18FC214E39AD}" presName="arrow" presStyleLbl="bgShp" presStyleIdx="0" presStyleCnt="1" custLinFactNeighborX="289" custLinFactNeighborY="-3924"/>
      <dgm:spPr/>
    </dgm:pt>
    <dgm:pt modelId="{5F400F75-397E-46B1-BBBD-6677675B15A6}" type="pres">
      <dgm:prSet presAssocID="{4EB86F24-D040-46CB-BDE4-18FC214E39AD}" presName="arrowDiagram5" presStyleCnt="0"/>
      <dgm:spPr/>
    </dgm:pt>
    <dgm:pt modelId="{43A7D202-1327-4E85-AC78-5C5439B10344}" type="pres">
      <dgm:prSet presAssocID="{C3FAD02F-D235-411E-9FC8-E82B4CC9CE29}" presName="bullet5a" presStyleLbl="node1" presStyleIdx="0" presStyleCnt="5" custLinFactX="-32667" custLinFactY="6912" custLinFactNeighborX="-100000" custLinFactNeighborY="100000"/>
      <dgm:spPr/>
    </dgm:pt>
    <dgm:pt modelId="{C2A2525E-80B6-4972-A03C-7EDA126FD4C0}" type="pres">
      <dgm:prSet presAssocID="{C3FAD02F-D235-411E-9FC8-E82B4CC9CE29}" presName="textBox5a" presStyleLbl="revTx" presStyleIdx="0" presStyleCnt="5" custScaleX="141698" custScaleY="119669" custLinFactNeighborX="10435" custLinFactNeighborY="161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41915A-A4EB-437A-AC0C-C3DF666F5F26}" type="pres">
      <dgm:prSet presAssocID="{E96CD178-0A4F-4888-89C9-E023F933C0D6}" presName="bullet5b" presStyleLbl="node1" presStyleIdx="1" presStyleCnt="5"/>
      <dgm:spPr/>
    </dgm:pt>
    <dgm:pt modelId="{87C715E2-20B4-4DCD-ACA6-1B25CD569308}" type="pres">
      <dgm:prSet presAssocID="{E96CD178-0A4F-4888-89C9-E023F933C0D6}" presName="textBox5b" presStyleLbl="revTx" presStyleIdx="1" presStyleCnt="5" custLinFactNeighborX="15756" custLinFactNeighborY="-1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0439CC-6E71-43F8-98AA-7DFBE5B6134E}" type="pres">
      <dgm:prSet presAssocID="{740BA2E3-C5FB-48F2-BCFD-BEDA284BAC07}" presName="bullet5c" presStyleLbl="node1" presStyleIdx="2" presStyleCnt="5"/>
      <dgm:spPr/>
    </dgm:pt>
    <dgm:pt modelId="{8FF5D996-CF85-463E-8889-7BA55EADBB13}" type="pres">
      <dgm:prSet presAssocID="{740BA2E3-C5FB-48F2-BCFD-BEDA284BAC0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F492E3-C6EC-476E-8175-35140FD15015}" type="pres">
      <dgm:prSet presAssocID="{771DEDB8-E769-40C1-A713-EF11D43F7285}" presName="bullet5d" presStyleLbl="node1" presStyleIdx="3" presStyleCnt="5"/>
      <dgm:spPr/>
    </dgm:pt>
    <dgm:pt modelId="{389B6AC0-8C59-4606-89C1-794BF6333D2A}" type="pres">
      <dgm:prSet presAssocID="{771DEDB8-E769-40C1-A713-EF11D43F7285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350025-A66D-4C04-9714-0CF66CA6C9A8}" type="pres">
      <dgm:prSet presAssocID="{6DE8B106-434E-4EC0-AD37-23A5C337FC8B}" presName="bullet5e" presStyleLbl="node1" presStyleIdx="4" presStyleCnt="5"/>
      <dgm:spPr/>
    </dgm:pt>
    <dgm:pt modelId="{D0A12420-8A11-4287-A436-B4E6892A5F23}" type="pres">
      <dgm:prSet presAssocID="{6DE8B106-434E-4EC0-AD37-23A5C337FC8B}" presName="textBox5e" presStyleLbl="revTx" presStyleIdx="4" presStyleCnt="5" custScaleX="157639" custLinFactNeighborX="28950" custLinFactNeighborY="35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2E9F0A4-5A2B-48AF-BAF7-8F31FE57F0E5}" type="presOf" srcId="{771DEDB8-E769-40C1-A713-EF11D43F7285}" destId="{389B6AC0-8C59-4606-89C1-794BF6333D2A}" srcOrd="0" destOrd="0" presId="urn:microsoft.com/office/officeart/2005/8/layout/arrow2"/>
    <dgm:cxn modelId="{31826B05-FA1E-454E-84B6-7DDA23D863BE}" srcId="{4EB86F24-D040-46CB-BDE4-18FC214E39AD}" destId="{BB6075DA-956B-44DD-A071-2A674CBD6277}" srcOrd="5" destOrd="0" parTransId="{E6E5C16D-0AAA-420E-8237-2CD199A964C2}" sibTransId="{AB4DF4E0-7FC1-4F1F-BA2F-A2C1C8E7FCAE}"/>
    <dgm:cxn modelId="{F5D4435D-C0A8-4EBF-92A9-79216EC261EA}" type="presOf" srcId="{4EB86F24-D040-46CB-BDE4-18FC214E39AD}" destId="{CDC432F2-2915-49A6-AD9B-58CB62594B20}" srcOrd="0" destOrd="0" presId="urn:microsoft.com/office/officeart/2005/8/layout/arrow2"/>
    <dgm:cxn modelId="{12A32CEF-B55B-4273-8329-81146F865486}" type="presOf" srcId="{E96CD178-0A4F-4888-89C9-E023F933C0D6}" destId="{87C715E2-20B4-4DCD-ACA6-1B25CD569308}" srcOrd="0" destOrd="0" presId="urn:microsoft.com/office/officeart/2005/8/layout/arrow2"/>
    <dgm:cxn modelId="{DEEF5160-3200-4DE0-AC67-35BE793E883E}" srcId="{4EB86F24-D040-46CB-BDE4-18FC214E39AD}" destId="{C3FAD02F-D235-411E-9FC8-E82B4CC9CE29}" srcOrd="0" destOrd="0" parTransId="{F4E5C62F-F679-4C55-8F75-1D3A0FE93501}" sibTransId="{6420D3F6-3EFB-4D24-B99F-60F0F36E356E}"/>
    <dgm:cxn modelId="{19612E35-F0B3-4C2B-BE74-BC54C17D5FC1}" srcId="{4EB86F24-D040-46CB-BDE4-18FC214E39AD}" destId="{6DE8B106-434E-4EC0-AD37-23A5C337FC8B}" srcOrd="4" destOrd="0" parTransId="{30606CCA-3203-439A-B701-00B92A854782}" sibTransId="{203D7CD1-61BB-4A2B-8FDD-B46C5D736F6A}"/>
    <dgm:cxn modelId="{023FB491-4C37-4EEB-859B-C1ED8AC0BE89}" srcId="{4EB86F24-D040-46CB-BDE4-18FC214E39AD}" destId="{771DEDB8-E769-40C1-A713-EF11D43F7285}" srcOrd="3" destOrd="0" parTransId="{DFBF534C-4D52-4E9F-A128-25CC7C8616F7}" sibTransId="{E83E15FC-B870-41B8-A342-420DFDC46C1A}"/>
    <dgm:cxn modelId="{D24D7227-4A54-4547-9FEA-604481290CF5}" type="presOf" srcId="{740BA2E3-C5FB-48F2-BCFD-BEDA284BAC07}" destId="{8FF5D996-CF85-463E-8889-7BA55EADBB13}" srcOrd="0" destOrd="0" presId="urn:microsoft.com/office/officeart/2005/8/layout/arrow2"/>
    <dgm:cxn modelId="{69796A7E-0B92-43D5-8905-C019F8802AEB}" srcId="{4EB86F24-D040-46CB-BDE4-18FC214E39AD}" destId="{740BA2E3-C5FB-48F2-BCFD-BEDA284BAC07}" srcOrd="2" destOrd="0" parTransId="{8BB0A166-287A-4C3C-8983-37D3A625A290}" sibTransId="{B4120332-887D-4742-8E42-9F6431C83602}"/>
    <dgm:cxn modelId="{A7B42CB3-F9DF-4694-9333-542F1590C380}" type="presOf" srcId="{6DE8B106-434E-4EC0-AD37-23A5C337FC8B}" destId="{D0A12420-8A11-4287-A436-B4E6892A5F23}" srcOrd="0" destOrd="0" presId="urn:microsoft.com/office/officeart/2005/8/layout/arrow2"/>
    <dgm:cxn modelId="{EEDC299C-000A-4ABE-BAF8-FDBA2450CC06}" type="presOf" srcId="{C3FAD02F-D235-411E-9FC8-E82B4CC9CE29}" destId="{C2A2525E-80B6-4972-A03C-7EDA126FD4C0}" srcOrd="0" destOrd="0" presId="urn:microsoft.com/office/officeart/2005/8/layout/arrow2"/>
    <dgm:cxn modelId="{B3AFFEF9-374B-47FE-9320-EA200022C579}" srcId="{4EB86F24-D040-46CB-BDE4-18FC214E39AD}" destId="{E96CD178-0A4F-4888-89C9-E023F933C0D6}" srcOrd="1" destOrd="0" parTransId="{46091999-896C-4157-BE44-9EFE67EAA67E}" sibTransId="{218B03F6-A4F7-493C-B2AF-8CCF55FAEC41}"/>
    <dgm:cxn modelId="{272ED9CC-0DB8-46CC-84E7-CAA07FE192D7}" type="presParOf" srcId="{CDC432F2-2915-49A6-AD9B-58CB62594B20}" destId="{A93D9DD2-DD18-4347-8A44-B78005DC85A6}" srcOrd="0" destOrd="0" presId="urn:microsoft.com/office/officeart/2005/8/layout/arrow2"/>
    <dgm:cxn modelId="{0FB4E12B-090A-4394-B6FE-AF4667B6C440}" type="presParOf" srcId="{CDC432F2-2915-49A6-AD9B-58CB62594B20}" destId="{5F400F75-397E-46B1-BBBD-6677675B15A6}" srcOrd="1" destOrd="0" presId="urn:microsoft.com/office/officeart/2005/8/layout/arrow2"/>
    <dgm:cxn modelId="{EBE4A292-5E7A-49C5-B2D5-F0EF4629C98B}" type="presParOf" srcId="{5F400F75-397E-46B1-BBBD-6677675B15A6}" destId="{43A7D202-1327-4E85-AC78-5C5439B10344}" srcOrd="0" destOrd="0" presId="urn:microsoft.com/office/officeart/2005/8/layout/arrow2"/>
    <dgm:cxn modelId="{E854F10E-DB60-4C9D-AE69-79939F8A31A0}" type="presParOf" srcId="{5F400F75-397E-46B1-BBBD-6677675B15A6}" destId="{C2A2525E-80B6-4972-A03C-7EDA126FD4C0}" srcOrd="1" destOrd="0" presId="urn:microsoft.com/office/officeart/2005/8/layout/arrow2"/>
    <dgm:cxn modelId="{D95A84B5-B22C-4D94-94DA-89EEEE8F9250}" type="presParOf" srcId="{5F400F75-397E-46B1-BBBD-6677675B15A6}" destId="{5F41915A-A4EB-437A-AC0C-C3DF666F5F26}" srcOrd="2" destOrd="0" presId="urn:microsoft.com/office/officeart/2005/8/layout/arrow2"/>
    <dgm:cxn modelId="{5661A53A-767E-4588-B2EA-2A4C0D0047EB}" type="presParOf" srcId="{5F400F75-397E-46B1-BBBD-6677675B15A6}" destId="{87C715E2-20B4-4DCD-ACA6-1B25CD569308}" srcOrd="3" destOrd="0" presId="urn:microsoft.com/office/officeart/2005/8/layout/arrow2"/>
    <dgm:cxn modelId="{21FFA2AE-23B7-4F4F-967C-18CC7DBA3801}" type="presParOf" srcId="{5F400F75-397E-46B1-BBBD-6677675B15A6}" destId="{DE0439CC-6E71-43F8-98AA-7DFBE5B6134E}" srcOrd="4" destOrd="0" presId="urn:microsoft.com/office/officeart/2005/8/layout/arrow2"/>
    <dgm:cxn modelId="{CDF4410E-480F-4F8E-B57A-66CC62C5F104}" type="presParOf" srcId="{5F400F75-397E-46B1-BBBD-6677675B15A6}" destId="{8FF5D996-CF85-463E-8889-7BA55EADBB13}" srcOrd="5" destOrd="0" presId="urn:microsoft.com/office/officeart/2005/8/layout/arrow2"/>
    <dgm:cxn modelId="{022640C1-957B-4D29-A26A-811DEFA64280}" type="presParOf" srcId="{5F400F75-397E-46B1-BBBD-6677675B15A6}" destId="{05F492E3-C6EC-476E-8175-35140FD15015}" srcOrd="6" destOrd="0" presId="urn:microsoft.com/office/officeart/2005/8/layout/arrow2"/>
    <dgm:cxn modelId="{61C932B6-403F-450A-A247-14DA746D655E}" type="presParOf" srcId="{5F400F75-397E-46B1-BBBD-6677675B15A6}" destId="{389B6AC0-8C59-4606-89C1-794BF6333D2A}" srcOrd="7" destOrd="0" presId="urn:microsoft.com/office/officeart/2005/8/layout/arrow2"/>
    <dgm:cxn modelId="{5895DBCD-0A55-4D32-87D9-3BE23632D8B9}" type="presParOf" srcId="{5F400F75-397E-46B1-BBBD-6677675B15A6}" destId="{AD350025-A66D-4C04-9714-0CF66CA6C9A8}" srcOrd="8" destOrd="0" presId="urn:microsoft.com/office/officeart/2005/8/layout/arrow2"/>
    <dgm:cxn modelId="{089DAADD-BB90-402A-8627-781244140AC9}" type="presParOf" srcId="{5F400F75-397E-46B1-BBBD-6677675B15A6}" destId="{D0A12420-8A11-4287-A436-B4E6892A5F2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898FB-EEBC-4377-876E-7F6FF07DFD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DE72E5-189B-43F7-B6D7-482B34EC5F0C}">
      <dgm:prSet phldrT="[Metin]" custT="1"/>
      <dgm:spPr/>
      <dgm:t>
        <a:bodyPr/>
        <a:lstStyle/>
        <a:p>
          <a:pPr algn="l"/>
          <a:r>
            <a:rPr lang="tr-TR" sz="1400" dirty="0" smtClean="0">
              <a:latin typeface="Arial" panose="020B0604020202020204" pitchFamily="34" charset="0"/>
              <a:cs typeface="Arial" panose="020B0604020202020204" pitchFamily="34" charset="0"/>
            </a:rPr>
            <a:t>TÜBİTAK 1512 - Girişimcilik Destek Programı Uygulama Esasları</a:t>
          </a:r>
          <a:endParaRPr lang="tr-T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975C5-47D5-4415-8DB5-43B28EA67F0B}" type="parTrans" cxnId="{E1C201A6-7D75-4CD9-BBD5-3E004A3F0C39}">
      <dgm:prSet/>
      <dgm:spPr/>
      <dgm:t>
        <a:bodyPr/>
        <a:lstStyle/>
        <a:p>
          <a:endParaRPr lang="tr-TR"/>
        </a:p>
      </dgm:t>
    </dgm:pt>
    <dgm:pt modelId="{14C3A169-5265-4CA6-B516-C2BB8BDD44B0}" type="sibTrans" cxnId="{E1C201A6-7D75-4CD9-BBD5-3E004A3F0C39}">
      <dgm:prSet/>
      <dgm:spPr/>
      <dgm:t>
        <a:bodyPr/>
        <a:lstStyle/>
        <a:p>
          <a:endParaRPr lang="tr-TR"/>
        </a:p>
      </dgm:t>
    </dgm:pt>
    <dgm:pt modelId="{86EB7A69-5732-467E-B05C-B33E2C1BCA46}">
      <dgm:prSet custT="1"/>
      <dgm:spPr/>
      <dgm:t>
        <a:bodyPr/>
        <a:lstStyle/>
        <a:p>
          <a:pPr algn="l"/>
          <a:r>
            <a:rPr lang="tr-TR" sz="1400" dirty="0" smtClean="0">
              <a:latin typeface="Arial" panose="020B0604020202020204" pitchFamily="34" charset="0"/>
              <a:cs typeface="Arial" panose="020B0604020202020204" pitchFamily="34" charset="0"/>
            </a:rPr>
            <a:t>Türkiye Bilimsel ve Teknolojik Araştırma Kurumu Teknoloji ve Yenilik Destek Programlarına İlişkin Yönetmelik</a:t>
          </a:r>
          <a:endParaRPr lang="tr-T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96BDB-C037-46E0-A041-6FB4CBC4DF7B}" type="parTrans" cxnId="{76564595-CA77-4864-A4E5-C8F6BBAFF7C5}">
      <dgm:prSet/>
      <dgm:spPr/>
      <dgm:t>
        <a:bodyPr/>
        <a:lstStyle/>
        <a:p>
          <a:endParaRPr lang="tr-TR"/>
        </a:p>
      </dgm:t>
    </dgm:pt>
    <dgm:pt modelId="{3C107158-C3E2-4435-A193-4D053AC76807}" type="sibTrans" cxnId="{76564595-CA77-4864-A4E5-C8F6BBAFF7C5}">
      <dgm:prSet/>
      <dgm:spPr/>
      <dgm:t>
        <a:bodyPr/>
        <a:lstStyle/>
        <a:p>
          <a:endParaRPr lang="tr-TR"/>
        </a:p>
      </dgm:t>
    </dgm:pt>
    <dgm:pt modelId="{2A088D7E-1F3D-434A-BB6A-034569B35B59}" type="pres">
      <dgm:prSet presAssocID="{18A898FB-EEBC-4377-876E-7F6FF07DFD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880903-6B15-4793-A1CB-329C229DE1F9}" type="pres">
      <dgm:prSet presAssocID="{EBDE72E5-189B-43F7-B6D7-482B34EC5F0C}" presName="parentLin" presStyleCnt="0"/>
      <dgm:spPr/>
    </dgm:pt>
    <dgm:pt modelId="{E87855A3-E54F-41E0-81F8-B0FBE962C884}" type="pres">
      <dgm:prSet presAssocID="{EBDE72E5-189B-43F7-B6D7-482B34EC5F0C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EFD9F128-1E5B-4CFC-A264-AD1774E0812D}" type="pres">
      <dgm:prSet presAssocID="{EBDE72E5-189B-43F7-B6D7-482B34EC5F0C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9DA35B-D7BA-4CAC-9424-FE727B9B9B1D}" type="pres">
      <dgm:prSet presAssocID="{EBDE72E5-189B-43F7-B6D7-482B34EC5F0C}" presName="negativeSpace" presStyleCnt="0"/>
      <dgm:spPr/>
    </dgm:pt>
    <dgm:pt modelId="{D01B79C0-DCA2-415D-B928-4E12818720C5}" type="pres">
      <dgm:prSet presAssocID="{EBDE72E5-189B-43F7-B6D7-482B34EC5F0C}" presName="childText" presStyleLbl="conFgAcc1" presStyleIdx="0" presStyleCnt="2">
        <dgm:presLayoutVars>
          <dgm:bulletEnabled val="1"/>
        </dgm:presLayoutVars>
      </dgm:prSet>
      <dgm:spPr/>
    </dgm:pt>
    <dgm:pt modelId="{99DB732D-CDB4-4B1A-8426-B14FE919B337}" type="pres">
      <dgm:prSet presAssocID="{14C3A169-5265-4CA6-B516-C2BB8BDD44B0}" presName="spaceBetweenRectangles" presStyleCnt="0"/>
      <dgm:spPr/>
    </dgm:pt>
    <dgm:pt modelId="{0527D440-01E3-4CB8-A584-8659C6BF7568}" type="pres">
      <dgm:prSet presAssocID="{86EB7A69-5732-467E-B05C-B33E2C1BCA46}" presName="parentLin" presStyleCnt="0"/>
      <dgm:spPr/>
    </dgm:pt>
    <dgm:pt modelId="{5349BB3A-DCFB-48CE-A1DE-17557B4AC9BC}" type="pres">
      <dgm:prSet presAssocID="{86EB7A69-5732-467E-B05C-B33E2C1BCA46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91015AE1-5291-4125-82B1-1DE97B61C6BF}" type="pres">
      <dgm:prSet presAssocID="{86EB7A69-5732-467E-B05C-B33E2C1BCA46}" presName="parentText" presStyleLbl="node1" presStyleIdx="1" presStyleCnt="2" custScaleX="1417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028848-F9DC-49D3-BE07-7AE6F754A8D8}" type="pres">
      <dgm:prSet presAssocID="{86EB7A69-5732-467E-B05C-B33E2C1BCA46}" presName="negativeSpace" presStyleCnt="0"/>
      <dgm:spPr/>
    </dgm:pt>
    <dgm:pt modelId="{2A0A5054-DAA9-4EA5-90D7-CB0C33F3AE6E}" type="pres">
      <dgm:prSet presAssocID="{86EB7A69-5732-467E-B05C-B33E2C1BCA4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F1980C8-3F12-40D1-AE59-ECB1BA27298A}" type="presOf" srcId="{86EB7A69-5732-467E-B05C-B33E2C1BCA46}" destId="{5349BB3A-DCFB-48CE-A1DE-17557B4AC9BC}" srcOrd="0" destOrd="0" presId="urn:microsoft.com/office/officeart/2005/8/layout/list1"/>
    <dgm:cxn modelId="{DDF6CE02-3679-41D1-8EE3-C5C546DA8E26}" type="presOf" srcId="{18A898FB-EEBC-4377-876E-7F6FF07DFD19}" destId="{2A088D7E-1F3D-434A-BB6A-034569B35B59}" srcOrd="0" destOrd="0" presId="urn:microsoft.com/office/officeart/2005/8/layout/list1"/>
    <dgm:cxn modelId="{7FB019CD-2025-48E4-BAAC-8E1D5AEC166E}" type="presOf" srcId="{86EB7A69-5732-467E-B05C-B33E2C1BCA46}" destId="{91015AE1-5291-4125-82B1-1DE97B61C6BF}" srcOrd="1" destOrd="0" presId="urn:microsoft.com/office/officeart/2005/8/layout/list1"/>
    <dgm:cxn modelId="{3EE5662D-B8A6-43DF-B139-E660F59065E6}" type="presOf" srcId="{EBDE72E5-189B-43F7-B6D7-482B34EC5F0C}" destId="{EFD9F128-1E5B-4CFC-A264-AD1774E0812D}" srcOrd="1" destOrd="0" presId="urn:microsoft.com/office/officeart/2005/8/layout/list1"/>
    <dgm:cxn modelId="{DBD4EB40-916D-471E-8BF2-5E193B2768BB}" type="presOf" srcId="{EBDE72E5-189B-43F7-B6D7-482B34EC5F0C}" destId="{E87855A3-E54F-41E0-81F8-B0FBE962C884}" srcOrd="0" destOrd="0" presId="urn:microsoft.com/office/officeart/2005/8/layout/list1"/>
    <dgm:cxn modelId="{76564595-CA77-4864-A4E5-C8F6BBAFF7C5}" srcId="{18A898FB-EEBC-4377-876E-7F6FF07DFD19}" destId="{86EB7A69-5732-467E-B05C-B33E2C1BCA46}" srcOrd="1" destOrd="0" parTransId="{E6796BDB-C037-46E0-A041-6FB4CBC4DF7B}" sibTransId="{3C107158-C3E2-4435-A193-4D053AC76807}"/>
    <dgm:cxn modelId="{E1C201A6-7D75-4CD9-BBD5-3E004A3F0C39}" srcId="{18A898FB-EEBC-4377-876E-7F6FF07DFD19}" destId="{EBDE72E5-189B-43F7-B6D7-482B34EC5F0C}" srcOrd="0" destOrd="0" parTransId="{C57975C5-47D5-4415-8DB5-43B28EA67F0B}" sibTransId="{14C3A169-5265-4CA6-B516-C2BB8BDD44B0}"/>
    <dgm:cxn modelId="{72233DE3-FFCC-4B0F-A8F5-811709FB1A30}" type="presParOf" srcId="{2A088D7E-1F3D-434A-BB6A-034569B35B59}" destId="{3F880903-6B15-4793-A1CB-329C229DE1F9}" srcOrd="0" destOrd="0" presId="urn:microsoft.com/office/officeart/2005/8/layout/list1"/>
    <dgm:cxn modelId="{E6CD7F3C-A7D5-4AC4-B707-C6E7AA72C5C8}" type="presParOf" srcId="{3F880903-6B15-4793-A1CB-329C229DE1F9}" destId="{E87855A3-E54F-41E0-81F8-B0FBE962C884}" srcOrd="0" destOrd="0" presId="urn:microsoft.com/office/officeart/2005/8/layout/list1"/>
    <dgm:cxn modelId="{721D18F3-E640-47EA-8A13-1DDA95D11F7F}" type="presParOf" srcId="{3F880903-6B15-4793-A1CB-329C229DE1F9}" destId="{EFD9F128-1E5B-4CFC-A264-AD1774E0812D}" srcOrd="1" destOrd="0" presId="urn:microsoft.com/office/officeart/2005/8/layout/list1"/>
    <dgm:cxn modelId="{42308401-4B55-4A90-B779-56DDD13926DF}" type="presParOf" srcId="{2A088D7E-1F3D-434A-BB6A-034569B35B59}" destId="{7F9DA35B-D7BA-4CAC-9424-FE727B9B9B1D}" srcOrd="1" destOrd="0" presId="urn:microsoft.com/office/officeart/2005/8/layout/list1"/>
    <dgm:cxn modelId="{2622488E-402A-499A-8916-9A8160F37BB4}" type="presParOf" srcId="{2A088D7E-1F3D-434A-BB6A-034569B35B59}" destId="{D01B79C0-DCA2-415D-B928-4E12818720C5}" srcOrd="2" destOrd="0" presId="urn:microsoft.com/office/officeart/2005/8/layout/list1"/>
    <dgm:cxn modelId="{8665467D-78CD-4703-8864-B34E8B055E3D}" type="presParOf" srcId="{2A088D7E-1F3D-434A-BB6A-034569B35B59}" destId="{99DB732D-CDB4-4B1A-8426-B14FE919B337}" srcOrd="3" destOrd="0" presId="urn:microsoft.com/office/officeart/2005/8/layout/list1"/>
    <dgm:cxn modelId="{7EC268C2-8AD5-4810-8384-077123211014}" type="presParOf" srcId="{2A088D7E-1F3D-434A-BB6A-034569B35B59}" destId="{0527D440-01E3-4CB8-A584-8659C6BF7568}" srcOrd="4" destOrd="0" presId="urn:microsoft.com/office/officeart/2005/8/layout/list1"/>
    <dgm:cxn modelId="{78A9302B-0404-4D10-A61E-3B2F24C59B0C}" type="presParOf" srcId="{0527D440-01E3-4CB8-A584-8659C6BF7568}" destId="{5349BB3A-DCFB-48CE-A1DE-17557B4AC9BC}" srcOrd="0" destOrd="0" presId="urn:microsoft.com/office/officeart/2005/8/layout/list1"/>
    <dgm:cxn modelId="{35B86296-0A5F-403A-A8CD-32CA60D5B03A}" type="presParOf" srcId="{0527D440-01E3-4CB8-A584-8659C6BF7568}" destId="{91015AE1-5291-4125-82B1-1DE97B61C6BF}" srcOrd="1" destOrd="0" presId="urn:microsoft.com/office/officeart/2005/8/layout/list1"/>
    <dgm:cxn modelId="{DFE47B5F-F305-45FE-8308-44EE64C8CB35}" type="presParOf" srcId="{2A088D7E-1F3D-434A-BB6A-034569B35B59}" destId="{99028848-F9DC-49D3-BE07-7AE6F754A8D8}" srcOrd="5" destOrd="0" presId="urn:microsoft.com/office/officeart/2005/8/layout/list1"/>
    <dgm:cxn modelId="{5DA956EB-CFCC-4293-A5FD-795ACFADC12C}" type="presParOf" srcId="{2A088D7E-1F3D-434A-BB6A-034569B35B59}" destId="{2A0A5054-DAA9-4EA5-90D7-CB0C33F3AE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7A90C-A5EA-4D28-B5D0-89AEE5D2641C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6598DE76-FA80-4AE3-A0C5-701901D28659}">
      <dgm:prSet phldrT="[Metin]" custT="1"/>
      <dgm:spPr>
        <a:solidFill>
          <a:srgbClr val="00B0F0"/>
        </a:solidFill>
      </dgm:spPr>
      <dgm:t>
        <a:bodyPr/>
        <a:lstStyle/>
        <a:p>
          <a:r>
            <a:rPr lang="tr-TR" sz="2000" dirty="0">
              <a:latin typeface="Arial" panose="020B0604020202020204" pitchFamily="34" charset="0"/>
              <a:cs typeface="Arial" panose="020B0604020202020204" pitchFamily="34" charset="0"/>
            </a:rPr>
            <a:t>Uygulayıcı Kuruluşlar ile  1. Aşama Hızlandırıcı Süreci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3900B-F879-4C5B-A07E-951CEFA603F6}" type="parTrans" cxnId="{2242BDE2-869F-41FC-A6CC-6EECDF446029}">
      <dgm:prSet/>
      <dgm:spPr/>
      <dgm:t>
        <a:bodyPr/>
        <a:lstStyle/>
        <a:p>
          <a:endParaRPr lang="en-US" sz="1800"/>
        </a:p>
      </dgm:t>
    </dgm:pt>
    <dgm:pt modelId="{61533F6C-CEAE-4E8E-8F91-3B63E529905C}" type="sibTrans" cxnId="{2242BDE2-869F-41FC-A6CC-6EECDF446029}">
      <dgm:prSet/>
      <dgm:spPr/>
      <dgm:t>
        <a:bodyPr/>
        <a:lstStyle/>
        <a:p>
          <a:endParaRPr lang="en-US" sz="1800"/>
        </a:p>
      </dgm:t>
    </dgm:pt>
    <dgm:pt modelId="{06C38C6A-FD8A-4AF3-A4C0-5F52FA8F5E55}">
      <dgm:prSet phldrT="[Metin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r-TR" sz="2000" dirty="0">
              <a:latin typeface="Arial" panose="020B0604020202020204" pitchFamily="34" charset="0"/>
              <a:cs typeface="Arial" panose="020B0604020202020204" pitchFamily="34" charset="0"/>
            </a:rPr>
            <a:t>2. Aşama </a:t>
          </a:r>
          <a:r>
            <a:rPr lang="tr-TR" sz="2000" dirty="0" err="1"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2000" dirty="0" err="1"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sz="2000" dirty="0">
              <a:latin typeface="Arial" panose="020B0604020202020204" pitchFamily="34" charset="0"/>
              <a:cs typeface="Arial" panose="020B0604020202020204" pitchFamily="34" charset="0"/>
            </a:rPr>
            <a:t>  Sermayesi Desteği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A7C9C-F72B-4956-9CF6-54BA0B4E104F}" type="parTrans" cxnId="{7D4E5B22-7228-43C4-BF72-9FEF1800C7A6}">
      <dgm:prSet/>
      <dgm:spPr/>
      <dgm:t>
        <a:bodyPr/>
        <a:lstStyle/>
        <a:p>
          <a:endParaRPr lang="en-US" sz="1800"/>
        </a:p>
      </dgm:t>
    </dgm:pt>
    <dgm:pt modelId="{D8113131-6776-4FE6-8CE4-52D6F68EB691}" type="sibTrans" cxnId="{7D4E5B22-7228-43C4-BF72-9FEF1800C7A6}">
      <dgm:prSet/>
      <dgm:spPr/>
      <dgm:t>
        <a:bodyPr/>
        <a:lstStyle/>
        <a:p>
          <a:endParaRPr lang="en-US" sz="1800"/>
        </a:p>
      </dgm:t>
    </dgm:pt>
    <dgm:pt modelId="{49437B8C-9876-4EBD-A67F-90CF448391DF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2000" dirty="0">
              <a:latin typeface="Arial" panose="020B0604020202020204" pitchFamily="34" charset="0"/>
              <a:cs typeface="Arial" panose="020B0604020202020204" pitchFamily="34" charset="0"/>
            </a:rPr>
            <a:t>Girişim Sermayesi Yatırımları ve Ulusal- Uluslararası </a:t>
          </a:r>
          <a:r>
            <a:rPr lang="tr-TR" sz="2000" dirty="0"/>
            <a:t>Destekler</a:t>
          </a:r>
          <a:endParaRPr lang="en-US" sz="2000" dirty="0"/>
        </a:p>
      </dgm:t>
    </dgm:pt>
    <dgm:pt modelId="{B84FE5CB-1ACA-4117-916F-99C5881689AA}" type="parTrans" cxnId="{E4D8E1AC-FA7A-45EE-9E4B-ACDFC0A7B93C}">
      <dgm:prSet/>
      <dgm:spPr/>
      <dgm:t>
        <a:bodyPr/>
        <a:lstStyle/>
        <a:p>
          <a:endParaRPr lang="en-US" sz="1800"/>
        </a:p>
      </dgm:t>
    </dgm:pt>
    <dgm:pt modelId="{74E91DDB-9E3A-4AAF-8CD6-B97281644452}" type="sibTrans" cxnId="{E4D8E1AC-FA7A-45EE-9E4B-ACDFC0A7B93C}">
      <dgm:prSet/>
      <dgm:spPr/>
      <dgm:t>
        <a:bodyPr/>
        <a:lstStyle/>
        <a:p>
          <a:endParaRPr lang="en-US" sz="1800"/>
        </a:p>
      </dgm:t>
    </dgm:pt>
    <dgm:pt modelId="{478C956B-0277-4596-B7AB-76E7738F1323}" type="pres">
      <dgm:prSet presAssocID="{19C7A90C-A5EA-4D28-B5D0-89AEE5D2641C}" presName="Name0" presStyleCnt="0">
        <dgm:presLayoutVars>
          <dgm:dir/>
          <dgm:animLvl val="lvl"/>
          <dgm:resizeHandles val="exact"/>
        </dgm:presLayoutVars>
      </dgm:prSet>
      <dgm:spPr/>
    </dgm:pt>
    <dgm:pt modelId="{8EC60E58-2964-4206-A8F9-7FA4EC543861}" type="pres">
      <dgm:prSet presAssocID="{6598DE76-FA80-4AE3-A0C5-701901D2865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60D4E2-ED86-448E-86A7-7C0EECFBA322}" type="pres">
      <dgm:prSet presAssocID="{61533F6C-CEAE-4E8E-8F91-3B63E529905C}" presName="parTxOnlySpace" presStyleCnt="0"/>
      <dgm:spPr/>
    </dgm:pt>
    <dgm:pt modelId="{26EBC36E-722B-484B-8A59-AB68DCF61157}" type="pres">
      <dgm:prSet presAssocID="{06C38C6A-FD8A-4AF3-A4C0-5F52FA8F5E55}" presName="parTxOnly" presStyleLbl="node1" presStyleIdx="1" presStyleCnt="3" custLinFactNeighborX="-34853" custLinFactNeighborY="-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2A12BB-4EA6-47BE-BB2D-07CAEF0DD445}" type="pres">
      <dgm:prSet presAssocID="{D8113131-6776-4FE6-8CE4-52D6F68EB691}" presName="parTxOnlySpace" presStyleCnt="0"/>
      <dgm:spPr/>
    </dgm:pt>
    <dgm:pt modelId="{0E7FA725-B01E-4985-8FCB-1E28F38269AE}" type="pres">
      <dgm:prSet presAssocID="{49437B8C-9876-4EBD-A67F-90CF448391DF}" presName="parTxOnly" presStyleLbl="node1" presStyleIdx="2" presStyleCnt="3" custLinFactNeighborX="-3349" custLinFactNeighborY="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8EC5AD-F36E-4499-B2AE-4980099D2A5B}" type="presOf" srcId="{06C38C6A-FD8A-4AF3-A4C0-5F52FA8F5E55}" destId="{26EBC36E-722B-484B-8A59-AB68DCF61157}" srcOrd="0" destOrd="0" presId="urn:microsoft.com/office/officeart/2005/8/layout/chevron1"/>
    <dgm:cxn modelId="{5DC73E41-F12A-4BD9-A331-12D94ED7B69D}" type="presOf" srcId="{49437B8C-9876-4EBD-A67F-90CF448391DF}" destId="{0E7FA725-B01E-4985-8FCB-1E28F38269AE}" srcOrd="0" destOrd="0" presId="urn:microsoft.com/office/officeart/2005/8/layout/chevron1"/>
    <dgm:cxn modelId="{2242BDE2-869F-41FC-A6CC-6EECDF446029}" srcId="{19C7A90C-A5EA-4D28-B5D0-89AEE5D2641C}" destId="{6598DE76-FA80-4AE3-A0C5-701901D28659}" srcOrd="0" destOrd="0" parTransId="{AC33900B-F879-4C5B-A07E-951CEFA603F6}" sibTransId="{61533F6C-CEAE-4E8E-8F91-3B63E529905C}"/>
    <dgm:cxn modelId="{CEC80C3F-3BBA-4ED5-AD8B-369EAB4A85AE}" type="presOf" srcId="{6598DE76-FA80-4AE3-A0C5-701901D28659}" destId="{8EC60E58-2964-4206-A8F9-7FA4EC543861}" srcOrd="0" destOrd="0" presId="urn:microsoft.com/office/officeart/2005/8/layout/chevron1"/>
    <dgm:cxn modelId="{E4D8E1AC-FA7A-45EE-9E4B-ACDFC0A7B93C}" srcId="{19C7A90C-A5EA-4D28-B5D0-89AEE5D2641C}" destId="{49437B8C-9876-4EBD-A67F-90CF448391DF}" srcOrd="2" destOrd="0" parTransId="{B84FE5CB-1ACA-4117-916F-99C5881689AA}" sibTransId="{74E91DDB-9E3A-4AAF-8CD6-B97281644452}"/>
    <dgm:cxn modelId="{6A42E8FA-5E2D-411A-AB9B-5A026A7428D1}" type="presOf" srcId="{19C7A90C-A5EA-4D28-B5D0-89AEE5D2641C}" destId="{478C956B-0277-4596-B7AB-76E7738F1323}" srcOrd="0" destOrd="0" presId="urn:microsoft.com/office/officeart/2005/8/layout/chevron1"/>
    <dgm:cxn modelId="{7D4E5B22-7228-43C4-BF72-9FEF1800C7A6}" srcId="{19C7A90C-A5EA-4D28-B5D0-89AEE5D2641C}" destId="{06C38C6A-FD8A-4AF3-A4C0-5F52FA8F5E55}" srcOrd="1" destOrd="0" parTransId="{B02A7C9C-F72B-4956-9CF6-54BA0B4E104F}" sibTransId="{D8113131-6776-4FE6-8CE4-52D6F68EB691}"/>
    <dgm:cxn modelId="{CD3B2F85-C224-473F-A8C2-9CB93BA60923}" type="presParOf" srcId="{478C956B-0277-4596-B7AB-76E7738F1323}" destId="{8EC60E58-2964-4206-A8F9-7FA4EC543861}" srcOrd="0" destOrd="0" presId="urn:microsoft.com/office/officeart/2005/8/layout/chevron1"/>
    <dgm:cxn modelId="{EF0F63C5-E836-410B-89D5-F6DBABE4A1E5}" type="presParOf" srcId="{478C956B-0277-4596-B7AB-76E7738F1323}" destId="{0B60D4E2-ED86-448E-86A7-7C0EECFBA322}" srcOrd="1" destOrd="0" presId="urn:microsoft.com/office/officeart/2005/8/layout/chevron1"/>
    <dgm:cxn modelId="{B33DBC64-3774-4BA0-9533-DF111F70309C}" type="presParOf" srcId="{478C956B-0277-4596-B7AB-76E7738F1323}" destId="{26EBC36E-722B-484B-8A59-AB68DCF61157}" srcOrd="2" destOrd="0" presId="urn:microsoft.com/office/officeart/2005/8/layout/chevron1"/>
    <dgm:cxn modelId="{814E2B18-B22E-438C-8A62-B20E4B49E744}" type="presParOf" srcId="{478C956B-0277-4596-B7AB-76E7738F1323}" destId="{6C2A12BB-4EA6-47BE-BB2D-07CAEF0DD445}" srcOrd="3" destOrd="0" presId="urn:microsoft.com/office/officeart/2005/8/layout/chevron1"/>
    <dgm:cxn modelId="{627D0104-6D82-4E68-8CC4-847389615CF4}" type="presParOf" srcId="{478C956B-0277-4596-B7AB-76E7738F1323}" destId="{0E7FA725-B01E-4985-8FCB-1E28F38269A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300C6B-4B4B-4341-890F-969EB8003105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216D06A7-5B65-4103-9ACC-9F2BFC3A2B03}">
      <dgm:prSet phldrT="[Metin]" custT="1"/>
      <dgm:spPr/>
      <dgm:t>
        <a:bodyPr/>
        <a:lstStyle/>
        <a:p>
          <a:r>
            <a:rPr lang="tr-TR" sz="1050" b="1" dirty="0">
              <a:latin typeface="Arial" panose="020B0604020202020204" pitchFamily="34" charset="0"/>
              <a:cs typeface="Arial" panose="020B0604020202020204" pitchFamily="34" charset="0"/>
            </a:rPr>
            <a:t>İş fikrinin  teknolojik ve ticari </a:t>
          </a:r>
          <a:r>
            <a:rPr lang="tr-TR" sz="1200" b="1" dirty="0">
              <a:latin typeface="Arial" panose="020B0604020202020204" pitchFamily="34" charset="0"/>
              <a:cs typeface="Arial" panose="020B0604020202020204" pitchFamily="34" charset="0"/>
            </a:rPr>
            <a:t>doğrulanması</a:t>
          </a:r>
          <a:r>
            <a:rPr lang="tr-TR" sz="1050" b="1" dirty="0">
              <a:latin typeface="Arial" panose="020B0604020202020204" pitchFamily="34" charset="0"/>
              <a:cs typeface="Arial" panose="020B0604020202020204" pitchFamily="34" charset="0"/>
            </a:rPr>
            <a:t>  (müşteri görüşmeleri, akademik danışmanlık) </a:t>
          </a:r>
          <a:endParaRPr lang="en-US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9624B-319E-4DDF-9D1F-D3B697585076}" type="parTrans" cxnId="{95DC8384-801A-486C-882E-4CAE65B6B800}">
      <dgm:prSet/>
      <dgm:spPr/>
      <dgm:t>
        <a:bodyPr/>
        <a:lstStyle/>
        <a:p>
          <a:endParaRPr lang="en-US"/>
        </a:p>
      </dgm:t>
    </dgm:pt>
    <dgm:pt modelId="{22FAE8FA-D4E3-4743-9F6C-EBC710C5D627}" type="sibTrans" cxnId="{95DC8384-801A-486C-882E-4CAE65B6B800}">
      <dgm:prSet/>
      <dgm:spPr/>
      <dgm:t>
        <a:bodyPr/>
        <a:lstStyle/>
        <a:p>
          <a:endParaRPr lang="en-US"/>
        </a:p>
      </dgm:t>
    </dgm:pt>
    <dgm:pt modelId="{2934B57D-9095-40A2-89D8-EF4075F07F8D}">
      <dgm:prSet phldrT="[Metin]" custT="1"/>
      <dgm:spPr/>
      <dgm:t>
        <a:bodyPr/>
        <a:lstStyle/>
        <a:p>
          <a:r>
            <a:rPr lang="tr-TR" sz="900" b="1" dirty="0" err="1">
              <a:latin typeface="Arial" panose="020B0604020202020204" pitchFamily="34" charset="0"/>
              <a:cs typeface="Arial" panose="020B0604020202020204" pitchFamily="34" charset="0"/>
            </a:rPr>
            <a:t>Mentorluk</a:t>
          </a:r>
          <a:r>
            <a:rPr lang="tr-TR" sz="9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FED2AA-6FBD-4A47-AFF8-853BA63995BA}" type="parTrans" cxnId="{7419C39B-D0FB-4C91-A784-B1B9116F5AF0}">
      <dgm:prSet/>
      <dgm:spPr/>
      <dgm:t>
        <a:bodyPr/>
        <a:lstStyle/>
        <a:p>
          <a:endParaRPr lang="en-US"/>
        </a:p>
      </dgm:t>
    </dgm:pt>
    <dgm:pt modelId="{5AE151E5-E1A1-4914-A550-434231679BCE}" type="sibTrans" cxnId="{7419C39B-D0FB-4C91-A784-B1B9116F5AF0}">
      <dgm:prSet/>
      <dgm:spPr/>
      <dgm:t>
        <a:bodyPr/>
        <a:lstStyle/>
        <a:p>
          <a:endParaRPr lang="en-US"/>
        </a:p>
      </dgm:t>
    </dgm:pt>
    <dgm:pt modelId="{CF547825-6BA5-4D88-A59A-DECBA9A5E3E9}">
      <dgm:prSet phldrT="[Metin]" custT="1"/>
      <dgm:spPr/>
      <dgm:t>
        <a:bodyPr/>
        <a:lstStyle/>
        <a:p>
          <a:r>
            <a:rPr lang="tr-TR" sz="1200" b="1" dirty="0">
              <a:latin typeface="Arial" panose="020B0604020202020204" pitchFamily="34" charset="0"/>
              <a:cs typeface="Arial" panose="020B0604020202020204" pitchFamily="34" charset="0"/>
            </a:rPr>
            <a:t>Girişimcilik eğitimi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3133E-934F-48AE-A775-C98178E995EB}" type="parTrans" cxnId="{31C48C2C-3B1C-4962-A4D3-FEA30A27BB81}">
      <dgm:prSet/>
      <dgm:spPr/>
      <dgm:t>
        <a:bodyPr/>
        <a:lstStyle/>
        <a:p>
          <a:endParaRPr lang="en-US"/>
        </a:p>
      </dgm:t>
    </dgm:pt>
    <dgm:pt modelId="{A8599BFE-4E11-422D-BF46-94F6D5F8FA6A}" type="sibTrans" cxnId="{31C48C2C-3B1C-4962-A4D3-FEA30A27BB81}">
      <dgm:prSet/>
      <dgm:spPr/>
      <dgm:t>
        <a:bodyPr/>
        <a:lstStyle/>
        <a:p>
          <a:endParaRPr lang="en-US"/>
        </a:p>
      </dgm:t>
    </dgm:pt>
    <dgm:pt modelId="{1C1B3A8E-68AB-45B2-9ED3-8023EE3B8A29}" type="pres">
      <dgm:prSet presAssocID="{B6300C6B-4B4B-4341-890F-969EB800310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5915A4-D20D-4729-84EC-F3F32ABD7DF6}" type="pres">
      <dgm:prSet presAssocID="{216D06A7-5B65-4103-9ACC-9F2BFC3A2B03}" presName="gear1" presStyleLbl="node1" presStyleIdx="0" presStyleCnt="3" custScaleX="114117" custScaleY="1181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EFBDB9-706C-48DA-A274-303D80998805}" type="pres">
      <dgm:prSet presAssocID="{216D06A7-5B65-4103-9ACC-9F2BFC3A2B03}" presName="gear1srcNode" presStyleLbl="node1" presStyleIdx="0" presStyleCnt="3"/>
      <dgm:spPr/>
      <dgm:t>
        <a:bodyPr/>
        <a:lstStyle/>
        <a:p>
          <a:endParaRPr lang="tr-TR"/>
        </a:p>
      </dgm:t>
    </dgm:pt>
    <dgm:pt modelId="{7C6AF9DC-4516-409A-A49E-03241BBE2BA9}" type="pres">
      <dgm:prSet presAssocID="{216D06A7-5B65-4103-9ACC-9F2BFC3A2B03}" presName="gear1dstNode" presStyleLbl="node1" presStyleIdx="0" presStyleCnt="3"/>
      <dgm:spPr/>
      <dgm:t>
        <a:bodyPr/>
        <a:lstStyle/>
        <a:p>
          <a:endParaRPr lang="tr-TR"/>
        </a:p>
      </dgm:t>
    </dgm:pt>
    <dgm:pt modelId="{A6436AB6-A757-4F97-9E3C-B42FBE48AC21}" type="pres">
      <dgm:prSet presAssocID="{2934B57D-9095-40A2-89D8-EF4075F07F8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8C57ED-F933-4167-96C7-E4C8DCA1531F}" type="pres">
      <dgm:prSet presAssocID="{2934B57D-9095-40A2-89D8-EF4075F07F8D}" presName="gear2srcNode" presStyleLbl="node1" presStyleIdx="1" presStyleCnt="3"/>
      <dgm:spPr/>
      <dgm:t>
        <a:bodyPr/>
        <a:lstStyle/>
        <a:p>
          <a:endParaRPr lang="tr-TR"/>
        </a:p>
      </dgm:t>
    </dgm:pt>
    <dgm:pt modelId="{503EFFB2-6088-4A82-9000-6895538D1647}" type="pres">
      <dgm:prSet presAssocID="{2934B57D-9095-40A2-89D8-EF4075F07F8D}" presName="gear2dstNode" presStyleLbl="node1" presStyleIdx="1" presStyleCnt="3"/>
      <dgm:spPr/>
      <dgm:t>
        <a:bodyPr/>
        <a:lstStyle/>
        <a:p>
          <a:endParaRPr lang="tr-TR"/>
        </a:p>
      </dgm:t>
    </dgm:pt>
    <dgm:pt modelId="{62A99BE1-DA39-4AE3-912C-9221A9BB2505}" type="pres">
      <dgm:prSet presAssocID="{CF547825-6BA5-4D88-A59A-DECBA9A5E3E9}" presName="gear3" presStyleLbl="node1" presStyleIdx="2" presStyleCnt="3" custScaleX="135278" custScaleY="148508"/>
      <dgm:spPr/>
      <dgm:t>
        <a:bodyPr/>
        <a:lstStyle/>
        <a:p>
          <a:endParaRPr lang="tr-TR"/>
        </a:p>
      </dgm:t>
    </dgm:pt>
    <dgm:pt modelId="{3408F08E-9FF8-4B72-A8CA-2B277BA5DDC7}" type="pres">
      <dgm:prSet presAssocID="{CF547825-6BA5-4D88-A59A-DECBA9A5E3E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6A5FA0-401D-462E-8B9D-73723281B772}" type="pres">
      <dgm:prSet presAssocID="{CF547825-6BA5-4D88-A59A-DECBA9A5E3E9}" presName="gear3srcNode" presStyleLbl="node1" presStyleIdx="2" presStyleCnt="3"/>
      <dgm:spPr/>
      <dgm:t>
        <a:bodyPr/>
        <a:lstStyle/>
        <a:p>
          <a:endParaRPr lang="tr-TR"/>
        </a:p>
      </dgm:t>
    </dgm:pt>
    <dgm:pt modelId="{83F13C60-CD5B-4059-8286-4D0BD7495AC9}" type="pres">
      <dgm:prSet presAssocID="{CF547825-6BA5-4D88-A59A-DECBA9A5E3E9}" presName="gear3dstNode" presStyleLbl="node1" presStyleIdx="2" presStyleCnt="3"/>
      <dgm:spPr/>
      <dgm:t>
        <a:bodyPr/>
        <a:lstStyle/>
        <a:p>
          <a:endParaRPr lang="tr-TR"/>
        </a:p>
      </dgm:t>
    </dgm:pt>
    <dgm:pt modelId="{DA8D8C5F-641C-4824-8ABA-4FCE6076A3F8}" type="pres">
      <dgm:prSet presAssocID="{22FAE8FA-D4E3-4743-9F6C-EBC710C5D627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46545F4A-1DA5-4D5A-92E1-3BC55F0460D0}" type="pres">
      <dgm:prSet presAssocID="{5AE151E5-E1A1-4914-A550-434231679BCE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542D55A0-0FDD-48EE-BA25-616F30CC39D4}" type="pres">
      <dgm:prSet presAssocID="{A8599BFE-4E11-422D-BF46-94F6D5F8FA6A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EC4FFBBA-A9E9-48EC-BAE1-C9F0DBD40A13}" type="presOf" srcId="{5AE151E5-E1A1-4914-A550-434231679BCE}" destId="{46545F4A-1DA5-4D5A-92E1-3BC55F0460D0}" srcOrd="0" destOrd="0" presId="urn:microsoft.com/office/officeart/2005/8/layout/gear1"/>
    <dgm:cxn modelId="{3FA4CF8B-E7E2-4695-8450-1D7C542173CC}" type="presOf" srcId="{216D06A7-5B65-4103-9ACC-9F2BFC3A2B03}" destId="{AD5915A4-D20D-4729-84EC-F3F32ABD7DF6}" srcOrd="0" destOrd="0" presId="urn:microsoft.com/office/officeart/2005/8/layout/gear1"/>
    <dgm:cxn modelId="{7419C39B-D0FB-4C91-A784-B1B9116F5AF0}" srcId="{B6300C6B-4B4B-4341-890F-969EB8003105}" destId="{2934B57D-9095-40A2-89D8-EF4075F07F8D}" srcOrd="1" destOrd="0" parTransId="{14FED2AA-6FBD-4A47-AFF8-853BA63995BA}" sibTransId="{5AE151E5-E1A1-4914-A550-434231679BCE}"/>
    <dgm:cxn modelId="{A28C5C49-F451-466D-B4E5-96DC2CC033C0}" type="presOf" srcId="{2934B57D-9095-40A2-89D8-EF4075F07F8D}" destId="{503EFFB2-6088-4A82-9000-6895538D1647}" srcOrd="2" destOrd="0" presId="urn:microsoft.com/office/officeart/2005/8/layout/gear1"/>
    <dgm:cxn modelId="{C933CA3F-F23A-466C-A3FF-1CFBF19CF5C3}" type="presOf" srcId="{22FAE8FA-D4E3-4743-9F6C-EBC710C5D627}" destId="{DA8D8C5F-641C-4824-8ABA-4FCE6076A3F8}" srcOrd="0" destOrd="0" presId="urn:microsoft.com/office/officeart/2005/8/layout/gear1"/>
    <dgm:cxn modelId="{527845F9-FA73-40D8-BBC8-E70787D99E86}" type="presOf" srcId="{216D06A7-5B65-4103-9ACC-9F2BFC3A2B03}" destId="{D5EFBDB9-706C-48DA-A274-303D80998805}" srcOrd="1" destOrd="0" presId="urn:microsoft.com/office/officeart/2005/8/layout/gear1"/>
    <dgm:cxn modelId="{5F3B8072-3364-4378-BE49-7568C4270677}" type="presOf" srcId="{CF547825-6BA5-4D88-A59A-DECBA9A5E3E9}" destId="{1E6A5FA0-401D-462E-8B9D-73723281B772}" srcOrd="2" destOrd="0" presId="urn:microsoft.com/office/officeart/2005/8/layout/gear1"/>
    <dgm:cxn modelId="{AAA05EF3-00A2-44B6-A4B4-196D46046314}" type="presOf" srcId="{2934B57D-9095-40A2-89D8-EF4075F07F8D}" destId="{A6436AB6-A757-4F97-9E3C-B42FBE48AC21}" srcOrd="0" destOrd="0" presId="urn:microsoft.com/office/officeart/2005/8/layout/gear1"/>
    <dgm:cxn modelId="{50E51688-E908-499D-8C6D-06D8E1C3F625}" type="presOf" srcId="{B6300C6B-4B4B-4341-890F-969EB8003105}" destId="{1C1B3A8E-68AB-45B2-9ED3-8023EE3B8A29}" srcOrd="0" destOrd="0" presId="urn:microsoft.com/office/officeart/2005/8/layout/gear1"/>
    <dgm:cxn modelId="{31C48C2C-3B1C-4962-A4D3-FEA30A27BB81}" srcId="{B6300C6B-4B4B-4341-890F-969EB8003105}" destId="{CF547825-6BA5-4D88-A59A-DECBA9A5E3E9}" srcOrd="2" destOrd="0" parTransId="{AFA3133E-934F-48AE-A775-C98178E995EB}" sibTransId="{A8599BFE-4E11-422D-BF46-94F6D5F8FA6A}"/>
    <dgm:cxn modelId="{5AA9707E-9026-4795-99D0-D16FAFAEFC44}" type="presOf" srcId="{A8599BFE-4E11-422D-BF46-94F6D5F8FA6A}" destId="{542D55A0-0FDD-48EE-BA25-616F30CC39D4}" srcOrd="0" destOrd="0" presId="urn:microsoft.com/office/officeart/2005/8/layout/gear1"/>
    <dgm:cxn modelId="{95DC8384-801A-486C-882E-4CAE65B6B800}" srcId="{B6300C6B-4B4B-4341-890F-969EB8003105}" destId="{216D06A7-5B65-4103-9ACC-9F2BFC3A2B03}" srcOrd="0" destOrd="0" parTransId="{60E9624B-319E-4DDF-9D1F-D3B697585076}" sibTransId="{22FAE8FA-D4E3-4743-9F6C-EBC710C5D627}"/>
    <dgm:cxn modelId="{CF72220C-3950-4DAA-9802-EDE7D615F181}" type="presOf" srcId="{CF547825-6BA5-4D88-A59A-DECBA9A5E3E9}" destId="{3408F08E-9FF8-4B72-A8CA-2B277BA5DDC7}" srcOrd="1" destOrd="0" presId="urn:microsoft.com/office/officeart/2005/8/layout/gear1"/>
    <dgm:cxn modelId="{98D5A757-7227-4EC4-8827-CC491B75D94F}" type="presOf" srcId="{2934B57D-9095-40A2-89D8-EF4075F07F8D}" destId="{518C57ED-F933-4167-96C7-E4C8DCA1531F}" srcOrd="1" destOrd="0" presId="urn:microsoft.com/office/officeart/2005/8/layout/gear1"/>
    <dgm:cxn modelId="{446D57C0-D7B6-4C9E-9373-111CD2992D30}" type="presOf" srcId="{CF547825-6BA5-4D88-A59A-DECBA9A5E3E9}" destId="{62A99BE1-DA39-4AE3-912C-9221A9BB2505}" srcOrd="0" destOrd="0" presId="urn:microsoft.com/office/officeart/2005/8/layout/gear1"/>
    <dgm:cxn modelId="{C0D4FAF0-ADBE-4EEF-942C-234168E2BB71}" type="presOf" srcId="{CF547825-6BA5-4D88-A59A-DECBA9A5E3E9}" destId="{83F13C60-CD5B-4059-8286-4D0BD7495AC9}" srcOrd="3" destOrd="0" presId="urn:microsoft.com/office/officeart/2005/8/layout/gear1"/>
    <dgm:cxn modelId="{F96BFD86-5D0E-412A-A1BB-0496A1B6C4B6}" type="presOf" srcId="{216D06A7-5B65-4103-9ACC-9F2BFC3A2B03}" destId="{7C6AF9DC-4516-409A-A49E-03241BBE2BA9}" srcOrd="2" destOrd="0" presId="urn:microsoft.com/office/officeart/2005/8/layout/gear1"/>
    <dgm:cxn modelId="{784646FE-37C7-406D-8FF8-95EC4E47E7CE}" type="presParOf" srcId="{1C1B3A8E-68AB-45B2-9ED3-8023EE3B8A29}" destId="{AD5915A4-D20D-4729-84EC-F3F32ABD7DF6}" srcOrd="0" destOrd="0" presId="urn:microsoft.com/office/officeart/2005/8/layout/gear1"/>
    <dgm:cxn modelId="{AF3798CE-CF43-4A9A-81D6-EBB0A37F8B54}" type="presParOf" srcId="{1C1B3A8E-68AB-45B2-9ED3-8023EE3B8A29}" destId="{D5EFBDB9-706C-48DA-A274-303D80998805}" srcOrd="1" destOrd="0" presId="urn:microsoft.com/office/officeart/2005/8/layout/gear1"/>
    <dgm:cxn modelId="{B957E277-CFA1-4C22-A94B-650ECAD4E22F}" type="presParOf" srcId="{1C1B3A8E-68AB-45B2-9ED3-8023EE3B8A29}" destId="{7C6AF9DC-4516-409A-A49E-03241BBE2BA9}" srcOrd="2" destOrd="0" presId="urn:microsoft.com/office/officeart/2005/8/layout/gear1"/>
    <dgm:cxn modelId="{B57A8319-91F2-4452-9F89-D34D20E2D6A4}" type="presParOf" srcId="{1C1B3A8E-68AB-45B2-9ED3-8023EE3B8A29}" destId="{A6436AB6-A757-4F97-9E3C-B42FBE48AC21}" srcOrd="3" destOrd="0" presId="urn:microsoft.com/office/officeart/2005/8/layout/gear1"/>
    <dgm:cxn modelId="{16327B87-A1A5-48E6-9512-C79C4F1E41E7}" type="presParOf" srcId="{1C1B3A8E-68AB-45B2-9ED3-8023EE3B8A29}" destId="{518C57ED-F933-4167-96C7-E4C8DCA1531F}" srcOrd="4" destOrd="0" presId="urn:microsoft.com/office/officeart/2005/8/layout/gear1"/>
    <dgm:cxn modelId="{2DDABF58-5458-4CEA-8081-6CA15C1B016C}" type="presParOf" srcId="{1C1B3A8E-68AB-45B2-9ED3-8023EE3B8A29}" destId="{503EFFB2-6088-4A82-9000-6895538D1647}" srcOrd="5" destOrd="0" presId="urn:microsoft.com/office/officeart/2005/8/layout/gear1"/>
    <dgm:cxn modelId="{C85F1202-60AC-46F2-8FC1-EA00E0ACABA2}" type="presParOf" srcId="{1C1B3A8E-68AB-45B2-9ED3-8023EE3B8A29}" destId="{62A99BE1-DA39-4AE3-912C-9221A9BB2505}" srcOrd="6" destOrd="0" presId="urn:microsoft.com/office/officeart/2005/8/layout/gear1"/>
    <dgm:cxn modelId="{73B6BD4E-62C4-4C8A-B280-5FE387117666}" type="presParOf" srcId="{1C1B3A8E-68AB-45B2-9ED3-8023EE3B8A29}" destId="{3408F08E-9FF8-4B72-A8CA-2B277BA5DDC7}" srcOrd="7" destOrd="0" presId="urn:microsoft.com/office/officeart/2005/8/layout/gear1"/>
    <dgm:cxn modelId="{80321E85-BBD0-4B4B-B856-DF77CB6D4497}" type="presParOf" srcId="{1C1B3A8E-68AB-45B2-9ED3-8023EE3B8A29}" destId="{1E6A5FA0-401D-462E-8B9D-73723281B772}" srcOrd="8" destOrd="0" presId="urn:microsoft.com/office/officeart/2005/8/layout/gear1"/>
    <dgm:cxn modelId="{18DDFCFE-DD65-421D-85F2-B1288BE66EF1}" type="presParOf" srcId="{1C1B3A8E-68AB-45B2-9ED3-8023EE3B8A29}" destId="{83F13C60-CD5B-4059-8286-4D0BD7495AC9}" srcOrd="9" destOrd="0" presId="urn:microsoft.com/office/officeart/2005/8/layout/gear1"/>
    <dgm:cxn modelId="{B72F6290-BEF1-407F-B6C1-0B9A8F3F35E3}" type="presParOf" srcId="{1C1B3A8E-68AB-45B2-9ED3-8023EE3B8A29}" destId="{DA8D8C5F-641C-4824-8ABA-4FCE6076A3F8}" srcOrd="10" destOrd="0" presId="urn:microsoft.com/office/officeart/2005/8/layout/gear1"/>
    <dgm:cxn modelId="{73B5877F-4B3A-407D-9141-512F0BFF656A}" type="presParOf" srcId="{1C1B3A8E-68AB-45B2-9ED3-8023EE3B8A29}" destId="{46545F4A-1DA5-4D5A-92E1-3BC55F0460D0}" srcOrd="11" destOrd="0" presId="urn:microsoft.com/office/officeart/2005/8/layout/gear1"/>
    <dgm:cxn modelId="{B01C47F2-E361-4350-B0C1-EB19C75BA4BE}" type="presParOf" srcId="{1C1B3A8E-68AB-45B2-9ED3-8023EE3B8A29}" destId="{542D55A0-0FDD-48EE-BA25-616F30CC39D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CC9AEE-AB28-48C6-B746-62EBB7C00EAE}" type="doc">
      <dgm:prSet loTypeId="urn:microsoft.com/office/officeart/2005/8/layout/cycle8" loCatId="cycle" qsTypeId="urn:microsoft.com/office/officeart/2005/8/quickstyle/simple3" qsCatId="simple" csTypeId="urn:microsoft.com/office/officeart/2005/8/colors/accent3_2" csCatId="accent3" phldr="1"/>
      <dgm:spPr/>
    </dgm:pt>
    <dgm:pt modelId="{809B1AD0-CE2B-4B9F-BB03-B65717FC1869}">
      <dgm:prSet phldrT="[Metin]" custT="1"/>
      <dgm:spPr/>
      <dgm:t>
        <a:bodyPr/>
        <a:lstStyle/>
        <a:p>
          <a:r>
            <a:rPr lang="tr-TR" sz="1100" dirty="0">
              <a:latin typeface="Arial" panose="020B0604020202020204" pitchFamily="34" charset="0"/>
              <a:cs typeface="Arial" panose="020B0604020202020204" pitchFamily="34" charset="0"/>
            </a:rPr>
            <a:t>TÜBİTAK 1507, 1501, 1511, 1509, Sipariş Ar-Ge, UFUK 2020 SME </a:t>
          </a:r>
          <a:r>
            <a:rPr lang="tr-TR" sz="1100" dirty="0" err="1">
              <a:latin typeface="Arial" panose="020B0604020202020204" pitchFamily="34" charset="0"/>
              <a:cs typeface="Arial" panose="020B0604020202020204" pitchFamily="34" charset="0"/>
            </a:rPr>
            <a:t>Insturment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E1375-BC74-42AA-86BE-CD025ACF7B93}" type="parTrans" cxnId="{7E05AE3E-0222-469A-96FB-267907CD2E30}">
      <dgm:prSet/>
      <dgm:spPr/>
      <dgm:t>
        <a:bodyPr/>
        <a:lstStyle/>
        <a:p>
          <a:endParaRPr lang="en-US" sz="2000"/>
        </a:p>
      </dgm:t>
    </dgm:pt>
    <dgm:pt modelId="{E8D6AAF9-3755-44B7-A890-C8B7CC89343D}" type="sibTrans" cxnId="{7E05AE3E-0222-469A-96FB-267907CD2E30}">
      <dgm:prSet/>
      <dgm:spPr/>
      <dgm:t>
        <a:bodyPr/>
        <a:lstStyle/>
        <a:p>
          <a:endParaRPr lang="en-US" sz="2000"/>
        </a:p>
      </dgm:t>
    </dgm:pt>
    <dgm:pt modelId="{2EB6B37D-1937-4B00-842B-AE2A7D075E2E}">
      <dgm:prSet phldrT="[Metin]" custT="1"/>
      <dgm:spPr/>
      <dgm:t>
        <a:bodyPr/>
        <a:lstStyle/>
        <a:p>
          <a:r>
            <a:rPr lang="tr-TR" sz="1100" dirty="0">
              <a:latin typeface="Arial" panose="020B0604020202020204" pitchFamily="34" charset="0"/>
              <a:cs typeface="Arial" panose="020B0604020202020204" pitchFamily="34" charset="0"/>
            </a:rPr>
            <a:t>EBRD, </a:t>
          </a:r>
          <a:r>
            <a:rPr lang="tr-TR" sz="1100" dirty="0" err="1">
              <a:latin typeface="Arial" panose="020B0604020202020204" pitchFamily="34" charset="0"/>
              <a:cs typeface="Arial" panose="020B0604020202020204" pitchFamily="34" charset="0"/>
            </a:rPr>
            <a:t>Royal</a:t>
          </a:r>
          <a:r>
            <a:rPr lang="tr-TR" sz="1100" dirty="0">
              <a:latin typeface="Arial" panose="020B0604020202020204" pitchFamily="34" charset="0"/>
              <a:cs typeface="Arial" panose="020B0604020202020204" pitchFamily="34" charset="0"/>
            </a:rPr>
            <a:t> Academy of </a:t>
          </a:r>
          <a:r>
            <a:rPr lang="tr-TR" sz="1100" dirty="0" err="1"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  <a:r>
            <a:rPr lang="tr-TR" sz="1100" dirty="0">
              <a:latin typeface="Arial" panose="020B0604020202020204" pitchFamily="34" charset="0"/>
              <a:cs typeface="Arial" panose="020B0604020202020204" pitchFamily="34" charset="0"/>
            </a:rPr>
            <a:t> vb. kuruluşlarla ticarileşme ve </a:t>
          </a:r>
          <a:r>
            <a:rPr lang="tr-TR" sz="1100" dirty="0" err="1">
              <a:latin typeface="Arial" panose="020B0604020202020204" pitchFamily="34" charset="0"/>
              <a:cs typeface="Arial" panose="020B0604020202020204" pitchFamily="34" charset="0"/>
            </a:rPr>
            <a:t>uluslararasılaşma</a:t>
          </a:r>
          <a:r>
            <a:rPr lang="tr-TR" sz="1100" dirty="0">
              <a:latin typeface="Arial" panose="020B0604020202020204" pitchFamily="34" charset="0"/>
              <a:cs typeface="Arial" panose="020B0604020202020204" pitchFamily="34" charset="0"/>
            </a:rPr>
            <a:t> etkinlikleri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9B847-A3A3-49ED-A738-F07AE87292F6}" type="parTrans" cxnId="{250CF086-0825-4147-BBDA-FF44CA28B317}">
      <dgm:prSet/>
      <dgm:spPr/>
      <dgm:t>
        <a:bodyPr/>
        <a:lstStyle/>
        <a:p>
          <a:endParaRPr lang="en-US" sz="2000"/>
        </a:p>
      </dgm:t>
    </dgm:pt>
    <dgm:pt modelId="{54F8F401-18C0-4DFF-8BBB-BBCE84872398}" type="sibTrans" cxnId="{250CF086-0825-4147-BBDA-FF44CA28B317}">
      <dgm:prSet/>
      <dgm:spPr/>
      <dgm:t>
        <a:bodyPr/>
        <a:lstStyle/>
        <a:p>
          <a:endParaRPr lang="en-US" sz="2000"/>
        </a:p>
      </dgm:t>
    </dgm:pt>
    <dgm:pt modelId="{E2C65BBF-0F37-4F07-96EF-3096B9EA3C4B}">
      <dgm:prSet phldrT="[Metin]" custT="1"/>
      <dgm:spPr/>
      <dgm:t>
        <a:bodyPr/>
        <a:lstStyle/>
        <a:p>
          <a:r>
            <a:rPr lang="tr-TR" sz="1200" dirty="0" err="1">
              <a:latin typeface="Arial" panose="020B0604020202020204" pitchFamily="34" charset="0"/>
              <a:cs typeface="Arial" panose="020B0604020202020204" pitchFamily="34" charset="0"/>
            </a:rPr>
            <a:t>Tech-Invest</a:t>
          </a:r>
          <a:r>
            <a:rPr lang="tr-TR" sz="1200" dirty="0">
              <a:latin typeface="Arial" panose="020B0604020202020204" pitchFamily="34" charset="0"/>
              <a:cs typeface="Arial" panose="020B0604020202020204" pitchFamily="34" charset="0"/>
            </a:rPr>
            <a:t> TR Girişim Sermayesi Yatırımları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D1D77-FE46-4415-93EF-FCB69F10133A}" type="parTrans" cxnId="{4F96E79F-EE10-42A0-B751-0A49AD5FA96B}">
      <dgm:prSet/>
      <dgm:spPr/>
      <dgm:t>
        <a:bodyPr/>
        <a:lstStyle/>
        <a:p>
          <a:endParaRPr lang="en-US" sz="2000"/>
        </a:p>
      </dgm:t>
    </dgm:pt>
    <dgm:pt modelId="{5FBEA5D4-0AA9-4625-87F4-285B39A2852A}" type="sibTrans" cxnId="{4F96E79F-EE10-42A0-B751-0A49AD5FA96B}">
      <dgm:prSet/>
      <dgm:spPr/>
      <dgm:t>
        <a:bodyPr/>
        <a:lstStyle/>
        <a:p>
          <a:endParaRPr lang="en-US" sz="2000"/>
        </a:p>
      </dgm:t>
    </dgm:pt>
    <dgm:pt modelId="{82BDB166-FC60-4C98-A3F1-335A09A03E43}" type="pres">
      <dgm:prSet presAssocID="{94CC9AEE-AB28-48C6-B746-62EBB7C00EAE}" presName="compositeShape" presStyleCnt="0">
        <dgm:presLayoutVars>
          <dgm:chMax val="7"/>
          <dgm:dir/>
          <dgm:resizeHandles val="exact"/>
        </dgm:presLayoutVars>
      </dgm:prSet>
      <dgm:spPr/>
    </dgm:pt>
    <dgm:pt modelId="{99DC67E1-4BEB-4B0D-A9C4-39124D44A756}" type="pres">
      <dgm:prSet presAssocID="{94CC9AEE-AB28-48C6-B746-62EBB7C00EAE}" presName="wedge1" presStyleLbl="node1" presStyleIdx="0" presStyleCnt="3"/>
      <dgm:spPr/>
      <dgm:t>
        <a:bodyPr/>
        <a:lstStyle/>
        <a:p>
          <a:endParaRPr lang="tr-TR"/>
        </a:p>
      </dgm:t>
    </dgm:pt>
    <dgm:pt modelId="{A132F8F4-49EA-4559-8DD0-068032BC9CD9}" type="pres">
      <dgm:prSet presAssocID="{94CC9AEE-AB28-48C6-B746-62EBB7C00EAE}" presName="dummy1a" presStyleCnt="0"/>
      <dgm:spPr/>
    </dgm:pt>
    <dgm:pt modelId="{9E246A27-AC23-4E1A-812E-C982B0F8357B}" type="pres">
      <dgm:prSet presAssocID="{94CC9AEE-AB28-48C6-B746-62EBB7C00EAE}" presName="dummy1b" presStyleCnt="0"/>
      <dgm:spPr/>
    </dgm:pt>
    <dgm:pt modelId="{36516C59-698B-49D5-B4A2-E32C76C02B45}" type="pres">
      <dgm:prSet presAssocID="{94CC9AEE-AB28-48C6-B746-62EBB7C00EA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13C158-8706-4976-983D-A549C83889B7}" type="pres">
      <dgm:prSet presAssocID="{94CC9AEE-AB28-48C6-B746-62EBB7C00EAE}" presName="wedge2" presStyleLbl="node1" presStyleIdx="1" presStyleCnt="3"/>
      <dgm:spPr/>
      <dgm:t>
        <a:bodyPr/>
        <a:lstStyle/>
        <a:p>
          <a:endParaRPr lang="tr-TR"/>
        </a:p>
      </dgm:t>
    </dgm:pt>
    <dgm:pt modelId="{659EA7B5-5575-41A6-BFEF-89C48FE50252}" type="pres">
      <dgm:prSet presAssocID="{94CC9AEE-AB28-48C6-B746-62EBB7C00EAE}" presName="dummy2a" presStyleCnt="0"/>
      <dgm:spPr/>
    </dgm:pt>
    <dgm:pt modelId="{0B7460DC-2FAE-430B-A9E9-09BB2473669F}" type="pres">
      <dgm:prSet presAssocID="{94CC9AEE-AB28-48C6-B746-62EBB7C00EAE}" presName="dummy2b" presStyleCnt="0"/>
      <dgm:spPr/>
    </dgm:pt>
    <dgm:pt modelId="{A6D42F77-CD15-4796-B5AA-183E55D3DCDA}" type="pres">
      <dgm:prSet presAssocID="{94CC9AEE-AB28-48C6-B746-62EBB7C00EA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4A0CA0-B0FD-44FD-97CF-35148FF1350A}" type="pres">
      <dgm:prSet presAssocID="{94CC9AEE-AB28-48C6-B746-62EBB7C00EAE}" presName="wedge3" presStyleLbl="node1" presStyleIdx="2" presStyleCnt="3"/>
      <dgm:spPr/>
      <dgm:t>
        <a:bodyPr/>
        <a:lstStyle/>
        <a:p>
          <a:endParaRPr lang="tr-TR"/>
        </a:p>
      </dgm:t>
    </dgm:pt>
    <dgm:pt modelId="{69FF0A0A-1A10-4095-B93F-1EEFB747B4F3}" type="pres">
      <dgm:prSet presAssocID="{94CC9AEE-AB28-48C6-B746-62EBB7C00EAE}" presName="dummy3a" presStyleCnt="0"/>
      <dgm:spPr/>
    </dgm:pt>
    <dgm:pt modelId="{6517EC2D-668E-4D4F-830F-1CD2672F134D}" type="pres">
      <dgm:prSet presAssocID="{94CC9AEE-AB28-48C6-B746-62EBB7C00EAE}" presName="dummy3b" presStyleCnt="0"/>
      <dgm:spPr/>
    </dgm:pt>
    <dgm:pt modelId="{4AFE10FC-B2F0-462E-B992-F4B31C90BF3B}" type="pres">
      <dgm:prSet presAssocID="{94CC9AEE-AB28-48C6-B746-62EBB7C00EA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1B7B76-5A85-4BF1-83B7-DA72CFAE75DE}" type="pres">
      <dgm:prSet presAssocID="{E8D6AAF9-3755-44B7-A890-C8B7CC89343D}" presName="arrowWedge1" presStyleLbl="fgSibTrans2D1" presStyleIdx="0" presStyleCnt="3" custLinFactNeighborX="2399" custLinFactNeighborY="-2126"/>
      <dgm:spPr/>
    </dgm:pt>
    <dgm:pt modelId="{184C0C13-CC77-4255-B248-E1C963DB38D8}" type="pres">
      <dgm:prSet presAssocID="{54F8F401-18C0-4DFF-8BBB-BBCE84872398}" presName="arrowWedge2" presStyleLbl="fgSibTrans2D1" presStyleIdx="1" presStyleCnt="3"/>
      <dgm:spPr/>
    </dgm:pt>
    <dgm:pt modelId="{A3B685FF-83E5-4448-8ACD-32B1C6E3C602}" type="pres">
      <dgm:prSet presAssocID="{5FBEA5D4-0AA9-4625-87F4-285B39A2852A}" presName="arrowWedge3" presStyleLbl="fgSibTrans2D1" presStyleIdx="2" presStyleCnt="3"/>
      <dgm:spPr/>
    </dgm:pt>
  </dgm:ptLst>
  <dgm:cxnLst>
    <dgm:cxn modelId="{BA788D9F-B9B3-408F-969C-2F6A82931309}" type="presOf" srcId="{809B1AD0-CE2B-4B9F-BB03-B65717FC1869}" destId="{36516C59-698B-49D5-B4A2-E32C76C02B45}" srcOrd="1" destOrd="0" presId="urn:microsoft.com/office/officeart/2005/8/layout/cycle8"/>
    <dgm:cxn modelId="{9CE3E9EF-B734-4D7D-8C88-F59F17A6A7DD}" type="presOf" srcId="{E2C65BBF-0F37-4F07-96EF-3096B9EA3C4B}" destId="{4AFE10FC-B2F0-462E-B992-F4B31C90BF3B}" srcOrd="1" destOrd="0" presId="urn:microsoft.com/office/officeart/2005/8/layout/cycle8"/>
    <dgm:cxn modelId="{7E05AE3E-0222-469A-96FB-267907CD2E30}" srcId="{94CC9AEE-AB28-48C6-B746-62EBB7C00EAE}" destId="{809B1AD0-CE2B-4B9F-BB03-B65717FC1869}" srcOrd="0" destOrd="0" parTransId="{FEFE1375-BC74-42AA-86BE-CD025ACF7B93}" sibTransId="{E8D6AAF9-3755-44B7-A890-C8B7CC89343D}"/>
    <dgm:cxn modelId="{250CF086-0825-4147-BBDA-FF44CA28B317}" srcId="{94CC9AEE-AB28-48C6-B746-62EBB7C00EAE}" destId="{2EB6B37D-1937-4B00-842B-AE2A7D075E2E}" srcOrd="1" destOrd="0" parTransId="{4C49B847-A3A3-49ED-A738-F07AE87292F6}" sibTransId="{54F8F401-18C0-4DFF-8BBB-BBCE84872398}"/>
    <dgm:cxn modelId="{C08A2AB6-87EF-45CA-ABF4-41E5635FBFAA}" type="presOf" srcId="{2EB6B37D-1937-4B00-842B-AE2A7D075E2E}" destId="{8613C158-8706-4976-983D-A549C83889B7}" srcOrd="0" destOrd="0" presId="urn:microsoft.com/office/officeart/2005/8/layout/cycle8"/>
    <dgm:cxn modelId="{427EE795-DF8C-4B66-ACA3-5DE05462769E}" type="presOf" srcId="{E2C65BBF-0F37-4F07-96EF-3096B9EA3C4B}" destId="{B04A0CA0-B0FD-44FD-97CF-35148FF1350A}" srcOrd="0" destOrd="0" presId="urn:microsoft.com/office/officeart/2005/8/layout/cycle8"/>
    <dgm:cxn modelId="{4F96E79F-EE10-42A0-B751-0A49AD5FA96B}" srcId="{94CC9AEE-AB28-48C6-B746-62EBB7C00EAE}" destId="{E2C65BBF-0F37-4F07-96EF-3096B9EA3C4B}" srcOrd="2" destOrd="0" parTransId="{0EFD1D77-FE46-4415-93EF-FCB69F10133A}" sibTransId="{5FBEA5D4-0AA9-4625-87F4-285B39A2852A}"/>
    <dgm:cxn modelId="{8B0D2997-0472-48D5-B5D0-A54FCF937C06}" type="presOf" srcId="{94CC9AEE-AB28-48C6-B746-62EBB7C00EAE}" destId="{82BDB166-FC60-4C98-A3F1-335A09A03E43}" srcOrd="0" destOrd="0" presId="urn:microsoft.com/office/officeart/2005/8/layout/cycle8"/>
    <dgm:cxn modelId="{783B6A0F-897D-408C-805A-B0FCFF3EA4BB}" type="presOf" srcId="{809B1AD0-CE2B-4B9F-BB03-B65717FC1869}" destId="{99DC67E1-4BEB-4B0D-A9C4-39124D44A756}" srcOrd="0" destOrd="0" presId="urn:microsoft.com/office/officeart/2005/8/layout/cycle8"/>
    <dgm:cxn modelId="{82ABE910-7045-48FB-BEA6-45E6D918F86E}" type="presOf" srcId="{2EB6B37D-1937-4B00-842B-AE2A7D075E2E}" destId="{A6D42F77-CD15-4796-B5AA-183E55D3DCDA}" srcOrd="1" destOrd="0" presId="urn:microsoft.com/office/officeart/2005/8/layout/cycle8"/>
    <dgm:cxn modelId="{C45AF647-4B43-4D31-9173-40C8AC27A6B1}" type="presParOf" srcId="{82BDB166-FC60-4C98-A3F1-335A09A03E43}" destId="{99DC67E1-4BEB-4B0D-A9C4-39124D44A756}" srcOrd="0" destOrd="0" presId="urn:microsoft.com/office/officeart/2005/8/layout/cycle8"/>
    <dgm:cxn modelId="{39752D5A-B4AC-4F67-A53C-DC0737E48DD9}" type="presParOf" srcId="{82BDB166-FC60-4C98-A3F1-335A09A03E43}" destId="{A132F8F4-49EA-4559-8DD0-068032BC9CD9}" srcOrd="1" destOrd="0" presId="urn:microsoft.com/office/officeart/2005/8/layout/cycle8"/>
    <dgm:cxn modelId="{D78E3C7A-C93D-496C-AD18-7509C8E68205}" type="presParOf" srcId="{82BDB166-FC60-4C98-A3F1-335A09A03E43}" destId="{9E246A27-AC23-4E1A-812E-C982B0F8357B}" srcOrd="2" destOrd="0" presId="urn:microsoft.com/office/officeart/2005/8/layout/cycle8"/>
    <dgm:cxn modelId="{6EC77FB8-B6D9-4890-85F6-1581B1EEE65A}" type="presParOf" srcId="{82BDB166-FC60-4C98-A3F1-335A09A03E43}" destId="{36516C59-698B-49D5-B4A2-E32C76C02B45}" srcOrd="3" destOrd="0" presId="urn:microsoft.com/office/officeart/2005/8/layout/cycle8"/>
    <dgm:cxn modelId="{C8FB3C3A-6A89-4198-A2BD-0E9938B95823}" type="presParOf" srcId="{82BDB166-FC60-4C98-A3F1-335A09A03E43}" destId="{8613C158-8706-4976-983D-A549C83889B7}" srcOrd="4" destOrd="0" presId="urn:microsoft.com/office/officeart/2005/8/layout/cycle8"/>
    <dgm:cxn modelId="{9BE35647-D010-4121-9C4F-F2A02C1649B4}" type="presParOf" srcId="{82BDB166-FC60-4C98-A3F1-335A09A03E43}" destId="{659EA7B5-5575-41A6-BFEF-89C48FE50252}" srcOrd="5" destOrd="0" presId="urn:microsoft.com/office/officeart/2005/8/layout/cycle8"/>
    <dgm:cxn modelId="{500F9891-72CC-4E5F-9FEB-6C7EF1C84E9B}" type="presParOf" srcId="{82BDB166-FC60-4C98-A3F1-335A09A03E43}" destId="{0B7460DC-2FAE-430B-A9E9-09BB2473669F}" srcOrd="6" destOrd="0" presId="urn:microsoft.com/office/officeart/2005/8/layout/cycle8"/>
    <dgm:cxn modelId="{8E8B61A4-24DD-486F-8554-7D956CD6C2AA}" type="presParOf" srcId="{82BDB166-FC60-4C98-A3F1-335A09A03E43}" destId="{A6D42F77-CD15-4796-B5AA-183E55D3DCDA}" srcOrd="7" destOrd="0" presId="urn:microsoft.com/office/officeart/2005/8/layout/cycle8"/>
    <dgm:cxn modelId="{96EC9AEB-E6E7-4AAE-B03F-4353F9242F79}" type="presParOf" srcId="{82BDB166-FC60-4C98-A3F1-335A09A03E43}" destId="{B04A0CA0-B0FD-44FD-97CF-35148FF1350A}" srcOrd="8" destOrd="0" presId="urn:microsoft.com/office/officeart/2005/8/layout/cycle8"/>
    <dgm:cxn modelId="{7F9D57AC-B008-4CE0-BCA5-578B0B45510A}" type="presParOf" srcId="{82BDB166-FC60-4C98-A3F1-335A09A03E43}" destId="{69FF0A0A-1A10-4095-B93F-1EEFB747B4F3}" srcOrd="9" destOrd="0" presId="urn:microsoft.com/office/officeart/2005/8/layout/cycle8"/>
    <dgm:cxn modelId="{6932397D-F490-46B3-AF36-786954D88595}" type="presParOf" srcId="{82BDB166-FC60-4C98-A3F1-335A09A03E43}" destId="{6517EC2D-668E-4D4F-830F-1CD2672F134D}" srcOrd="10" destOrd="0" presId="urn:microsoft.com/office/officeart/2005/8/layout/cycle8"/>
    <dgm:cxn modelId="{7FFFF923-27C5-40F1-A0AF-E5AA1093D699}" type="presParOf" srcId="{82BDB166-FC60-4C98-A3F1-335A09A03E43}" destId="{4AFE10FC-B2F0-462E-B992-F4B31C90BF3B}" srcOrd="11" destOrd="0" presId="urn:microsoft.com/office/officeart/2005/8/layout/cycle8"/>
    <dgm:cxn modelId="{39B7355C-A530-468D-802D-6EBE9004124C}" type="presParOf" srcId="{82BDB166-FC60-4C98-A3F1-335A09A03E43}" destId="{FB1B7B76-5A85-4BF1-83B7-DA72CFAE75DE}" srcOrd="12" destOrd="0" presId="urn:microsoft.com/office/officeart/2005/8/layout/cycle8"/>
    <dgm:cxn modelId="{E1A20119-86C1-4B85-A9FC-DCCEE7C976BB}" type="presParOf" srcId="{82BDB166-FC60-4C98-A3F1-335A09A03E43}" destId="{184C0C13-CC77-4255-B248-E1C963DB38D8}" srcOrd="13" destOrd="0" presId="urn:microsoft.com/office/officeart/2005/8/layout/cycle8"/>
    <dgm:cxn modelId="{7DF0B3A0-C26B-41AB-A722-E38C35E2F996}" type="presParOf" srcId="{82BDB166-FC60-4C98-A3F1-335A09A03E43}" destId="{A3B685FF-83E5-4448-8ACD-32B1C6E3C60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9BA7E-37FD-413A-BF0A-22A76B4A43A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8A4012F-A5C1-4C74-89A6-7A0039925603}">
      <dgm:prSet phldrT="[Metin]"/>
      <dgm:spPr/>
      <dgm:t>
        <a:bodyPr/>
        <a:lstStyle/>
        <a:p>
          <a:r>
            <a:rPr lang="tr-TR" b="1" dirty="0" smtClean="0"/>
            <a:t>DMO iş birliği İle,</a:t>
          </a:r>
          <a:endParaRPr lang="tr-TR" b="1" dirty="0"/>
        </a:p>
      </dgm:t>
    </dgm:pt>
    <dgm:pt modelId="{9991A864-A4CF-4CBD-88D5-D263464015C5}" type="parTrans" cxnId="{ED68D436-BA5F-494E-94A5-5F9B558C4478}">
      <dgm:prSet/>
      <dgm:spPr/>
      <dgm:t>
        <a:bodyPr/>
        <a:lstStyle/>
        <a:p>
          <a:endParaRPr lang="tr-TR"/>
        </a:p>
      </dgm:t>
    </dgm:pt>
    <dgm:pt modelId="{1D4B9199-C60D-4F57-8CAF-DD453C4C7472}" type="sibTrans" cxnId="{ED68D436-BA5F-494E-94A5-5F9B558C4478}">
      <dgm:prSet/>
      <dgm:spPr/>
      <dgm:t>
        <a:bodyPr/>
        <a:lstStyle/>
        <a:p>
          <a:endParaRPr lang="tr-TR"/>
        </a:p>
      </dgm:t>
    </dgm:pt>
    <dgm:pt modelId="{4CA080E2-C2FD-4FD6-9299-96C5ECC0BE1A}">
      <dgm:prSet phldrT="[Metin]"/>
      <dgm:spPr/>
      <dgm:t>
        <a:bodyPr/>
        <a:lstStyle/>
        <a:p>
          <a:r>
            <a:rPr lang="tr-TR" b="1" dirty="0" smtClean="0"/>
            <a:t>Newton- Katip Çelebi Fonu ve </a:t>
          </a:r>
          <a:r>
            <a:rPr lang="tr-TR" b="1" dirty="0" err="1" smtClean="0"/>
            <a:t>Royal</a:t>
          </a:r>
          <a:r>
            <a:rPr lang="tr-TR" b="1" dirty="0" smtClean="0"/>
            <a:t> Academy of </a:t>
          </a:r>
          <a:r>
            <a:rPr lang="tr-TR" b="1" dirty="0" err="1" smtClean="0"/>
            <a:t>Engineering</a:t>
          </a:r>
          <a:r>
            <a:rPr lang="tr-TR" b="1" dirty="0" smtClean="0"/>
            <a:t>, GCIP </a:t>
          </a:r>
          <a:r>
            <a:rPr lang="tr-TR" b="1" dirty="0" err="1" smtClean="0"/>
            <a:t>Clean</a:t>
          </a:r>
          <a:r>
            <a:rPr lang="tr-TR" b="1" dirty="0" smtClean="0"/>
            <a:t> </a:t>
          </a:r>
          <a:r>
            <a:rPr lang="tr-TR" b="1" dirty="0" err="1" smtClean="0"/>
            <a:t>Tech</a:t>
          </a:r>
          <a:r>
            <a:rPr lang="tr-TR" b="1" dirty="0" smtClean="0"/>
            <a:t> iş birlikleri ile,</a:t>
          </a:r>
          <a:endParaRPr lang="tr-TR" b="1" dirty="0"/>
        </a:p>
      </dgm:t>
    </dgm:pt>
    <dgm:pt modelId="{E6839020-524F-4FC0-8972-B0A38EA70381}" type="parTrans" cxnId="{B6F3EF07-581C-467C-BD19-23DCEF8C8918}">
      <dgm:prSet/>
      <dgm:spPr/>
      <dgm:t>
        <a:bodyPr/>
        <a:lstStyle/>
        <a:p>
          <a:endParaRPr lang="tr-TR"/>
        </a:p>
      </dgm:t>
    </dgm:pt>
    <dgm:pt modelId="{EE6630CA-C6F6-4142-BD07-6CBEC87AF7F2}" type="sibTrans" cxnId="{B6F3EF07-581C-467C-BD19-23DCEF8C8918}">
      <dgm:prSet/>
      <dgm:spPr/>
      <dgm:t>
        <a:bodyPr/>
        <a:lstStyle/>
        <a:p>
          <a:endParaRPr lang="tr-TR"/>
        </a:p>
      </dgm:t>
    </dgm:pt>
    <dgm:pt modelId="{63EB4083-6641-47FB-8ED2-23A799FB2733}">
      <dgm:prSet phldrT="[Metin]"/>
      <dgm:spPr/>
      <dgm:t>
        <a:bodyPr/>
        <a:lstStyle/>
        <a:p>
          <a:r>
            <a:rPr lang="tr-TR" dirty="0" smtClean="0"/>
            <a:t>Avrupa İmar ve Kalkınma Bankası (EBRD) iş birliği ile, </a:t>
          </a:r>
          <a:endParaRPr lang="tr-TR" dirty="0"/>
        </a:p>
      </dgm:t>
    </dgm:pt>
    <dgm:pt modelId="{4A6B0358-2364-4E4C-AB23-E2D5CB0FE4E1}" type="parTrans" cxnId="{1C365320-93DB-4F28-B4E5-34FFE749CBF6}">
      <dgm:prSet/>
      <dgm:spPr/>
      <dgm:t>
        <a:bodyPr/>
        <a:lstStyle/>
        <a:p>
          <a:endParaRPr lang="tr-TR"/>
        </a:p>
      </dgm:t>
    </dgm:pt>
    <dgm:pt modelId="{7C8C0B5A-5199-4E32-A8A1-FDE2CC34609D}" type="sibTrans" cxnId="{1C365320-93DB-4F28-B4E5-34FFE749CBF6}">
      <dgm:prSet/>
      <dgm:spPr/>
      <dgm:t>
        <a:bodyPr/>
        <a:lstStyle/>
        <a:p>
          <a:endParaRPr lang="tr-TR"/>
        </a:p>
      </dgm:t>
    </dgm:pt>
    <dgm:pt modelId="{1324AE2D-6247-487A-95BD-7E6FDF20FB0B}">
      <dgm:prSet phldrT="[Metin]"/>
      <dgm:spPr/>
      <dgm:t>
        <a:bodyPr/>
        <a:lstStyle/>
        <a:p>
          <a:r>
            <a:rPr lang="tr-TR" dirty="0" smtClean="0"/>
            <a:t>Kadın girişimcilerin erken aşama ticari başarı yakalamalarını sağlamak amacıyla </a:t>
          </a:r>
          <a:r>
            <a:rPr lang="tr-TR" dirty="0" err="1" smtClean="0"/>
            <a:t>mentorluk</a:t>
          </a:r>
          <a:r>
            <a:rPr lang="tr-TR" dirty="0" smtClean="0"/>
            <a:t> desteği,</a:t>
          </a:r>
          <a:endParaRPr lang="tr-TR" dirty="0"/>
        </a:p>
      </dgm:t>
    </dgm:pt>
    <dgm:pt modelId="{405DF6D2-3FB1-46CC-9693-C9BE52441CB0}" type="parTrans" cxnId="{97CA174A-392E-4271-B6AA-F8F89E398E92}">
      <dgm:prSet/>
      <dgm:spPr/>
      <dgm:t>
        <a:bodyPr/>
        <a:lstStyle/>
        <a:p>
          <a:endParaRPr lang="tr-TR"/>
        </a:p>
      </dgm:t>
    </dgm:pt>
    <dgm:pt modelId="{2E9587D7-2F53-4AEC-B3EC-DA9BA79E55F3}" type="sibTrans" cxnId="{97CA174A-392E-4271-B6AA-F8F89E398E92}">
      <dgm:prSet/>
      <dgm:spPr/>
      <dgm:t>
        <a:bodyPr/>
        <a:lstStyle/>
        <a:p>
          <a:endParaRPr lang="tr-TR"/>
        </a:p>
      </dgm:t>
    </dgm:pt>
    <dgm:pt modelId="{B4C759B5-B9BC-414D-BAD3-F930133A1AE4}">
      <dgm:prSet/>
      <dgm:spPr/>
      <dgm:t>
        <a:bodyPr/>
        <a:lstStyle/>
        <a:p>
          <a:r>
            <a:rPr lang="tr-TR" dirty="0" smtClean="0"/>
            <a:t>TÜBİTAK TEYDEB Ar-Ge destekleri sonucunda geliştirilmiş ve kamuya satışı olan teknolojik ürünlerin DMO </a:t>
          </a:r>
          <a:r>
            <a:rPr lang="tr-TR" dirty="0" err="1" smtClean="0"/>
            <a:t>Tekno</a:t>
          </a:r>
          <a:r>
            <a:rPr lang="tr-TR" dirty="0" smtClean="0"/>
            <a:t> Katalog Platformuna dâhil edilmesi sağlanacak, kamu alımlarından daha fazla pay alması desteklenecek, girişimcilerin ticarileşme ve markalaşma süreçlerine destek verilecektir.</a:t>
          </a:r>
          <a:endParaRPr lang="tr-TR" dirty="0"/>
        </a:p>
      </dgm:t>
    </dgm:pt>
    <dgm:pt modelId="{CD4D64FB-B082-4AD3-8CC8-EA7BA1C8F244}" type="parTrans" cxnId="{DF7A8ACA-FBC0-4195-9388-E0ADA091A3B0}">
      <dgm:prSet/>
      <dgm:spPr/>
      <dgm:t>
        <a:bodyPr/>
        <a:lstStyle/>
        <a:p>
          <a:endParaRPr lang="tr-TR"/>
        </a:p>
      </dgm:t>
    </dgm:pt>
    <dgm:pt modelId="{CBF3D0FE-5A96-4A68-B683-D2502F022088}" type="sibTrans" cxnId="{DF7A8ACA-FBC0-4195-9388-E0ADA091A3B0}">
      <dgm:prSet/>
      <dgm:spPr/>
      <dgm:t>
        <a:bodyPr/>
        <a:lstStyle/>
        <a:p>
          <a:endParaRPr lang="tr-TR"/>
        </a:p>
      </dgm:t>
    </dgm:pt>
    <dgm:pt modelId="{29BBFD9E-1D2D-4F72-B3F7-9CD6282F0678}">
      <dgm:prSet phldrT="[Metin]"/>
      <dgm:spPr/>
      <dgm:t>
        <a:bodyPr/>
        <a:lstStyle/>
        <a:p>
          <a:r>
            <a:rPr lang="tr-TR" dirty="0" smtClean="0"/>
            <a:t>Uluslararası </a:t>
          </a:r>
          <a:r>
            <a:rPr lang="tr-TR" dirty="0" err="1" smtClean="0"/>
            <a:t>mentor</a:t>
          </a:r>
          <a:r>
            <a:rPr lang="tr-TR" dirty="0" smtClean="0"/>
            <a:t> desteği</a:t>
          </a:r>
          <a:endParaRPr lang="tr-TR" dirty="0"/>
        </a:p>
      </dgm:t>
    </dgm:pt>
    <dgm:pt modelId="{2065B11A-6AC7-419E-9E72-AA66A4DB5874}" type="sibTrans" cxnId="{7A8BC07F-1A64-4E9C-A2C0-78CAE398C2F9}">
      <dgm:prSet/>
      <dgm:spPr/>
      <dgm:t>
        <a:bodyPr/>
        <a:lstStyle/>
        <a:p>
          <a:endParaRPr lang="tr-TR"/>
        </a:p>
      </dgm:t>
    </dgm:pt>
    <dgm:pt modelId="{1EAF5C56-FFD8-4FB1-AA33-780FB727B6DC}" type="parTrans" cxnId="{7A8BC07F-1A64-4E9C-A2C0-78CAE398C2F9}">
      <dgm:prSet/>
      <dgm:spPr/>
      <dgm:t>
        <a:bodyPr/>
        <a:lstStyle/>
        <a:p>
          <a:endParaRPr lang="tr-TR"/>
        </a:p>
      </dgm:t>
    </dgm:pt>
    <dgm:pt modelId="{C7508797-52B7-4F2F-87EF-634133CBF3E4}">
      <dgm:prSet phldrT="[Metin]"/>
      <dgm:spPr/>
      <dgm:t>
        <a:bodyPr/>
        <a:lstStyle/>
        <a:p>
          <a:r>
            <a:rPr lang="tr-TR" dirty="0" smtClean="0"/>
            <a:t>Uluslararası pazarlara açılma fırsatı</a:t>
          </a:r>
          <a:endParaRPr lang="tr-TR" dirty="0"/>
        </a:p>
      </dgm:t>
    </dgm:pt>
    <dgm:pt modelId="{2F979ABE-824B-4869-ADE6-09B3711FA69E}" type="sibTrans" cxnId="{E363A406-CDF6-47E6-98D4-51CE4F49AA4D}">
      <dgm:prSet/>
      <dgm:spPr/>
      <dgm:t>
        <a:bodyPr/>
        <a:lstStyle/>
        <a:p>
          <a:endParaRPr lang="tr-TR"/>
        </a:p>
      </dgm:t>
    </dgm:pt>
    <dgm:pt modelId="{659CDEDC-6146-4471-B421-D8C5043C87C7}" type="parTrans" cxnId="{E363A406-CDF6-47E6-98D4-51CE4F49AA4D}">
      <dgm:prSet/>
      <dgm:spPr/>
      <dgm:t>
        <a:bodyPr/>
        <a:lstStyle/>
        <a:p>
          <a:endParaRPr lang="tr-TR"/>
        </a:p>
      </dgm:t>
    </dgm:pt>
    <dgm:pt modelId="{FC5BD1B6-C0FC-4422-A692-6F1EDE40818C}">
      <dgm:prSet phldrT="[Metin]"/>
      <dgm:spPr/>
      <dgm:t>
        <a:bodyPr/>
        <a:lstStyle/>
        <a:p>
          <a:r>
            <a:rPr lang="tr-TR" dirty="0" smtClean="0"/>
            <a:t>Ticarileşme ve sürdürülebilirlik destekleri </a:t>
          </a:r>
          <a:endParaRPr lang="tr-TR" dirty="0"/>
        </a:p>
      </dgm:t>
    </dgm:pt>
    <dgm:pt modelId="{EDF952DA-4F1A-4C56-9207-5A609190C845}" type="parTrans" cxnId="{24693A1A-3511-4CD1-B545-E0100FFB8882}">
      <dgm:prSet/>
      <dgm:spPr/>
      <dgm:t>
        <a:bodyPr/>
        <a:lstStyle/>
        <a:p>
          <a:endParaRPr lang="tr-TR"/>
        </a:p>
      </dgm:t>
    </dgm:pt>
    <dgm:pt modelId="{710178B9-7DA8-4BC1-8A11-4D60C6BAB682}" type="sibTrans" cxnId="{24693A1A-3511-4CD1-B545-E0100FFB8882}">
      <dgm:prSet/>
      <dgm:spPr/>
      <dgm:t>
        <a:bodyPr/>
        <a:lstStyle/>
        <a:p>
          <a:endParaRPr lang="tr-TR"/>
        </a:p>
      </dgm:t>
    </dgm:pt>
    <dgm:pt modelId="{297F847A-798E-4B26-9214-191EC515CADD}">
      <dgm:prSet phldrT="[Metin]"/>
      <dgm:spPr/>
      <dgm:t>
        <a:bodyPr/>
        <a:lstStyle/>
        <a:p>
          <a:r>
            <a:rPr lang="tr-TR" dirty="0" smtClean="0"/>
            <a:t>Ulusal ve uluslararası pazarlara açılma adına iş birliği ağlarının kullandırılması desteği</a:t>
          </a:r>
          <a:endParaRPr lang="tr-TR" dirty="0"/>
        </a:p>
      </dgm:t>
    </dgm:pt>
    <dgm:pt modelId="{F8A81D5B-7702-486B-A2C4-5EC1D255E9B1}" type="parTrans" cxnId="{3A516C5E-5C7C-47F5-8010-72D2FCA44F5F}">
      <dgm:prSet/>
      <dgm:spPr/>
      <dgm:t>
        <a:bodyPr/>
        <a:lstStyle/>
        <a:p>
          <a:endParaRPr lang="tr-TR"/>
        </a:p>
      </dgm:t>
    </dgm:pt>
    <dgm:pt modelId="{C3D9975E-1D73-4149-B919-EC7CAB00D35A}" type="sibTrans" cxnId="{3A516C5E-5C7C-47F5-8010-72D2FCA44F5F}">
      <dgm:prSet/>
      <dgm:spPr/>
      <dgm:t>
        <a:bodyPr/>
        <a:lstStyle/>
        <a:p>
          <a:endParaRPr lang="tr-TR"/>
        </a:p>
      </dgm:t>
    </dgm:pt>
    <dgm:pt modelId="{E7A7C6AF-1119-4E22-A023-72D6F0F932B5}" type="pres">
      <dgm:prSet presAssocID="{9F59BA7E-37FD-413A-BF0A-22A76B4A43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5244D8-4046-41E4-88C5-0547809679A3}" type="pres">
      <dgm:prSet presAssocID="{88A4012F-A5C1-4C74-89A6-7A00399256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DD4497-AA8F-430C-9A26-2146BA857810}" type="pres">
      <dgm:prSet presAssocID="{1D4B9199-C60D-4F57-8CAF-DD453C4C7472}" presName="sibTrans" presStyleCnt="0"/>
      <dgm:spPr/>
    </dgm:pt>
    <dgm:pt modelId="{387909BA-8FFC-4859-A93A-71E90BA9A4D8}" type="pres">
      <dgm:prSet presAssocID="{4CA080E2-C2FD-4FD6-9299-96C5ECC0BE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E0AB92-7ED3-4934-8ED5-95A067C81367}" type="pres">
      <dgm:prSet presAssocID="{EE6630CA-C6F6-4142-BD07-6CBEC87AF7F2}" presName="sibTrans" presStyleCnt="0"/>
      <dgm:spPr/>
    </dgm:pt>
    <dgm:pt modelId="{9006A2AE-F441-49D3-AA48-A7DFA7B5D19E}" type="pres">
      <dgm:prSet presAssocID="{63EB4083-6641-47FB-8ED2-23A799FB27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0023AF-CC90-4B2D-8F8C-A3F927F72D1D}" type="presOf" srcId="{9F59BA7E-37FD-413A-BF0A-22A76B4A43A7}" destId="{E7A7C6AF-1119-4E22-A023-72D6F0F932B5}" srcOrd="0" destOrd="0" presId="urn:microsoft.com/office/officeart/2005/8/layout/hList6"/>
    <dgm:cxn modelId="{A4F23E55-B3E9-46EC-9D9B-7CB2B82C55A0}" type="presOf" srcId="{29BBFD9E-1D2D-4F72-B3F7-9CD6282F0678}" destId="{387909BA-8FFC-4859-A93A-71E90BA9A4D8}" srcOrd="0" destOrd="2" presId="urn:microsoft.com/office/officeart/2005/8/layout/hList6"/>
    <dgm:cxn modelId="{4F261EF4-8EF4-413C-BDFA-6441279CEEEB}" type="presOf" srcId="{B4C759B5-B9BC-414D-BAD3-F930133A1AE4}" destId="{085244D8-4046-41E4-88C5-0547809679A3}" srcOrd="0" destOrd="1" presId="urn:microsoft.com/office/officeart/2005/8/layout/hList6"/>
    <dgm:cxn modelId="{DF7A8ACA-FBC0-4195-9388-E0ADA091A3B0}" srcId="{88A4012F-A5C1-4C74-89A6-7A0039925603}" destId="{B4C759B5-B9BC-414D-BAD3-F930133A1AE4}" srcOrd="0" destOrd="0" parTransId="{CD4D64FB-B082-4AD3-8CC8-EA7BA1C8F244}" sibTransId="{CBF3D0FE-5A96-4A68-B683-D2502F022088}"/>
    <dgm:cxn modelId="{7A8BC07F-1A64-4E9C-A2C0-78CAE398C2F9}" srcId="{4CA080E2-C2FD-4FD6-9299-96C5ECC0BE1A}" destId="{29BBFD9E-1D2D-4F72-B3F7-9CD6282F0678}" srcOrd="1" destOrd="0" parTransId="{1EAF5C56-FFD8-4FB1-AA33-780FB727B6DC}" sibTransId="{2065B11A-6AC7-419E-9E72-AA66A4DB5874}"/>
    <dgm:cxn modelId="{5AD6282C-DE5F-4C93-AB1C-0170A9686E8F}" type="presOf" srcId="{FC5BD1B6-C0FC-4422-A692-6F1EDE40818C}" destId="{387909BA-8FFC-4859-A93A-71E90BA9A4D8}" srcOrd="0" destOrd="3" presId="urn:microsoft.com/office/officeart/2005/8/layout/hList6"/>
    <dgm:cxn modelId="{F6995D8A-6C61-414E-9262-B275E21513D5}" type="presOf" srcId="{1324AE2D-6247-487A-95BD-7E6FDF20FB0B}" destId="{9006A2AE-F441-49D3-AA48-A7DFA7B5D19E}" srcOrd="0" destOrd="1" presId="urn:microsoft.com/office/officeart/2005/8/layout/hList6"/>
    <dgm:cxn modelId="{97CA174A-392E-4271-B6AA-F8F89E398E92}" srcId="{63EB4083-6641-47FB-8ED2-23A799FB2733}" destId="{1324AE2D-6247-487A-95BD-7E6FDF20FB0B}" srcOrd="0" destOrd="0" parTransId="{405DF6D2-3FB1-46CC-9693-C9BE52441CB0}" sibTransId="{2E9587D7-2F53-4AEC-B3EC-DA9BA79E55F3}"/>
    <dgm:cxn modelId="{A4BDACE5-717A-479C-AA49-B77DFEE6F654}" type="presOf" srcId="{63EB4083-6641-47FB-8ED2-23A799FB2733}" destId="{9006A2AE-F441-49D3-AA48-A7DFA7B5D19E}" srcOrd="0" destOrd="0" presId="urn:microsoft.com/office/officeart/2005/8/layout/hList6"/>
    <dgm:cxn modelId="{F01B2104-DB21-4C9F-9940-47683F657707}" type="presOf" srcId="{297F847A-798E-4B26-9214-191EC515CADD}" destId="{9006A2AE-F441-49D3-AA48-A7DFA7B5D19E}" srcOrd="0" destOrd="2" presId="urn:microsoft.com/office/officeart/2005/8/layout/hList6"/>
    <dgm:cxn modelId="{E363A406-CDF6-47E6-98D4-51CE4F49AA4D}" srcId="{4CA080E2-C2FD-4FD6-9299-96C5ECC0BE1A}" destId="{C7508797-52B7-4F2F-87EF-634133CBF3E4}" srcOrd="0" destOrd="0" parTransId="{659CDEDC-6146-4471-B421-D8C5043C87C7}" sibTransId="{2F979ABE-824B-4869-ADE6-09B3711FA69E}"/>
    <dgm:cxn modelId="{4D3B03F0-348F-4807-BE79-2E4147C63898}" type="presOf" srcId="{C7508797-52B7-4F2F-87EF-634133CBF3E4}" destId="{387909BA-8FFC-4859-A93A-71E90BA9A4D8}" srcOrd="0" destOrd="1" presId="urn:microsoft.com/office/officeart/2005/8/layout/hList6"/>
    <dgm:cxn modelId="{7B6CC4C7-1A44-4A11-87CA-A2B9A1E51677}" type="presOf" srcId="{4CA080E2-C2FD-4FD6-9299-96C5ECC0BE1A}" destId="{387909BA-8FFC-4859-A93A-71E90BA9A4D8}" srcOrd="0" destOrd="0" presId="urn:microsoft.com/office/officeart/2005/8/layout/hList6"/>
    <dgm:cxn modelId="{1C365320-93DB-4F28-B4E5-34FFE749CBF6}" srcId="{9F59BA7E-37FD-413A-BF0A-22A76B4A43A7}" destId="{63EB4083-6641-47FB-8ED2-23A799FB2733}" srcOrd="2" destOrd="0" parTransId="{4A6B0358-2364-4E4C-AB23-E2D5CB0FE4E1}" sibTransId="{7C8C0B5A-5199-4E32-A8A1-FDE2CC34609D}"/>
    <dgm:cxn modelId="{7EED13D8-07B4-4B98-B124-E37A61E48914}" type="presOf" srcId="{88A4012F-A5C1-4C74-89A6-7A0039925603}" destId="{085244D8-4046-41E4-88C5-0547809679A3}" srcOrd="0" destOrd="0" presId="urn:microsoft.com/office/officeart/2005/8/layout/hList6"/>
    <dgm:cxn modelId="{B6F3EF07-581C-467C-BD19-23DCEF8C8918}" srcId="{9F59BA7E-37FD-413A-BF0A-22A76B4A43A7}" destId="{4CA080E2-C2FD-4FD6-9299-96C5ECC0BE1A}" srcOrd="1" destOrd="0" parTransId="{E6839020-524F-4FC0-8972-B0A38EA70381}" sibTransId="{EE6630CA-C6F6-4142-BD07-6CBEC87AF7F2}"/>
    <dgm:cxn modelId="{3A516C5E-5C7C-47F5-8010-72D2FCA44F5F}" srcId="{63EB4083-6641-47FB-8ED2-23A799FB2733}" destId="{297F847A-798E-4B26-9214-191EC515CADD}" srcOrd="1" destOrd="0" parTransId="{F8A81D5B-7702-486B-A2C4-5EC1D255E9B1}" sibTransId="{C3D9975E-1D73-4149-B919-EC7CAB00D35A}"/>
    <dgm:cxn modelId="{24693A1A-3511-4CD1-B545-E0100FFB8882}" srcId="{4CA080E2-C2FD-4FD6-9299-96C5ECC0BE1A}" destId="{FC5BD1B6-C0FC-4422-A692-6F1EDE40818C}" srcOrd="2" destOrd="0" parTransId="{EDF952DA-4F1A-4C56-9207-5A609190C845}" sibTransId="{710178B9-7DA8-4BC1-8A11-4D60C6BAB682}"/>
    <dgm:cxn modelId="{ED68D436-BA5F-494E-94A5-5F9B558C4478}" srcId="{9F59BA7E-37FD-413A-BF0A-22A76B4A43A7}" destId="{88A4012F-A5C1-4C74-89A6-7A0039925603}" srcOrd="0" destOrd="0" parTransId="{9991A864-A4CF-4CBD-88D5-D263464015C5}" sibTransId="{1D4B9199-C60D-4F57-8CAF-DD453C4C7472}"/>
    <dgm:cxn modelId="{21A4F01A-3FE6-4E00-92D7-67C6B7A6335C}" type="presParOf" srcId="{E7A7C6AF-1119-4E22-A023-72D6F0F932B5}" destId="{085244D8-4046-41E4-88C5-0547809679A3}" srcOrd="0" destOrd="0" presId="urn:microsoft.com/office/officeart/2005/8/layout/hList6"/>
    <dgm:cxn modelId="{E3D1AC7C-1666-4464-AB5E-66EA483D4712}" type="presParOf" srcId="{E7A7C6AF-1119-4E22-A023-72D6F0F932B5}" destId="{7BDD4497-AA8F-430C-9A26-2146BA857810}" srcOrd="1" destOrd="0" presId="urn:microsoft.com/office/officeart/2005/8/layout/hList6"/>
    <dgm:cxn modelId="{477C9B8D-73A1-438A-A067-C7EB2D09D480}" type="presParOf" srcId="{E7A7C6AF-1119-4E22-A023-72D6F0F932B5}" destId="{387909BA-8FFC-4859-A93A-71E90BA9A4D8}" srcOrd="2" destOrd="0" presId="urn:microsoft.com/office/officeart/2005/8/layout/hList6"/>
    <dgm:cxn modelId="{A5260FC0-108A-4F01-A704-2FC84B21C4BA}" type="presParOf" srcId="{E7A7C6AF-1119-4E22-A023-72D6F0F932B5}" destId="{57E0AB92-7ED3-4934-8ED5-95A067C81367}" srcOrd="3" destOrd="0" presId="urn:microsoft.com/office/officeart/2005/8/layout/hList6"/>
    <dgm:cxn modelId="{4D818996-4C44-4DAD-8A30-40D1C4F6321C}" type="presParOf" srcId="{E7A7C6AF-1119-4E22-A023-72D6F0F932B5}" destId="{9006A2AE-F441-49D3-AA48-A7DFA7B5D19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FED179-948D-42CA-98C5-514E8F6F6AE5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717D5468-94B3-429A-90E2-E9948A456536}">
      <dgm:prSet phldrT="[Metin]" custT="1"/>
      <dgm:spPr/>
      <dgm:t>
        <a:bodyPr/>
        <a:lstStyle/>
        <a:p>
          <a:pPr rtl="0"/>
          <a:r>
            <a:rPr lang="tr-TR" sz="1800" b="1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33.093 iş fikri başvurusu alınmıştır.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9124B-3718-4044-8229-BEC3182F82F8}" type="parTrans" cxnId="{B0E002AA-5DB6-437F-B87C-B85DC91882A4}">
      <dgm:prSet/>
      <dgm:spPr/>
      <dgm:t>
        <a:bodyPr/>
        <a:lstStyle/>
        <a:p>
          <a:endParaRPr lang="tr-TR" sz="1000"/>
        </a:p>
      </dgm:t>
    </dgm:pt>
    <dgm:pt modelId="{18718581-BDF4-4E69-A326-421E7480E393}" type="sibTrans" cxnId="{B0E002AA-5DB6-437F-B87C-B85DC91882A4}">
      <dgm:prSet/>
      <dgm:spPr/>
      <dgm:t>
        <a:bodyPr/>
        <a:lstStyle/>
        <a:p>
          <a:endParaRPr lang="tr-TR" sz="1000"/>
        </a:p>
      </dgm:t>
    </dgm:pt>
    <dgm:pt modelId="{B99312EF-EB51-4664-9C29-992421326EA3}">
      <dgm:prSet phldrT="[Metin]" custT="1"/>
      <dgm:spPr/>
      <dgm:t>
        <a:bodyPr/>
        <a:lstStyle/>
        <a:p>
          <a:pPr rtl="0"/>
          <a:r>
            <a:rPr lang="tr-TR" sz="1800" b="1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4.593 iş fikri iş planına dönüşerek 2. Aşama panellerinde değerlendirilmiştir.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76ADF-ACC8-49F3-ADED-D1274302A983}" type="parTrans" cxnId="{D9C9727B-86D1-4F0B-8491-C28EAC22F40F}">
      <dgm:prSet/>
      <dgm:spPr/>
      <dgm:t>
        <a:bodyPr/>
        <a:lstStyle/>
        <a:p>
          <a:endParaRPr lang="tr-TR" sz="1000"/>
        </a:p>
      </dgm:t>
    </dgm:pt>
    <dgm:pt modelId="{3E248729-4713-4E7B-9761-DFBA9A8AE2C2}" type="sibTrans" cxnId="{D9C9727B-86D1-4F0B-8491-C28EAC22F40F}">
      <dgm:prSet/>
      <dgm:spPr/>
      <dgm:t>
        <a:bodyPr/>
        <a:lstStyle/>
        <a:p>
          <a:endParaRPr lang="tr-TR" sz="1000"/>
        </a:p>
      </dgm:t>
    </dgm:pt>
    <dgm:pt modelId="{18155CFE-6333-4038-9F0B-05AD4DE41F91}">
      <dgm:prSet phldrT="[Metin]" custT="1"/>
      <dgm:spPr/>
      <dgm:t>
        <a:bodyPr/>
        <a:lstStyle/>
        <a:p>
          <a:pPr rtl="0"/>
          <a:r>
            <a:rPr lang="tr-TR" sz="1800" b="1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1.519 teknoloji tabanlı yeni firma kurulmuştur.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AF44D-E9F5-49A6-B825-28C12169DB08}" type="parTrans" cxnId="{3CB987E4-9537-4FFF-844C-34B07420354E}">
      <dgm:prSet/>
      <dgm:spPr/>
      <dgm:t>
        <a:bodyPr/>
        <a:lstStyle/>
        <a:p>
          <a:endParaRPr lang="tr-TR" sz="1000"/>
        </a:p>
      </dgm:t>
    </dgm:pt>
    <dgm:pt modelId="{0A9D0CF6-FF53-46E8-8307-093BA5C53E05}" type="sibTrans" cxnId="{3CB987E4-9537-4FFF-844C-34B07420354E}">
      <dgm:prSet/>
      <dgm:spPr/>
      <dgm:t>
        <a:bodyPr/>
        <a:lstStyle/>
        <a:p>
          <a:endParaRPr lang="tr-TR" sz="1000"/>
        </a:p>
      </dgm:t>
    </dgm:pt>
    <dgm:pt modelId="{0B675050-25C8-46EB-B789-02101139C177}" type="pres">
      <dgm:prSet presAssocID="{77FED179-948D-42CA-98C5-514E8F6F6A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BF45AB3-E22E-47EF-873A-CAC2EAF155B7}" type="pres">
      <dgm:prSet presAssocID="{717D5468-94B3-429A-90E2-E9948A456536}" presName="parentText" presStyleLbl="node1" presStyleIdx="0" presStyleCnt="3" custScaleY="78096" custLinFactNeighborX="-34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3717AC-1063-4E5C-BA0A-B531FA7EE25F}" type="pres">
      <dgm:prSet presAssocID="{18718581-BDF4-4E69-A326-421E7480E393}" presName="spacer" presStyleCnt="0"/>
      <dgm:spPr/>
    </dgm:pt>
    <dgm:pt modelId="{2B26DFA0-C3E5-4825-81E1-E5FAB791D7DF}" type="pres">
      <dgm:prSet presAssocID="{B99312EF-EB51-4664-9C29-992421326EA3}" presName="parentText" presStyleLbl="node1" presStyleIdx="1" presStyleCnt="3" custScaleY="7958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6B3F10-CF21-4326-9311-457B14604821}" type="pres">
      <dgm:prSet presAssocID="{3E248729-4713-4E7B-9761-DFBA9A8AE2C2}" presName="spacer" presStyleCnt="0"/>
      <dgm:spPr/>
    </dgm:pt>
    <dgm:pt modelId="{1E63CD4F-5C1C-4086-8578-140829196639}" type="pres">
      <dgm:prSet presAssocID="{18155CFE-6333-4038-9F0B-05AD4DE41F91}" presName="parentText" presStyleLbl="node1" presStyleIdx="2" presStyleCnt="3" custScaleY="7992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E002AA-5DB6-437F-B87C-B85DC91882A4}" srcId="{77FED179-948D-42CA-98C5-514E8F6F6AE5}" destId="{717D5468-94B3-429A-90E2-E9948A456536}" srcOrd="0" destOrd="0" parTransId="{A3B9124B-3718-4044-8229-BEC3182F82F8}" sibTransId="{18718581-BDF4-4E69-A326-421E7480E393}"/>
    <dgm:cxn modelId="{BEE057CA-3CCC-4124-B69F-B0A6EBE61E5D}" type="presOf" srcId="{77FED179-948D-42CA-98C5-514E8F6F6AE5}" destId="{0B675050-25C8-46EB-B789-02101139C177}" srcOrd="0" destOrd="0" presId="urn:microsoft.com/office/officeart/2005/8/layout/vList2"/>
    <dgm:cxn modelId="{F56CC6D7-B765-4F0C-929A-B57AC89832A1}" type="presOf" srcId="{18155CFE-6333-4038-9F0B-05AD4DE41F91}" destId="{1E63CD4F-5C1C-4086-8578-140829196639}" srcOrd="0" destOrd="0" presId="urn:microsoft.com/office/officeart/2005/8/layout/vList2"/>
    <dgm:cxn modelId="{3CB987E4-9537-4FFF-844C-34B07420354E}" srcId="{77FED179-948D-42CA-98C5-514E8F6F6AE5}" destId="{18155CFE-6333-4038-9F0B-05AD4DE41F91}" srcOrd="2" destOrd="0" parTransId="{617AF44D-E9F5-49A6-B825-28C12169DB08}" sibTransId="{0A9D0CF6-FF53-46E8-8307-093BA5C53E05}"/>
    <dgm:cxn modelId="{D9C9727B-86D1-4F0B-8491-C28EAC22F40F}" srcId="{77FED179-948D-42CA-98C5-514E8F6F6AE5}" destId="{B99312EF-EB51-4664-9C29-992421326EA3}" srcOrd="1" destOrd="0" parTransId="{D4776ADF-ACC8-49F3-ADED-D1274302A983}" sibTransId="{3E248729-4713-4E7B-9761-DFBA9A8AE2C2}"/>
    <dgm:cxn modelId="{BE5034D9-4E07-4486-A6A8-0E848CDAF15E}" type="presOf" srcId="{B99312EF-EB51-4664-9C29-992421326EA3}" destId="{2B26DFA0-C3E5-4825-81E1-E5FAB791D7DF}" srcOrd="0" destOrd="0" presId="urn:microsoft.com/office/officeart/2005/8/layout/vList2"/>
    <dgm:cxn modelId="{C4EEDC9F-B103-40CF-B25A-DA0485E2338D}" type="presOf" srcId="{717D5468-94B3-429A-90E2-E9948A456536}" destId="{2BF45AB3-E22E-47EF-873A-CAC2EAF155B7}" srcOrd="0" destOrd="0" presId="urn:microsoft.com/office/officeart/2005/8/layout/vList2"/>
    <dgm:cxn modelId="{860CD9CE-B7C0-4251-9544-17F89EC90917}" type="presParOf" srcId="{0B675050-25C8-46EB-B789-02101139C177}" destId="{2BF45AB3-E22E-47EF-873A-CAC2EAF155B7}" srcOrd="0" destOrd="0" presId="urn:microsoft.com/office/officeart/2005/8/layout/vList2"/>
    <dgm:cxn modelId="{CD5FC005-367A-497A-AC7A-4886E60E3CBE}" type="presParOf" srcId="{0B675050-25C8-46EB-B789-02101139C177}" destId="{923717AC-1063-4E5C-BA0A-B531FA7EE25F}" srcOrd="1" destOrd="0" presId="urn:microsoft.com/office/officeart/2005/8/layout/vList2"/>
    <dgm:cxn modelId="{D3C05DE2-C065-4505-BD71-FB3CFAC3412A}" type="presParOf" srcId="{0B675050-25C8-46EB-B789-02101139C177}" destId="{2B26DFA0-C3E5-4825-81E1-E5FAB791D7DF}" srcOrd="2" destOrd="0" presId="urn:microsoft.com/office/officeart/2005/8/layout/vList2"/>
    <dgm:cxn modelId="{EB896169-9755-4E1A-9757-7572E2CCB648}" type="presParOf" srcId="{0B675050-25C8-46EB-B789-02101139C177}" destId="{096B3F10-CF21-4326-9311-457B14604821}" srcOrd="3" destOrd="0" presId="urn:microsoft.com/office/officeart/2005/8/layout/vList2"/>
    <dgm:cxn modelId="{1F7B89F2-BA49-4900-BCBA-60D2C33F911D}" type="presParOf" srcId="{0B675050-25C8-46EB-B789-02101139C177}" destId="{1E63CD4F-5C1C-4086-8578-1408291966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227C81-CFA1-4809-9EBE-FEE7321F4B55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5DC3183-4A3E-409B-ADBE-70A7FDBF2F26}">
      <dgm:prSet phldrT="[Metin]"/>
      <dgm:spPr/>
      <dgm:t>
        <a:bodyPr/>
        <a:lstStyle/>
        <a:p>
          <a:r>
            <a:rPr lang="tr-TR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33.093 </a:t>
          </a:r>
          <a:r>
            <a:rPr lang="tr-TR" b="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İş fikri başvurusu alınmış, </a:t>
          </a:r>
          <a:r>
            <a:rPr lang="tr-TR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15.001 </a:t>
          </a:r>
          <a:r>
            <a:rPr lang="tr-TR" b="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girişimci adayı hızlandırıcı hizmeti almıştır.</a:t>
          </a:r>
          <a:endParaRPr lang="tr-TR" b="0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FCADA-F9F8-4053-8A3F-3F42F7D77F9B}" type="parTrans" cxnId="{1E40F488-8E5C-4B41-A434-28830A0450A7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709AF0EC-8E09-417A-A639-97707FFD8DF3}" type="sibTrans" cxnId="{1E40F488-8E5C-4B41-A434-28830A0450A7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B00DA56A-6F56-43B8-A06B-9C6A5AD0371E}">
      <dgm:prSet phldrT="[Metin]"/>
      <dgm:spPr/>
      <dgm:t>
        <a:bodyPr/>
        <a:lstStyle/>
        <a:p>
          <a:r>
            <a:rPr lang="tr-T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2012-2019 yılları arasına kurulan </a:t>
          </a:r>
          <a:r>
            <a:rPr lang="tr-TR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firmalarının </a:t>
          </a:r>
          <a:r>
            <a:rPr lang="tr-TR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%18’inin kurucusu kadındır</a:t>
          </a:r>
          <a:r>
            <a:rPr lang="tr-TR" baseline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1B6E2-4E18-48AD-8496-38EEF4588FD5}" type="parTrans" cxnId="{0E4A3129-45B2-49D8-B20C-E449A754A3B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52D083D1-E8E9-45C1-95B6-BFFDCAE1C72E}" type="sibTrans" cxnId="{0E4A3129-45B2-49D8-B20C-E449A754A3B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41C8127A-08D0-4662-89A6-1CC963F57C35}">
      <dgm:prSet phldrT="[Metin]"/>
      <dgm:spPr/>
      <dgm:t>
        <a:bodyPr/>
        <a:lstStyle/>
        <a:p>
          <a:r>
            <a:rPr lang="tr-TR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Aşama başvuru oranı ve destek alma oranı en yüksek tematik alan iletişim ve sayısal dönüşümdür (%37).</a:t>
          </a:r>
        </a:p>
      </dgm:t>
    </dgm:pt>
    <dgm:pt modelId="{5D5962CE-CD8F-4A99-8D91-DF5B3AE9104D}" type="parTrans" cxnId="{16A017E2-6F60-48EB-9977-F6A23D25E5E2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6D806683-428F-429C-BE38-DBF24F9F8608}" type="sibTrans" cxnId="{16A017E2-6F60-48EB-9977-F6A23D25E5E2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2AD41922-69FA-450D-A430-9E9FE1599F40}">
      <dgm:prSet/>
      <dgm:spPr/>
      <dgm:t>
        <a:bodyPr/>
        <a:lstStyle/>
        <a:p>
          <a:r>
            <a:rPr lang="tr-TR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1519</a:t>
          </a:r>
          <a:r>
            <a:rPr lang="tr-TR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b="1" baseline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firması </a:t>
          </a:r>
          <a:r>
            <a:rPr lang="tr-TR" b="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kurulmuştur.</a:t>
          </a:r>
          <a:endParaRPr lang="tr-TR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B72CB-44AA-42A9-928A-F288057C59FA}" type="parTrans" cxnId="{022A8945-973D-415A-BA36-C11DC761F29C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473F7248-2B7B-46C1-B53A-8BD6E943D770}" type="sibTrans" cxnId="{022A8945-973D-415A-BA36-C11DC761F29C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21CC70CF-0AAB-417D-AC62-F0906BE1BDCD}">
      <dgm:prSet/>
      <dgm:spPr/>
      <dgm:t>
        <a:bodyPr/>
        <a:lstStyle/>
        <a:p>
          <a:r>
            <a:rPr lang="tr-TR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yılında kadın girişimci oranı %27’ye çıkmıştır.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80A51-6A55-47A6-AE7E-5ABCB59750B5}" type="parTrans" cxnId="{A5933E10-CD3E-425E-899C-0A7BB8F78B4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3A738D7B-BEAA-422C-95C7-6B15FCBE8896}" type="sibTrans" cxnId="{A5933E10-CD3E-425E-899C-0A7BB8F78B4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74FA96E3-6449-447C-ADFF-A8F91D69398F}">
      <dgm:prSet/>
      <dgm:spPr/>
      <dgm:t>
        <a:bodyPr/>
        <a:lstStyle/>
        <a:p>
          <a:r>
            <a:rPr lang="tr-T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tr-TR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başarılı girişimcilerin yaş aralığı </a:t>
          </a:r>
          <a:r>
            <a:rPr lang="tr-TR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30-39’dur.</a:t>
          </a:r>
          <a:endParaRPr lang="tr-TR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F8E6B-FB23-412E-9591-ED166B00878D}" type="parTrans" cxnId="{8F3A3168-31E9-4A93-9714-88E1E5BD94D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B5F866D2-5635-4BBE-BB9B-77295612455D}" type="sibTrans" cxnId="{8F3A3168-31E9-4A93-9714-88E1E5BD94D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AEB0AA9F-B805-49F6-BD24-E64C8A6A176B}">
      <dgm:prSet/>
      <dgm:spPr/>
      <dgm:t>
        <a:bodyPr/>
        <a:lstStyle/>
        <a:p>
          <a:r>
            <a:rPr lang="tr-TR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314  </a:t>
          </a:r>
          <a:r>
            <a:rPr lang="tr-T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fikri sınai mülkiyet </a:t>
          </a:r>
          <a:r>
            <a:rPr lang="tr-TR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hakkı başvurusu </a:t>
          </a:r>
          <a:r>
            <a:rPr lang="tr-TR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yapmıştır. </a:t>
          </a:r>
          <a:endParaRPr lang="tr-TR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9D86B-88D9-4452-B143-E47CB9710129}" type="parTrans" cxnId="{BE670101-1D5A-4DD4-8ECA-5075BD58ABD2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2E4BBACB-2D19-482B-9B25-0D445AE5F943}" type="sibTrans" cxnId="{BE670101-1D5A-4DD4-8ECA-5075BD58ABD2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37E25AA1-D304-45DB-940C-533E2ABEB9DF}">
      <dgm:prSet/>
      <dgm:spPr/>
      <dgm:t>
        <a:bodyPr/>
        <a:lstStyle/>
        <a:p>
          <a:r>
            <a:rPr lang="tr-TR" b="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Aşama başarısı en yüksek girişimcilerin eğitim düzeyi </a:t>
          </a:r>
          <a:r>
            <a:rPr lang="tr-TR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Doktoradır.</a:t>
          </a:r>
          <a:endParaRPr lang="tr-TR" b="1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27B5C-92F8-429E-BD40-69A90A950765}" type="parTrans" cxnId="{B9083F2E-5ED0-4D9C-8319-3E684426443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90F565DB-AB2A-44EC-A967-83D950B1177F}" type="sibTrans" cxnId="{B9083F2E-5ED0-4D9C-8319-3E684426443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03B7D2C4-1EE0-41C7-B925-5FB11B263250}" type="pres">
      <dgm:prSet presAssocID="{58227C81-CFA1-4809-9EBE-FEE7321F4B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D15AB1-7101-4274-BF7C-AC35C8594971}" type="pres">
      <dgm:prSet presAssocID="{65DC3183-4A3E-409B-ADBE-70A7FDBF2F26}" presName="composite" presStyleCnt="0"/>
      <dgm:spPr/>
    </dgm:pt>
    <dgm:pt modelId="{5C34EB9E-6CC3-408D-BF12-FFF49552D761}" type="pres">
      <dgm:prSet presAssocID="{65DC3183-4A3E-409B-ADBE-70A7FDBF2F26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9F17C3-069F-4F80-B9DF-13E39D8EA882}" type="pres">
      <dgm:prSet presAssocID="{65DC3183-4A3E-409B-ADBE-70A7FDBF2F26}" presName="rect2" presStyleLbl="fgImgPlace1" presStyleIdx="0" presStyleCnt="8" custScaleX="72957" custScaleY="57048" custLinFactNeighborX="11828" custLinFactNeighborY="65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tr-TR"/>
        </a:p>
      </dgm:t>
    </dgm:pt>
    <dgm:pt modelId="{4320F0E9-CB3E-400A-85D4-75889702E614}" type="pres">
      <dgm:prSet presAssocID="{709AF0EC-8E09-417A-A639-97707FFD8DF3}" presName="sibTrans" presStyleCnt="0"/>
      <dgm:spPr/>
    </dgm:pt>
    <dgm:pt modelId="{575B6A5C-E172-4682-90A8-254E2E5C2252}" type="pres">
      <dgm:prSet presAssocID="{B00DA56A-6F56-43B8-A06B-9C6A5AD0371E}" presName="composite" presStyleCnt="0"/>
      <dgm:spPr/>
    </dgm:pt>
    <dgm:pt modelId="{97488F00-174C-48CA-8B99-5DACB374EEAD}" type="pres">
      <dgm:prSet presAssocID="{B00DA56A-6F56-43B8-A06B-9C6A5AD0371E}" presName="rect1" presStyleLbl="trAlignAcc1" presStyleIdx="1" presStyleCnt="8" custLinFactNeighborX="-841" custLinFactNeighborY="8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6390CB-D59F-4D3A-B894-AD86E8B82E2F}" type="pres">
      <dgm:prSet presAssocID="{B00DA56A-6F56-43B8-A06B-9C6A5AD0371E}" presName="rect2" presStyleLbl="fgImgPlace1" presStyleIdx="1" presStyleCnt="8" custScaleX="55899" custScaleY="41799" custLinFactNeighborX="-1036" custLinFactNeighborY="794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tr-TR"/>
        </a:p>
      </dgm:t>
    </dgm:pt>
    <dgm:pt modelId="{482C88FC-9AA9-41C4-96C6-DA6037C1C270}" type="pres">
      <dgm:prSet presAssocID="{52D083D1-E8E9-45C1-95B6-BFFDCAE1C72E}" presName="sibTrans" presStyleCnt="0"/>
      <dgm:spPr/>
    </dgm:pt>
    <dgm:pt modelId="{BA614886-0B65-4984-92DC-EDC1EB98B104}" type="pres">
      <dgm:prSet presAssocID="{2AD41922-69FA-450D-A430-9E9FE1599F40}" presName="composite" presStyleCnt="0"/>
      <dgm:spPr/>
    </dgm:pt>
    <dgm:pt modelId="{723A7B8E-B2AA-4C15-BB0E-15435B8EB779}" type="pres">
      <dgm:prSet presAssocID="{2AD41922-69FA-450D-A430-9E9FE1599F40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FEC3CF-0758-4164-81A7-8CD6051A6BEF}" type="pres">
      <dgm:prSet presAssocID="{2AD41922-69FA-450D-A430-9E9FE1599F40}" presName="rect2" presStyleLbl="fgImgPlace1" presStyleIdx="2" presStyleCnt="8" custScaleX="71569" custScaleY="42258" custLinFactNeighborX="17741" custLinFactNeighborY="78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tr-TR"/>
        </a:p>
      </dgm:t>
    </dgm:pt>
    <dgm:pt modelId="{89C55270-1102-4467-9F5F-A83EF14DCEF7}" type="pres">
      <dgm:prSet presAssocID="{473F7248-2B7B-46C1-B53A-8BD6E943D770}" presName="sibTrans" presStyleCnt="0"/>
      <dgm:spPr/>
    </dgm:pt>
    <dgm:pt modelId="{990137E4-5552-4F9E-B529-52965C60EBEE}" type="pres">
      <dgm:prSet presAssocID="{21CC70CF-0AAB-417D-AC62-F0906BE1BDCD}" presName="composite" presStyleCnt="0"/>
      <dgm:spPr/>
    </dgm:pt>
    <dgm:pt modelId="{8AD81B9D-AC8C-4783-81FE-BEC6276085F3}" type="pres">
      <dgm:prSet presAssocID="{21CC70CF-0AAB-417D-AC62-F0906BE1BDCD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A6A560-758E-4275-8971-72459DF9395D}" type="pres">
      <dgm:prSet presAssocID="{21CC70CF-0AAB-417D-AC62-F0906BE1BDCD}" presName="rect2" presStyleLbl="fgImgPlace1" presStyleIdx="3" presStyleCnt="8" custScaleX="56176" custScaleY="45721" custLinFactNeighborX="21716" custLinFactNeighborY="890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tr-TR"/>
        </a:p>
      </dgm:t>
    </dgm:pt>
    <dgm:pt modelId="{1E529679-FA2C-4E45-89C2-B7B90365AF9F}" type="pres">
      <dgm:prSet presAssocID="{3A738D7B-BEAA-422C-95C7-6B15FCBE8896}" presName="sibTrans" presStyleCnt="0"/>
      <dgm:spPr/>
    </dgm:pt>
    <dgm:pt modelId="{F509FBD7-CAF1-424C-ABF8-2F06554C867C}" type="pres">
      <dgm:prSet presAssocID="{74FA96E3-6449-447C-ADFF-A8F91D69398F}" presName="composite" presStyleCnt="0"/>
      <dgm:spPr/>
    </dgm:pt>
    <dgm:pt modelId="{81A159D7-ADC5-4613-B6F7-518B411F4723}" type="pres">
      <dgm:prSet presAssocID="{74FA96E3-6449-447C-ADFF-A8F91D69398F}" presName="rect1" presStyleLbl="trAlignAcc1" presStyleIdx="4" presStyleCnt="8" custLinFactNeighborX="-7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A2CE60-C6C1-44FA-8401-FC8BA433E85C}" type="pres">
      <dgm:prSet presAssocID="{74FA96E3-6449-447C-ADFF-A8F91D69398F}" presName="rect2" presStyleLbl="fgImgPlace1" presStyleIdx="4" presStyleCnt="8" custScaleX="84025" custScaleY="58532" custLinFactNeighborX="17741" custLinFactNeighborY="1182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A053A93F-F044-4BC2-9CBA-26BF6EF4A2ED}" type="pres">
      <dgm:prSet presAssocID="{B5F866D2-5635-4BBE-BB9B-77295612455D}" presName="sibTrans" presStyleCnt="0"/>
      <dgm:spPr/>
    </dgm:pt>
    <dgm:pt modelId="{D846C823-AD2B-4349-825B-4624C590A2D0}" type="pres">
      <dgm:prSet presAssocID="{41C8127A-08D0-4662-89A6-1CC963F57C35}" presName="composite" presStyleCnt="0"/>
      <dgm:spPr/>
    </dgm:pt>
    <dgm:pt modelId="{11038526-BED8-48E9-9195-83F48236E8A9}" type="pres">
      <dgm:prSet presAssocID="{41C8127A-08D0-4662-89A6-1CC963F57C35}" presName="rect1" presStyleLbl="trAlignAcc1" presStyleIdx="5" presStyleCnt="8" custScaleX="97503" custScaleY="91501" custLinFactNeighborX="-1325" custLinFactNeighborY="-23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A95368-5FD6-43F3-A64B-C0DC1109E340}" type="pres">
      <dgm:prSet presAssocID="{41C8127A-08D0-4662-89A6-1CC963F57C35}" presName="rect2" presStyleLbl="fgImgPlace1" presStyleIdx="5" presStyleCnt="8" custScaleX="71100" custScaleY="43637" custLinFactNeighborX="16219" custLinFactNeighborY="540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tr-TR"/>
        </a:p>
      </dgm:t>
    </dgm:pt>
    <dgm:pt modelId="{2BC73118-5087-460D-8FC7-E5DC85954FBD}" type="pres">
      <dgm:prSet presAssocID="{6D806683-428F-429C-BE38-DBF24F9F8608}" presName="sibTrans" presStyleCnt="0"/>
      <dgm:spPr/>
    </dgm:pt>
    <dgm:pt modelId="{63BD68E8-5599-467D-A22D-0440C263AB26}" type="pres">
      <dgm:prSet presAssocID="{37E25AA1-D304-45DB-940C-533E2ABEB9DF}" presName="composite" presStyleCnt="0"/>
      <dgm:spPr/>
    </dgm:pt>
    <dgm:pt modelId="{58EBE302-5E1D-4640-85D7-550100B9CE58}" type="pres">
      <dgm:prSet presAssocID="{37E25AA1-D304-45DB-940C-533E2ABEB9DF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23826F-C7FD-4605-AF29-84BBAB7ADD55}" type="pres">
      <dgm:prSet presAssocID="{37E25AA1-D304-45DB-940C-533E2ABEB9DF}" presName="rect2" presStyleLbl="fgImgPlace1" presStyleIdx="6" presStyleCnt="8" custScaleX="64601" custScaleY="53873" custLinFactNeighborX="16628" custLinFactNeighborY="110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tr-TR"/>
        </a:p>
      </dgm:t>
    </dgm:pt>
    <dgm:pt modelId="{09563FFE-4532-438F-B6D5-1521B3C7309B}" type="pres">
      <dgm:prSet presAssocID="{90F565DB-AB2A-44EC-A967-83D950B1177F}" presName="sibTrans" presStyleCnt="0"/>
      <dgm:spPr/>
    </dgm:pt>
    <dgm:pt modelId="{8A5D0974-92A5-4A41-B294-4308BE0D164E}" type="pres">
      <dgm:prSet presAssocID="{AEB0AA9F-B805-49F6-BD24-E64C8A6A176B}" presName="composite" presStyleCnt="0"/>
      <dgm:spPr/>
    </dgm:pt>
    <dgm:pt modelId="{F97B9237-B875-4000-899E-164598A088F2}" type="pres">
      <dgm:prSet presAssocID="{AEB0AA9F-B805-49F6-BD24-E64C8A6A176B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4D5295-4E1B-4DB6-9DDA-1984315FFB7E}" type="pres">
      <dgm:prSet presAssocID="{AEB0AA9F-B805-49F6-BD24-E64C8A6A176B}" presName="rect2" presStyleLbl="fgImgPlace1" presStyleIdx="7" presStyleCnt="8" custScaleX="72558" custScaleY="52791" custLinFactNeighborX="18869" custLinFactNeighborY="1258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BE670101-1D5A-4DD4-8ECA-5075BD58ABD2}" srcId="{58227C81-CFA1-4809-9EBE-FEE7321F4B55}" destId="{AEB0AA9F-B805-49F6-BD24-E64C8A6A176B}" srcOrd="7" destOrd="0" parTransId="{01B9D86B-88D9-4452-B143-E47CB9710129}" sibTransId="{2E4BBACB-2D19-482B-9B25-0D445AE5F943}"/>
    <dgm:cxn modelId="{1CA39482-6203-47B7-803B-C8C2CE64E7AB}" type="presOf" srcId="{58227C81-CFA1-4809-9EBE-FEE7321F4B55}" destId="{03B7D2C4-1EE0-41C7-B925-5FB11B263250}" srcOrd="0" destOrd="0" presId="urn:microsoft.com/office/officeart/2008/layout/PictureStrips"/>
    <dgm:cxn modelId="{B9083F2E-5ED0-4D9C-8319-3E684426443D}" srcId="{58227C81-CFA1-4809-9EBE-FEE7321F4B55}" destId="{37E25AA1-D304-45DB-940C-533E2ABEB9DF}" srcOrd="6" destOrd="0" parTransId="{AF127B5C-92F8-429E-BD40-69A90A950765}" sibTransId="{90F565DB-AB2A-44EC-A967-83D950B1177F}"/>
    <dgm:cxn modelId="{3127B2C9-12A4-41D6-837A-7562916AE9D2}" type="presOf" srcId="{2AD41922-69FA-450D-A430-9E9FE1599F40}" destId="{723A7B8E-B2AA-4C15-BB0E-15435B8EB779}" srcOrd="0" destOrd="0" presId="urn:microsoft.com/office/officeart/2008/layout/PictureStrips"/>
    <dgm:cxn modelId="{022A8945-973D-415A-BA36-C11DC761F29C}" srcId="{58227C81-CFA1-4809-9EBE-FEE7321F4B55}" destId="{2AD41922-69FA-450D-A430-9E9FE1599F40}" srcOrd="2" destOrd="0" parTransId="{6D9B72CB-44AA-42A9-928A-F288057C59FA}" sibTransId="{473F7248-2B7B-46C1-B53A-8BD6E943D770}"/>
    <dgm:cxn modelId="{1B12BC33-900D-4F3B-88ED-033C9DCECF69}" type="presOf" srcId="{41C8127A-08D0-4662-89A6-1CC963F57C35}" destId="{11038526-BED8-48E9-9195-83F48236E8A9}" srcOrd="0" destOrd="0" presId="urn:microsoft.com/office/officeart/2008/layout/PictureStrips"/>
    <dgm:cxn modelId="{2FD6334D-9CCE-45F8-BCFA-80B2A53BA6B4}" type="presOf" srcId="{74FA96E3-6449-447C-ADFF-A8F91D69398F}" destId="{81A159D7-ADC5-4613-B6F7-518B411F4723}" srcOrd="0" destOrd="0" presId="urn:microsoft.com/office/officeart/2008/layout/PictureStrips"/>
    <dgm:cxn modelId="{8F3A3168-31E9-4A93-9714-88E1E5BD94DD}" srcId="{58227C81-CFA1-4809-9EBE-FEE7321F4B55}" destId="{74FA96E3-6449-447C-ADFF-A8F91D69398F}" srcOrd="4" destOrd="0" parTransId="{25EF8E6B-FB23-412E-9591-ED166B00878D}" sibTransId="{B5F866D2-5635-4BBE-BB9B-77295612455D}"/>
    <dgm:cxn modelId="{3C529D90-64A8-4ACA-86B1-59ABC2B0224A}" type="presOf" srcId="{65DC3183-4A3E-409B-ADBE-70A7FDBF2F26}" destId="{5C34EB9E-6CC3-408D-BF12-FFF49552D761}" srcOrd="0" destOrd="0" presId="urn:microsoft.com/office/officeart/2008/layout/PictureStrips"/>
    <dgm:cxn modelId="{AAF119F8-AD52-487B-9BA9-0519A1C1B4D6}" type="presOf" srcId="{B00DA56A-6F56-43B8-A06B-9C6A5AD0371E}" destId="{97488F00-174C-48CA-8B99-5DACB374EEAD}" srcOrd="0" destOrd="0" presId="urn:microsoft.com/office/officeart/2008/layout/PictureStrips"/>
    <dgm:cxn modelId="{87E5F3B7-582A-4BAC-8FE3-C7DF4437FD4F}" type="presOf" srcId="{AEB0AA9F-B805-49F6-BD24-E64C8A6A176B}" destId="{F97B9237-B875-4000-899E-164598A088F2}" srcOrd="0" destOrd="0" presId="urn:microsoft.com/office/officeart/2008/layout/PictureStrips"/>
    <dgm:cxn modelId="{A5933E10-CD3E-425E-899C-0A7BB8F78B41}" srcId="{58227C81-CFA1-4809-9EBE-FEE7321F4B55}" destId="{21CC70CF-0AAB-417D-AC62-F0906BE1BDCD}" srcOrd="3" destOrd="0" parTransId="{DAC80A51-6A55-47A6-AE7E-5ABCB59750B5}" sibTransId="{3A738D7B-BEAA-422C-95C7-6B15FCBE8896}"/>
    <dgm:cxn modelId="{0E4A3129-45B2-49D8-B20C-E449A754A3BD}" srcId="{58227C81-CFA1-4809-9EBE-FEE7321F4B55}" destId="{B00DA56A-6F56-43B8-A06B-9C6A5AD0371E}" srcOrd="1" destOrd="0" parTransId="{B001B6E2-4E18-48AD-8496-38EEF4588FD5}" sibTransId="{52D083D1-E8E9-45C1-95B6-BFFDCAE1C72E}"/>
    <dgm:cxn modelId="{16A017E2-6F60-48EB-9977-F6A23D25E5E2}" srcId="{58227C81-CFA1-4809-9EBE-FEE7321F4B55}" destId="{41C8127A-08D0-4662-89A6-1CC963F57C35}" srcOrd="5" destOrd="0" parTransId="{5D5962CE-CD8F-4A99-8D91-DF5B3AE9104D}" sibTransId="{6D806683-428F-429C-BE38-DBF24F9F8608}"/>
    <dgm:cxn modelId="{36F701C1-785E-4C1E-A7A1-A20DDF39BFA7}" type="presOf" srcId="{37E25AA1-D304-45DB-940C-533E2ABEB9DF}" destId="{58EBE302-5E1D-4640-85D7-550100B9CE58}" srcOrd="0" destOrd="0" presId="urn:microsoft.com/office/officeart/2008/layout/PictureStrips"/>
    <dgm:cxn modelId="{3ABF8B5A-7FF3-4D6D-BD74-C58091B920E6}" type="presOf" srcId="{21CC70CF-0AAB-417D-AC62-F0906BE1BDCD}" destId="{8AD81B9D-AC8C-4783-81FE-BEC6276085F3}" srcOrd="0" destOrd="0" presId="urn:microsoft.com/office/officeart/2008/layout/PictureStrips"/>
    <dgm:cxn modelId="{1E40F488-8E5C-4B41-A434-28830A0450A7}" srcId="{58227C81-CFA1-4809-9EBE-FEE7321F4B55}" destId="{65DC3183-4A3E-409B-ADBE-70A7FDBF2F26}" srcOrd="0" destOrd="0" parTransId="{6FFFCADA-F9F8-4053-8A3F-3F42F7D77F9B}" sibTransId="{709AF0EC-8E09-417A-A639-97707FFD8DF3}"/>
    <dgm:cxn modelId="{A3F8B6ED-0431-42BE-B4F1-83AA6E263360}" type="presParOf" srcId="{03B7D2C4-1EE0-41C7-B925-5FB11B263250}" destId="{0CD15AB1-7101-4274-BF7C-AC35C8594971}" srcOrd="0" destOrd="0" presId="urn:microsoft.com/office/officeart/2008/layout/PictureStrips"/>
    <dgm:cxn modelId="{FF4153F1-E6D3-4964-9722-82D7DA4A37CA}" type="presParOf" srcId="{0CD15AB1-7101-4274-BF7C-AC35C8594971}" destId="{5C34EB9E-6CC3-408D-BF12-FFF49552D761}" srcOrd="0" destOrd="0" presId="urn:microsoft.com/office/officeart/2008/layout/PictureStrips"/>
    <dgm:cxn modelId="{AC2CB717-0259-4389-A029-FBAD414FA050}" type="presParOf" srcId="{0CD15AB1-7101-4274-BF7C-AC35C8594971}" destId="{419F17C3-069F-4F80-B9DF-13E39D8EA882}" srcOrd="1" destOrd="0" presId="urn:microsoft.com/office/officeart/2008/layout/PictureStrips"/>
    <dgm:cxn modelId="{493719AA-E994-4AD3-8BEF-7920C8D31EA4}" type="presParOf" srcId="{03B7D2C4-1EE0-41C7-B925-5FB11B263250}" destId="{4320F0E9-CB3E-400A-85D4-75889702E614}" srcOrd="1" destOrd="0" presId="urn:microsoft.com/office/officeart/2008/layout/PictureStrips"/>
    <dgm:cxn modelId="{4D17D47F-2B84-44E9-B80B-32CB5F099F9C}" type="presParOf" srcId="{03B7D2C4-1EE0-41C7-B925-5FB11B263250}" destId="{575B6A5C-E172-4682-90A8-254E2E5C2252}" srcOrd="2" destOrd="0" presId="urn:microsoft.com/office/officeart/2008/layout/PictureStrips"/>
    <dgm:cxn modelId="{A681C057-E1C3-4860-91D6-0E001054F4A2}" type="presParOf" srcId="{575B6A5C-E172-4682-90A8-254E2E5C2252}" destId="{97488F00-174C-48CA-8B99-5DACB374EEAD}" srcOrd="0" destOrd="0" presId="urn:microsoft.com/office/officeart/2008/layout/PictureStrips"/>
    <dgm:cxn modelId="{6A8E3BF6-B974-404D-8A65-FFB017493EC3}" type="presParOf" srcId="{575B6A5C-E172-4682-90A8-254E2E5C2252}" destId="{846390CB-D59F-4D3A-B894-AD86E8B82E2F}" srcOrd="1" destOrd="0" presId="urn:microsoft.com/office/officeart/2008/layout/PictureStrips"/>
    <dgm:cxn modelId="{E0A31418-5A51-42C6-8EDD-4A01BDF2F51C}" type="presParOf" srcId="{03B7D2C4-1EE0-41C7-B925-5FB11B263250}" destId="{482C88FC-9AA9-41C4-96C6-DA6037C1C270}" srcOrd="3" destOrd="0" presId="urn:microsoft.com/office/officeart/2008/layout/PictureStrips"/>
    <dgm:cxn modelId="{9CBC2A63-D7F9-469E-886F-9AEE8B1AFAF9}" type="presParOf" srcId="{03B7D2C4-1EE0-41C7-B925-5FB11B263250}" destId="{BA614886-0B65-4984-92DC-EDC1EB98B104}" srcOrd="4" destOrd="0" presId="urn:microsoft.com/office/officeart/2008/layout/PictureStrips"/>
    <dgm:cxn modelId="{A31EE505-F15B-45B5-BBE3-8DFDE292E279}" type="presParOf" srcId="{BA614886-0B65-4984-92DC-EDC1EB98B104}" destId="{723A7B8E-B2AA-4C15-BB0E-15435B8EB779}" srcOrd="0" destOrd="0" presId="urn:microsoft.com/office/officeart/2008/layout/PictureStrips"/>
    <dgm:cxn modelId="{111A06E1-533A-40D3-9957-B9E505AEA3EB}" type="presParOf" srcId="{BA614886-0B65-4984-92DC-EDC1EB98B104}" destId="{D6FEC3CF-0758-4164-81A7-8CD6051A6BEF}" srcOrd="1" destOrd="0" presId="urn:microsoft.com/office/officeart/2008/layout/PictureStrips"/>
    <dgm:cxn modelId="{6AE8FAE3-DD2F-4BC5-BCED-9E94481B1A81}" type="presParOf" srcId="{03B7D2C4-1EE0-41C7-B925-5FB11B263250}" destId="{89C55270-1102-4467-9F5F-A83EF14DCEF7}" srcOrd="5" destOrd="0" presId="urn:microsoft.com/office/officeart/2008/layout/PictureStrips"/>
    <dgm:cxn modelId="{76297D02-91CB-4C1C-A107-5C7CC86962D7}" type="presParOf" srcId="{03B7D2C4-1EE0-41C7-B925-5FB11B263250}" destId="{990137E4-5552-4F9E-B529-52965C60EBEE}" srcOrd="6" destOrd="0" presId="urn:microsoft.com/office/officeart/2008/layout/PictureStrips"/>
    <dgm:cxn modelId="{1C3B80B5-F416-4A92-A680-ED16CC4A389B}" type="presParOf" srcId="{990137E4-5552-4F9E-B529-52965C60EBEE}" destId="{8AD81B9D-AC8C-4783-81FE-BEC6276085F3}" srcOrd="0" destOrd="0" presId="urn:microsoft.com/office/officeart/2008/layout/PictureStrips"/>
    <dgm:cxn modelId="{0268750D-8A67-410A-9645-76D7D8FAEBFF}" type="presParOf" srcId="{990137E4-5552-4F9E-B529-52965C60EBEE}" destId="{D7A6A560-758E-4275-8971-72459DF9395D}" srcOrd="1" destOrd="0" presId="urn:microsoft.com/office/officeart/2008/layout/PictureStrips"/>
    <dgm:cxn modelId="{A5BB6F96-3E84-4B7A-9F82-36FB9F236212}" type="presParOf" srcId="{03B7D2C4-1EE0-41C7-B925-5FB11B263250}" destId="{1E529679-FA2C-4E45-89C2-B7B90365AF9F}" srcOrd="7" destOrd="0" presId="urn:microsoft.com/office/officeart/2008/layout/PictureStrips"/>
    <dgm:cxn modelId="{F8926D17-2DE0-4125-A47E-F9ED3E031FFB}" type="presParOf" srcId="{03B7D2C4-1EE0-41C7-B925-5FB11B263250}" destId="{F509FBD7-CAF1-424C-ABF8-2F06554C867C}" srcOrd="8" destOrd="0" presId="urn:microsoft.com/office/officeart/2008/layout/PictureStrips"/>
    <dgm:cxn modelId="{80170BDD-8C21-47D6-B170-4DFD40A486B8}" type="presParOf" srcId="{F509FBD7-CAF1-424C-ABF8-2F06554C867C}" destId="{81A159D7-ADC5-4613-B6F7-518B411F4723}" srcOrd="0" destOrd="0" presId="urn:microsoft.com/office/officeart/2008/layout/PictureStrips"/>
    <dgm:cxn modelId="{50D96329-400A-45B2-84B6-C810F76F2665}" type="presParOf" srcId="{F509FBD7-CAF1-424C-ABF8-2F06554C867C}" destId="{FAA2CE60-C6C1-44FA-8401-FC8BA433E85C}" srcOrd="1" destOrd="0" presId="urn:microsoft.com/office/officeart/2008/layout/PictureStrips"/>
    <dgm:cxn modelId="{96C57B95-E27B-4352-A794-0EDE7E38ADA4}" type="presParOf" srcId="{03B7D2C4-1EE0-41C7-B925-5FB11B263250}" destId="{A053A93F-F044-4BC2-9CBA-26BF6EF4A2ED}" srcOrd="9" destOrd="0" presId="urn:microsoft.com/office/officeart/2008/layout/PictureStrips"/>
    <dgm:cxn modelId="{94E9EC3A-120D-4F21-A19E-B4BDDB3EF360}" type="presParOf" srcId="{03B7D2C4-1EE0-41C7-B925-5FB11B263250}" destId="{D846C823-AD2B-4349-825B-4624C590A2D0}" srcOrd="10" destOrd="0" presId="urn:microsoft.com/office/officeart/2008/layout/PictureStrips"/>
    <dgm:cxn modelId="{B1E66BC6-3AB8-4ABC-BFF2-295F2C2418B7}" type="presParOf" srcId="{D846C823-AD2B-4349-825B-4624C590A2D0}" destId="{11038526-BED8-48E9-9195-83F48236E8A9}" srcOrd="0" destOrd="0" presId="urn:microsoft.com/office/officeart/2008/layout/PictureStrips"/>
    <dgm:cxn modelId="{27A2C876-0E32-41DE-B1F9-08C2CF1E2723}" type="presParOf" srcId="{D846C823-AD2B-4349-825B-4624C590A2D0}" destId="{14A95368-5FD6-43F3-A64B-C0DC1109E340}" srcOrd="1" destOrd="0" presId="urn:microsoft.com/office/officeart/2008/layout/PictureStrips"/>
    <dgm:cxn modelId="{9496C1CD-3423-46E4-81B4-8F338FDE149B}" type="presParOf" srcId="{03B7D2C4-1EE0-41C7-B925-5FB11B263250}" destId="{2BC73118-5087-460D-8FC7-E5DC85954FBD}" srcOrd="11" destOrd="0" presId="urn:microsoft.com/office/officeart/2008/layout/PictureStrips"/>
    <dgm:cxn modelId="{DF8005D9-3BE2-4BF5-9287-BF5AD26B193F}" type="presParOf" srcId="{03B7D2C4-1EE0-41C7-B925-5FB11B263250}" destId="{63BD68E8-5599-467D-A22D-0440C263AB26}" srcOrd="12" destOrd="0" presId="urn:microsoft.com/office/officeart/2008/layout/PictureStrips"/>
    <dgm:cxn modelId="{1C082489-E9B9-4740-BC62-538AEC52B25F}" type="presParOf" srcId="{63BD68E8-5599-467D-A22D-0440C263AB26}" destId="{58EBE302-5E1D-4640-85D7-550100B9CE58}" srcOrd="0" destOrd="0" presId="urn:microsoft.com/office/officeart/2008/layout/PictureStrips"/>
    <dgm:cxn modelId="{4A997F17-A3D2-4939-85A5-E10306C8E1FF}" type="presParOf" srcId="{63BD68E8-5599-467D-A22D-0440C263AB26}" destId="{6323826F-C7FD-4605-AF29-84BBAB7ADD55}" srcOrd="1" destOrd="0" presId="urn:microsoft.com/office/officeart/2008/layout/PictureStrips"/>
    <dgm:cxn modelId="{EA8C01DA-ED32-4637-B898-5C55BEB5B4A5}" type="presParOf" srcId="{03B7D2C4-1EE0-41C7-B925-5FB11B263250}" destId="{09563FFE-4532-438F-B6D5-1521B3C7309B}" srcOrd="13" destOrd="0" presId="urn:microsoft.com/office/officeart/2008/layout/PictureStrips"/>
    <dgm:cxn modelId="{0B08481C-C11E-4FD3-BBB4-EADB9383BC86}" type="presParOf" srcId="{03B7D2C4-1EE0-41C7-B925-5FB11B263250}" destId="{8A5D0974-92A5-4A41-B294-4308BE0D164E}" srcOrd="14" destOrd="0" presId="urn:microsoft.com/office/officeart/2008/layout/PictureStrips"/>
    <dgm:cxn modelId="{5A43E8CA-7397-47E9-B51A-68A2C627FD0A}" type="presParOf" srcId="{8A5D0974-92A5-4A41-B294-4308BE0D164E}" destId="{F97B9237-B875-4000-899E-164598A088F2}" srcOrd="0" destOrd="0" presId="urn:microsoft.com/office/officeart/2008/layout/PictureStrips"/>
    <dgm:cxn modelId="{B0F02D49-456C-471A-A9E6-8EAFCBC059B1}" type="presParOf" srcId="{8A5D0974-92A5-4A41-B294-4308BE0D164E}" destId="{F64D5295-4E1B-4DB6-9DDA-1984315FFB7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227C81-CFA1-4809-9EBE-FEE7321F4B55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5DC3183-4A3E-409B-ADBE-70A7FDBF2F26}">
      <dgm:prSet phldrT="[Metin]" custT="1"/>
      <dgm:spPr/>
      <dgm:t>
        <a:bodyPr/>
        <a:lstStyle/>
        <a:p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yıl içerisinde toplam  </a:t>
          </a:r>
          <a:r>
            <a:rPr lang="tr-TR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958 </a:t>
          </a:r>
          <a:r>
            <a:rPr lang="tr-TR" sz="1600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Milyon </a:t>
          </a:r>
          <a:r>
            <a:rPr lang="tr-TR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TL  yurtiçi ve yurtdışı satış yapmıştır</a:t>
          </a:r>
          <a:r>
            <a:rPr lang="en-US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600" b="1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FCADA-F9F8-4053-8A3F-3F42F7D77F9B}" type="parTrans" cxnId="{1E40F488-8E5C-4B41-A434-28830A0450A7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709AF0EC-8E09-417A-A639-97707FFD8DF3}" type="sibTrans" cxnId="{1E40F488-8E5C-4B41-A434-28830A0450A7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B00DA56A-6F56-43B8-A06B-9C6A5AD0371E}">
      <dgm:prSet phldrT="[Metin]" custT="1"/>
      <dgm:spPr/>
      <dgm:t>
        <a:bodyPr/>
        <a:lstStyle/>
        <a:p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Satış gelirinin 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tr-T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23’ü </a:t>
          </a:r>
        </a:p>
        <a:p>
          <a:r>
            <a:rPr lang="tr-T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223 Milyon TL) yurtdışı satışlardan </a:t>
          </a:r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elde etmiştir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1B6E2-4E18-48AD-8496-38EEF4588FD5}" type="parTrans" cxnId="{0E4A3129-45B2-49D8-B20C-E449A754A3BD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52D083D1-E8E9-45C1-95B6-BFFDCAE1C72E}" type="sibTrans" cxnId="{0E4A3129-45B2-49D8-B20C-E449A754A3BD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41C8127A-08D0-4662-89A6-1CC963F57C35}">
      <dgm:prSet phldrT="[Metin]" custT="1"/>
      <dgm:spPr/>
      <dgm:t>
        <a:bodyPr/>
        <a:lstStyle/>
        <a:p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Kamu desteğinin </a:t>
          </a:r>
          <a:r>
            <a:rPr lang="tr-T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3,7 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katı kadar satış geliri </a:t>
          </a:r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elde etmiştir.</a:t>
          </a:r>
          <a:endParaRPr lang="tr-T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962CE-CD8F-4A99-8D91-DF5B3AE9104D}" type="parTrans" cxnId="{16A017E2-6F60-48EB-9977-F6A23D25E5E2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6D806683-428F-429C-BE38-DBF24F9F8608}" type="sibTrans" cxnId="{16A017E2-6F60-48EB-9977-F6A23D25E5E2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2AD41922-69FA-450D-A430-9E9FE1599F40}">
      <dgm:prSet custT="1"/>
      <dgm:spPr/>
      <dgm:t>
        <a:bodyPr/>
        <a:lstStyle/>
        <a:p>
          <a:r>
            <a:rPr lang="tr-TR" sz="1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çekirdek sermaye desteğinin </a:t>
          </a:r>
          <a:r>
            <a:rPr lang="tr-TR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7,14 katı kadar ekonomiye girdi sağlamıştır</a:t>
          </a:r>
          <a:r>
            <a:rPr lang="en-US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600" b="1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B72CB-44AA-42A9-928A-F288057C59FA}" type="parTrans" cxnId="{022A8945-973D-415A-BA36-C11DC761F29C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473F7248-2B7B-46C1-B53A-8BD6E943D770}" type="sibTrans" cxnId="{022A8945-973D-415A-BA36-C11DC761F29C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21CC70CF-0AAB-417D-AC62-F0906BE1BDCD}">
      <dgm:prSet custT="1"/>
      <dgm:spPr/>
      <dgm:t>
        <a:bodyPr/>
        <a:lstStyle/>
        <a:p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Firma başına 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74 </a:t>
          </a: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kişilik 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istihdam </a:t>
          </a:r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yaratmıştır.</a:t>
          </a:r>
          <a:endParaRPr lang="tr-T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80A51-6A55-47A6-AE7E-5ABCB59750B5}" type="parTrans" cxnId="{A5933E10-CD3E-425E-899C-0A7BB8F78B41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3A738D7B-BEAA-422C-95C7-6B15FCBE8896}" type="sibTrans" cxnId="{A5933E10-CD3E-425E-899C-0A7BB8F78B41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74FA96E3-6449-447C-ADFF-A8F91D69398F}">
      <dgm:prSet custT="1"/>
      <dgm:spPr/>
      <dgm:t>
        <a:bodyPr/>
        <a:lstStyle/>
        <a:p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yıl </a:t>
          </a:r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içerisinde toplam </a:t>
          </a:r>
          <a:r>
            <a:rPr lang="tr-TR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256 </a:t>
          </a:r>
          <a:r>
            <a:rPr lang="tr-TR" sz="1600" b="1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Milyon </a:t>
          </a:r>
          <a:r>
            <a:rPr lang="en-US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TL </a:t>
          </a:r>
          <a:r>
            <a:rPr lang="tr-TR" sz="1600" b="1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kamu desteğinden yararlanmıştır. </a:t>
          </a:r>
        </a:p>
      </dgm:t>
    </dgm:pt>
    <dgm:pt modelId="{25EF8E6B-FB23-412E-9591-ED166B00878D}" type="parTrans" cxnId="{8F3A3168-31E9-4A93-9714-88E1E5BD94DD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B5F866D2-5635-4BBE-BB9B-77295612455D}" type="sibTrans" cxnId="{8F3A3168-31E9-4A93-9714-88E1E5BD94DD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37E25AA1-D304-45DB-940C-533E2ABEB9DF}">
      <dgm:prSet custT="1"/>
      <dgm:spPr/>
      <dgm:t>
        <a:bodyPr/>
        <a:lstStyle/>
        <a:p>
          <a:r>
            <a:rPr lang="tr-T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İlk 4 çağrı döneminde kurulan firmaların 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%77,5'i, 6 yaşındaki firmaların %71'i </a:t>
          </a:r>
          <a:r>
            <a:rPr lang="tr-T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faaliyetlerini sürdürmektedir.</a:t>
          </a:r>
        </a:p>
      </dgm:t>
    </dgm:pt>
    <dgm:pt modelId="{AF127B5C-92F8-429E-BD40-69A90A950765}" type="parTrans" cxnId="{B9083F2E-5ED0-4D9C-8319-3E684426443D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90F565DB-AB2A-44EC-A967-83D950B1177F}" type="sibTrans" cxnId="{B9083F2E-5ED0-4D9C-8319-3E684426443D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C432A28A-A5C0-424F-BA40-F2F724A76315}">
      <dgm:prSet custT="1"/>
      <dgm:spPr/>
      <dgm:t>
        <a:bodyPr/>
        <a:lstStyle/>
        <a:p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yılında faaliyet gösteren </a:t>
          </a:r>
          <a:r>
            <a:rPr lang="tr-TR" sz="16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firmalarının 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%9,3'ü ihracat </a:t>
          </a:r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yapmış, firma başına </a:t>
          </a:r>
          <a:r>
            <a:rPr lang="tr-TR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1,4 Milyon </a:t>
          </a:r>
          <a:r>
            <a:rPr lang="tr-T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TL </a:t>
          </a:r>
          <a:r>
            <a:rPr lang="tr-T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ihracat geliri elde etmiştir. </a:t>
          </a:r>
        </a:p>
      </dgm:t>
    </dgm:pt>
    <dgm:pt modelId="{DEF6E0A9-B62B-4EC4-A25A-6FDD348844F0}" type="parTrans" cxnId="{54A12AA1-EC4A-41DF-9180-F8EDEED71EF5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9F81425D-6462-4C36-982B-8A5A62E258C5}" type="sibTrans" cxnId="{54A12AA1-EC4A-41DF-9180-F8EDEED71EF5}">
      <dgm:prSet/>
      <dgm:spPr/>
      <dgm:t>
        <a:bodyPr/>
        <a:lstStyle/>
        <a:p>
          <a:endParaRPr lang="tr-TR" sz="1600">
            <a:latin typeface="+mn-lt"/>
          </a:endParaRPr>
        </a:p>
      </dgm:t>
    </dgm:pt>
    <dgm:pt modelId="{03B7D2C4-1EE0-41C7-B925-5FB11B263250}" type="pres">
      <dgm:prSet presAssocID="{58227C81-CFA1-4809-9EBE-FEE7321F4B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D15AB1-7101-4274-BF7C-AC35C8594971}" type="pres">
      <dgm:prSet presAssocID="{65DC3183-4A3E-409B-ADBE-70A7FDBF2F26}" presName="composite" presStyleCnt="0"/>
      <dgm:spPr/>
    </dgm:pt>
    <dgm:pt modelId="{5C34EB9E-6CC3-408D-BF12-FFF49552D761}" type="pres">
      <dgm:prSet presAssocID="{65DC3183-4A3E-409B-ADBE-70A7FDBF2F26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9F17C3-069F-4F80-B9DF-13E39D8EA882}" type="pres">
      <dgm:prSet presAssocID="{65DC3183-4A3E-409B-ADBE-70A7FDBF2F26}" presName="rect2" presStyleLbl="fgImgPlace1" presStyleIdx="0" presStyleCnt="8" custScaleX="79394" custScaleY="65731" custLinFactNeighborX="11828" custLinFactNeighborY="65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tr-TR"/>
        </a:p>
      </dgm:t>
    </dgm:pt>
    <dgm:pt modelId="{4320F0E9-CB3E-400A-85D4-75889702E614}" type="pres">
      <dgm:prSet presAssocID="{709AF0EC-8E09-417A-A639-97707FFD8DF3}" presName="sibTrans" presStyleCnt="0"/>
      <dgm:spPr/>
    </dgm:pt>
    <dgm:pt modelId="{575B6A5C-E172-4682-90A8-254E2E5C2252}" type="pres">
      <dgm:prSet presAssocID="{B00DA56A-6F56-43B8-A06B-9C6A5AD0371E}" presName="composite" presStyleCnt="0"/>
      <dgm:spPr/>
    </dgm:pt>
    <dgm:pt modelId="{97488F00-174C-48CA-8B99-5DACB374EEAD}" type="pres">
      <dgm:prSet presAssocID="{B00DA56A-6F56-43B8-A06B-9C6A5AD0371E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6390CB-D59F-4D3A-B894-AD86E8B82E2F}" type="pres">
      <dgm:prSet presAssocID="{B00DA56A-6F56-43B8-A06B-9C6A5AD0371E}" presName="rect2" presStyleLbl="fgImgPlace1" presStyleIdx="1" presStyleCnt="8" custScaleX="75736" custScaleY="58910" custLinFactNeighborX="15480" custLinFactNeighborY="137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tr-TR"/>
        </a:p>
      </dgm:t>
    </dgm:pt>
    <dgm:pt modelId="{482C88FC-9AA9-41C4-96C6-DA6037C1C270}" type="pres">
      <dgm:prSet presAssocID="{52D083D1-E8E9-45C1-95B6-BFFDCAE1C72E}" presName="sibTrans" presStyleCnt="0"/>
      <dgm:spPr/>
    </dgm:pt>
    <dgm:pt modelId="{BA614886-0B65-4984-92DC-EDC1EB98B104}" type="pres">
      <dgm:prSet presAssocID="{2AD41922-69FA-450D-A430-9E9FE1599F40}" presName="composite" presStyleCnt="0"/>
      <dgm:spPr/>
    </dgm:pt>
    <dgm:pt modelId="{723A7B8E-B2AA-4C15-BB0E-15435B8EB779}" type="pres">
      <dgm:prSet presAssocID="{2AD41922-69FA-450D-A430-9E9FE1599F40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FEC3CF-0758-4164-81A7-8CD6051A6BEF}" type="pres">
      <dgm:prSet presAssocID="{2AD41922-69FA-450D-A430-9E9FE1599F40}" presName="rect2" presStyleLbl="fgImgPlace1" presStyleIdx="2" presStyleCnt="8" custScaleX="71569" custScaleY="42258" custLinFactNeighborX="17741" custLinFactNeighborY="78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tr-TR"/>
        </a:p>
      </dgm:t>
    </dgm:pt>
    <dgm:pt modelId="{89C55270-1102-4467-9F5F-A83EF14DCEF7}" type="pres">
      <dgm:prSet presAssocID="{473F7248-2B7B-46C1-B53A-8BD6E943D770}" presName="sibTrans" presStyleCnt="0"/>
      <dgm:spPr/>
    </dgm:pt>
    <dgm:pt modelId="{990137E4-5552-4F9E-B529-52965C60EBEE}" type="pres">
      <dgm:prSet presAssocID="{21CC70CF-0AAB-417D-AC62-F0906BE1BDCD}" presName="composite" presStyleCnt="0"/>
      <dgm:spPr/>
    </dgm:pt>
    <dgm:pt modelId="{8AD81B9D-AC8C-4783-81FE-BEC6276085F3}" type="pres">
      <dgm:prSet presAssocID="{21CC70CF-0AAB-417D-AC62-F0906BE1BDCD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A6A560-758E-4275-8971-72459DF9395D}" type="pres">
      <dgm:prSet presAssocID="{21CC70CF-0AAB-417D-AC62-F0906BE1BDCD}" presName="rect2" presStyleLbl="fgImgPlace1" presStyleIdx="3" presStyleCnt="8" custScaleX="56176" custScaleY="45721" custLinFactNeighborX="21716" custLinFactNeighborY="890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tr-TR"/>
        </a:p>
      </dgm:t>
    </dgm:pt>
    <dgm:pt modelId="{1E529679-FA2C-4E45-89C2-B7B90365AF9F}" type="pres">
      <dgm:prSet presAssocID="{3A738D7B-BEAA-422C-95C7-6B15FCBE8896}" presName="sibTrans" presStyleCnt="0"/>
      <dgm:spPr/>
    </dgm:pt>
    <dgm:pt modelId="{F509FBD7-CAF1-424C-ABF8-2F06554C867C}" type="pres">
      <dgm:prSet presAssocID="{74FA96E3-6449-447C-ADFF-A8F91D69398F}" presName="composite" presStyleCnt="0"/>
      <dgm:spPr/>
    </dgm:pt>
    <dgm:pt modelId="{81A159D7-ADC5-4613-B6F7-518B411F4723}" type="pres">
      <dgm:prSet presAssocID="{74FA96E3-6449-447C-ADFF-A8F91D69398F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A2CE60-C6C1-44FA-8401-FC8BA433E85C}" type="pres">
      <dgm:prSet presAssocID="{74FA96E3-6449-447C-ADFF-A8F91D69398F}" presName="rect2" presStyleLbl="fgImgPlace1" presStyleIdx="4" presStyleCnt="8" custScaleX="84025" custScaleY="58532" custLinFactNeighborX="17741" custLinFactNeighborY="1182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A053A93F-F044-4BC2-9CBA-26BF6EF4A2ED}" type="pres">
      <dgm:prSet presAssocID="{B5F866D2-5635-4BBE-BB9B-77295612455D}" presName="sibTrans" presStyleCnt="0"/>
      <dgm:spPr/>
    </dgm:pt>
    <dgm:pt modelId="{D846C823-AD2B-4349-825B-4624C590A2D0}" type="pres">
      <dgm:prSet presAssocID="{41C8127A-08D0-4662-89A6-1CC963F57C35}" presName="composite" presStyleCnt="0"/>
      <dgm:spPr/>
    </dgm:pt>
    <dgm:pt modelId="{11038526-BED8-48E9-9195-83F48236E8A9}" type="pres">
      <dgm:prSet presAssocID="{41C8127A-08D0-4662-89A6-1CC963F57C35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A95368-5FD6-43F3-A64B-C0DC1109E340}" type="pres">
      <dgm:prSet presAssocID="{41C8127A-08D0-4662-89A6-1CC963F57C35}" presName="rect2" presStyleLbl="fgImgPlace1" presStyleIdx="5" presStyleCnt="8" custScaleX="71100" custScaleY="43637" custLinFactNeighborX="16219" custLinFactNeighborY="540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tr-TR"/>
        </a:p>
      </dgm:t>
    </dgm:pt>
    <dgm:pt modelId="{2BC73118-5087-460D-8FC7-E5DC85954FBD}" type="pres">
      <dgm:prSet presAssocID="{6D806683-428F-429C-BE38-DBF24F9F8608}" presName="sibTrans" presStyleCnt="0"/>
      <dgm:spPr/>
    </dgm:pt>
    <dgm:pt modelId="{63BD68E8-5599-467D-A22D-0440C263AB26}" type="pres">
      <dgm:prSet presAssocID="{37E25AA1-D304-45DB-940C-533E2ABEB9DF}" presName="composite" presStyleCnt="0"/>
      <dgm:spPr/>
    </dgm:pt>
    <dgm:pt modelId="{58EBE302-5E1D-4640-85D7-550100B9CE58}" type="pres">
      <dgm:prSet presAssocID="{37E25AA1-D304-45DB-940C-533E2ABEB9DF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23826F-C7FD-4605-AF29-84BBAB7ADD55}" type="pres">
      <dgm:prSet presAssocID="{37E25AA1-D304-45DB-940C-533E2ABEB9DF}" presName="rect2" presStyleLbl="fgImgPlace1" presStyleIdx="6" presStyleCnt="8" custScaleX="64601" custScaleY="53873" custLinFactNeighborX="16628" custLinFactNeighborY="1108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09563FFE-4532-438F-B6D5-1521B3C7309B}" type="pres">
      <dgm:prSet presAssocID="{90F565DB-AB2A-44EC-A967-83D950B1177F}" presName="sibTrans" presStyleCnt="0"/>
      <dgm:spPr/>
    </dgm:pt>
    <dgm:pt modelId="{65E13C9A-EF6D-43B2-A394-12A7A21AEF5A}" type="pres">
      <dgm:prSet presAssocID="{C432A28A-A5C0-424F-BA40-F2F724A76315}" presName="composite" presStyleCnt="0"/>
      <dgm:spPr/>
    </dgm:pt>
    <dgm:pt modelId="{4D2C6808-5100-40BD-AB66-69432F3F5A08}" type="pres">
      <dgm:prSet presAssocID="{C432A28A-A5C0-424F-BA40-F2F724A76315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D5FA8A-900D-4B2F-A9C0-CABD9CC5D106}" type="pres">
      <dgm:prSet presAssocID="{C432A28A-A5C0-424F-BA40-F2F724A76315}" presName="rect2" presStyleLbl="fgImgPlace1" presStyleIdx="7" presStyleCnt="8" custScaleX="66791" custScaleY="45172" custLinFactNeighborX="9268" custLinFactNeighborY="865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tr-TR"/>
        </a:p>
      </dgm:t>
    </dgm:pt>
  </dgm:ptLst>
  <dgm:cxnLst>
    <dgm:cxn modelId="{54A12AA1-EC4A-41DF-9180-F8EDEED71EF5}" srcId="{58227C81-CFA1-4809-9EBE-FEE7321F4B55}" destId="{C432A28A-A5C0-424F-BA40-F2F724A76315}" srcOrd="7" destOrd="0" parTransId="{DEF6E0A9-B62B-4EC4-A25A-6FDD348844F0}" sibTransId="{9F81425D-6462-4C36-982B-8A5A62E258C5}"/>
    <dgm:cxn modelId="{1CA39482-6203-47B7-803B-C8C2CE64E7AB}" type="presOf" srcId="{58227C81-CFA1-4809-9EBE-FEE7321F4B55}" destId="{03B7D2C4-1EE0-41C7-B925-5FB11B263250}" srcOrd="0" destOrd="0" presId="urn:microsoft.com/office/officeart/2008/layout/PictureStrips"/>
    <dgm:cxn modelId="{B9083F2E-5ED0-4D9C-8319-3E684426443D}" srcId="{58227C81-CFA1-4809-9EBE-FEE7321F4B55}" destId="{37E25AA1-D304-45DB-940C-533E2ABEB9DF}" srcOrd="6" destOrd="0" parTransId="{AF127B5C-92F8-429E-BD40-69A90A950765}" sibTransId="{90F565DB-AB2A-44EC-A967-83D950B1177F}"/>
    <dgm:cxn modelId="{3127B2C9-12A4-41D6-837A-7562916AE9D2}" type="presOf" srcId="{2AD41922-69FA-450D-A430-9E9FE1599F40}" destId="{723A7B8E-B2AA-4C15-BB0E-15435B8EB779}" srcOrd="0" destOrd="0" presId="urn:microsoft.com/office/officeart/2008/layout/PictureStrips"/>
    <dgm:cxn modelId="{022A8945-973D-415A-BA36-C11DC761F29C}" srcId="{58227C81-CFA1-4809-9EBE-FEE7321F4B55}" destId="{2AD41922-69FA-450D-A430-9E9FE1599F40}" srcOrd="2" destOrd="0" parTransId="{6D9B72CB-44AA-42A9-928A-F288057C59FA}" sibTransId="{473F7248-2B7B-46C1-B53A-8BD6E943D770}"/>
    <dgm:cxn modelId="{1B12BC33-900D-4F3B-88ED-033C9DCECF69}" type="presOf" srcId="{41C8127A-08D0-4662-89A6-1CC963F57C35}" destId="{11038526-BED8-48E9-9195-83F48236E8A9}" srcOrd="0" destOrd="0" presId="urn:microsoft.com/office/officeart/2008/layout/PictureStrips"/>
    <dgm:cxn modelId="{2FD6334D-9CCE-45F8-BCFA-80B2A53BA6B4}" type="presOf" srcId="{74FA96E3-6449-447C-ADFF-A8F91D69398F}" destId="{81A159D7-ADC5-4613-B6F7-518B411F4723}" srcOrd="0" destOrd="0" presId="urn:microsoft.com/office/officeart/2008/layout/PictureStrips"/>
    <dgm:cxn modelId="{8F3A3168-31E9-4A93-9714-88E1E5BD94DD}" srcId="{58227C81-CFA1-4809-9EBE-FEE7321F4B55}" destId="{74FA96E3-6449-447C-ADFF-A8F91D69398F}" srcOrd="4" destOrd="0" parTransId="{25EF8E6B-FB23-412E-9591-ED166B00878D}" sibTransId="{B5F866D2-5635-4BBE-BB9B-77295612455D}"/>
    <dgm:cxn modelId="{3C529D90-64A8-4ACA-86B1-59ABC2B0224A}" type="presOf" srcId="{65DC3183-4A3E-409B-ADBE-70A7FDBF2F26}" destId="{5C34EB9E-6CC3-408D-BF12-FFF49552D761}" srcOrd="0" destOrd="0" presId="urn:microsoft.com/office/officeart/2008/layout/PictureStrips"/>
    <dgm:cxn modelId="{AAF119F8-AD52-487B-9BA9-0519A1C1B4D6}" type="presOf" srcId="{B00DA56A-6F56-43B8-A06B-9C6A5AD0371E}" destId="{97488F00-174C-48CA-8B99-5DACB374EEAD}" srcOrd="0" destOrd="0" presId="urn:microsoft.com/office/officeart/2008/layout/PictureStrips"/>
    <dgm:cxn modelId="{A5933E10-CD3E-425E-899C-0A7BB8F78B41}" srcId="{58227C81-CFA1-4809-9EBE-FEE7321F4B55}" destId="{21CC70CF-0AAB-417D-AC62-F0906BE1BDCD}" srcOrd="3" destOrd="0" parTransId="{DAC80A51-6A55-47A6-AE7E-5ABCB59750B5}" sibTransId="{3A738D7B-BEAA-422C-95C7-6B15FCBE8896}"/>
    <dgm:cxn modelId="{0E4A3129-45B2-49D8-B20C-E449A754A3BD}" srcId="{58227C81-CFA1-4809-9EBE-FEE7321F4B55}" destId="{B00DA56A-6F56-43B8-A06B-9C6A5AD0371E}" srcOrd="1" destOrd="0" parTransId="{B001B6E2-4E18-48AD-8496-38EEF4588FD5}" sibTransId="{52D083D1-E8E9-45C1-95B6-BFFDCAE1C72E}"/>
    <dgm:cxn modelId="{16A017E2-6F60-48EB-9977-F6A23D25E5E2}" srcId="{58227C81-CFA1-4809-9EBE-FEE7321F4B55}" destId="{41C8127A-08D0-4662-89A6-1CC963F57C35}" srcOrd="5" destOrd="0" parTransId="{5D5962CE-CD8F-4A99-8D91-DF5B3AE9104D}" sibTransId="{6D806683-428F-429C-BE38-DBF24F9F8608}"/>
    <dgm:cxn modelId="{36F701C1-785E-4C1E-A7A1-A20DDF39BFA7}" type="presOf" srcId="{37E25AA1-D304-45DB-940C-533E2ABEB9DF}" destId="{58EBE302-5E1D-4640-85D7-550100B9CE58}" srcOrd="0" destOrd="0" presId="urn:microsoft.com/office/officeart/2008/layout/PictureStrips"/>
    <dgm:cxn modelId="{3ABF8B5A-7FF3-4D6D-BD74-C58091B920E6}" type="presOf" srcId="{21CC70CF-0AAB-417D-AC62-F0906BE1BDCD}" destId="{8AD81B9D-AC8C-4783-81FE-BEC6276085F3}" srcOrd="0" destOrd="0" presId="urn:microsoft.com/office/officeart/2008/layout/PictureStrips"/>
    <dgm:cxn modelId="{1E40F488-8E5C-4B41-A434-28830A0450A7}" srcId="{58227C81-CFA1-4809-9EBE-FEE7321F4B55}" destId="{65DC3183-4A3E-409B-ADBE-70A7FDBF2F26}" srcOrd="0" destOrd="0" parTransId="{6FFFCADA-F9F8-4053-8A3F-3F42F7D77F9B}" sibTransId="{709AF0EC-8E09-417A-A639-97707FFD8DF3}"/>
    <dgm:cxn modelId="{A5718656-3C57-422F-BE70-720DD49846B8}" type="presOf" srcId="{C432A28A-A5C0-424F-BA40-F2F724A76315}" destId="{4D2C6808-5100-40BD-AB66-69432F3F5A08}" srcOrd="0" destOrd="0" presId="urn:microsoft.com/office/officeart/2008/layout/PictureStrips"/>
    <dgm:cxn modelId="{A3F8B6ED-0431-42BE-B4F1-83AA6E263360}" type="presParOf" srcId="{03B7D2C4-1EE0-41C7-B925-5FB11B263250}" destId="{0CD15AB1-7101-4274-BF7C-AC35C8594971}" srcOrd="0" destOrd="0" presId="urn:microsoft.com/office/officeart/2008/layout/PictureStrips"/>
    <dgm:cxn modelId="{FF4153F1-E6D3-4964-9722-82D7DA4A37CA}" type="presParOf" srcId="{0CD15AB1-7101-4274-BF7C-AC35C8594971}" destId="{5C34EB9E-6CC3-408D-BF12-FFF49552D761}" srcOrd="0" destOrd="0" presId="urn:microsoft.com/office/officeart/2008/layout/PictureStrips"/>
    <dgm:cxn modelId="{AC2CB717-0259-4389-A029-FBAD414FA050}" type="presParOf" srcId="{0CD15AB1-7101-4274-BF7C-AC35C8594971}" destId="{419F17C3-069F-4F80-B9DF-13E39D8EA882}" srcOrd="1" destOrd="0" presId="urn:microsoft.com/office/officeart/2008/layout/PictureStrips"/>
    <dgm:cxn modelId="{493719AA-E994-4AD3-8BEF-7920C8D31EA4}" type="presParOf" srcId="{03B7D2C4-1EE0-41C7-B925-5FB11B263250}" destId="{4320F0E9-CB3E-400A-85D4-75889702E614}" srcOrd="1" destOrd="0" presId="urn:microsoft.com/office/officeart/2008/layout/PictureStrips"/>
    <dgm:cxn modelId="{4D17D47F-2B84-44E9-B80B-32CB5F099F9C}" type="presParOf" srcId="{03B7D2C4-1EE0-41C7-B925-5FB11B263250}" destId="{575B6A5C-E172-4682-90A8-254E2E5C2252}" srcOrd="2" destOrd="0" presId="urn:microsoft.com/office/officeart/2008/layout/PictureStrips"/>
    <dgm:cxn modelId="{A681C057-E1C3-4860-91D6-0E001054F4A2}" type="presParOf" srcId="{575B6A5C-E172-4682-90A8-254E2E5C2252}" destId="{97488F00-174C-48CA-8B99-5DACB374EEAD}" srcOrd="0" destOrd="0" presId="urn:microsoft.com/office/officeart/2008/layout/PictureStrips"/>
    <dgm:cxn modelId="{6A8E3BF6-B974-404D-8A65-FFB017493EC3}" type="presParOf" srcId="{575B6A5C-E172-4682-90A8-254E2E5C2252}" destId="{846390CB-D59F-4D3A-B894-AD86E8B82E2F}" srcOrd="1" destOrd="0" presId="urn:microsoft.com/office/officeart/2008/layout/PictureStrips"/>
    <dgm:cxn modelId="{E0A31418-5A51-42C6-8EDD-4A01BDF2F51C}" type="presParOf" srcId="{03B7D2C4-1EE0-41C7-B925-5FB11B263250}" destId="{482C88FC-9AA9-41C4-96C6-DA6037C1C270}" srcOrd="3" destOrd="0" presId="urn:microsoft.com/office/officeart/2008/layout/PictureStrips"/>
    <dgm:cxn modelId="{9CBC2A63-D7F9-469E-886F-9AEE8B1AFAF9}" type="presParOf" srcId="{03B7D2C4-1EE0-41C7-B925-5FB11B263250}" destId="{BA614886-0B65-4984-92DC-EDC1EB98B104}" srcOrd="4" destOrd="0" presId="urn:microsoft.com/office/officeart/2008/layout/PictureStrips"/>
    <dgm:cxn modelId="{A31EE505-F15B-45B5-BBE3-8DFDE292E279}" type="presParOf" srcId="{BA614886-0B65-4984-92DC-EDC1EB98B104}" destId="{723A7B8E-B2AA-4C15-BB0E-15435B8EB779}" srcOrd="0" destOrd="0" presId="urn:microsoft.com/office/officeart/2008/layout/PictureStrips"/>
    <dgm:cxn modelId="{111A06E1-533A-40D3-9957-B9E505AEA3EB}" type="presParOf" srcId="{BA614886-0B65-4984-92DC-EDC1EB98B104}" destId="{D6FEC3CF-0758-4164-81A7-8CD6051A6BEF}" srcOrd="1" destOrd="0" presId="urn:microsoft.com/office/officeart/2008/layout/PictureStrips"/>
    <dgm:cxn modelId="{6AE8FAE3-DD2F-4BC5-BCED-9E94481B1A81}" type="presParOf" srcId="{03B7D2C4-1EE0-41C7-B925-5FB11B263250}" destId="{89C55270-1102-4467-9F5F-A83EF14DCEF7}" srcOrd="5" destOrd="0" presId="urn:microsoft.com/office/officeart/2008/layout/PictureStrips"/>
    <dgm:cxn modelId="{76297D02-91CB-4C1C-A107-5C7CC86962D7}" type="presParOf" srcId="{03B7D2C4-1EE0-41C7-B925-5FB11B263250}" destId="{990137E4-5552-4F9E-B529-52965C60EBEE}" srcOrd="6" destOrd="0" presId="urn:microsoft.com/office/officeart/2008/layout/PictureStrips"/>
    <dgm:cxn modelId="{1C3B80B5-F416-4A92-A680-ED16CC4A389B}" type="presParOf" srcId="{990137E4-5552-4F9E-B529-52965C60EBEE}" destId="{8AD81B9D-AC8C-4783-81FE-BEC6276085F3}" srcOrd="0" destOrd="0" presId="urn:microsoft.com/office/officeart/2008/layout/PictureStrips"/>
    <dgm:cxn modelId="{0268750D-8A67-410A-9645-76D7D8FAEBFF}" type="presParOf" srcId="{990137E4-5552-4F9E-B529-52965C60EBEE}" destId="{D7A6A560-758E-4275-8971-72459DF9395D}" srcOrd="1" destOrd="0" presId="urn:microsoft.com/office/officeart/2008/layout/PictureStrips"/>
    <dgm:cxn modelId="{A5BB6F96-3E84-4B7A-9F82-36FB9F236212}" type="presParOf" srcId="{03B7D2C4-1EE0-41C7-B925-5FB11B263250}" destId="{1E529679-FA2C-4E45-89C2-B7B90365AF9F}" srcOrd="7" destOrd="0" presId="urn:microsoft.com/office/officeart/2008/layout/PictureStrips"/>
    <dgm:cxn modelId="{F8926D17-2DE0-4125-A47E-F9ED3E031FFB}" type="presParOf" srcId="{03B7D2C4-1EE0-41C7-B925-5FB11B263250}" destId="{F509FBD7-CAF1-424C-ABF8-2F06554C867C}" srcOrd="8" destOrd="0" presId="urn:microsoft.com/office/officeart/2008/layout/PictureStrips"/>
    <dgm:cxn modelId="{80170BDD-8C21-47D6-B170-4DFD40A486B8}" type="presParOf" srcId="{F509FBD7-CAF1-424C-ABF8-2F06554C867C}" destId="{81A159D7-ADC5-4613-B6F7-518B411F4723}" srcOrd="0" destOrd="0" presId="urn:microsoft.com/office/officeart/2008/layout/PictureStrips"/>
    <dgm:cxn modelId="{50D96329-400A-45B2-84B6-C810F76F2665}" type="presParOf" srcId="{F509FBD7-CAF1-424C-ABF8-2F06554C867C}" destId="{FAA2CE60-C6C1-44FA-8401-FC8BA433E85C}" srcOrd="1" destOrd="0" presId="urn:microsoft.com/office/officeart/2008/layout/PictureStrips"/>
    <dgm:cxn modelId="{96C57B95-E27B-4352-A794-0EDE7E38ADA4}" type="presParOf" srcId="{03B7D2C4-1EE0-41C7-B925-5FB11B263250}" destId="{A053A93F-F044-4BC2-9CBA-26BF6EF4A2ED}" srcOrd="9" destOrd="0" presId="urn:microsoft.com/office/officeart/2008/layout/PictureStrips"/>
    <dgm:cxn modelId="{94E9EC3A-120D-4F21-A19E-B4BDDB3EF360}" type="presParOf" srcId="{03B7D2C4-1EE0-41C7-B925-5FB11B263250}" destId="{D846C823-AD2B-4349-825B-4624C590A2D0}" srcOrd="10" destOrd="0" presId="urn:microsoft.com/office/officeart/2008/layout/PictureStrips"/>
    <dgm:cxn modelId="{B1E66BC6-3AB8-4ABC-BFF2-295F2C2418B7}" type="presParOf" srcId="{D846C823-AD2B-4349-825B-4624C590A2D0}" destId="{11038526-BED8-48E9-9195-83F48236E8A9}" srcOrd="0" destOrd="0" presId="urn:microsoft.com/office/officeart/2008/layout/PictureStrips"/>
    <dgm:cxn modelId="{27A2C876-0E32-41DE-B1F9-08C2CF1E2723}" type="presParOf" srcId="{D846C823-AD2B-4349-825B-4624C590A2D0}" destId="{14A95368-5FD6-43F3-A64B-C0DC1109E340}" srcOrd="1" destOrd="0" presId="urn:microsoft.com/office/officeart/2008/layout/PictureStrips"/>
    <dgm:cxn modelId="{9496C1CD-3423-46E4-81B4-8F338FDE149B}" type="presParOf" srcId="{03B7D2C4-1EE0-41C7-B925-5FB11B263250}" destId="{2BC73118-5087-460D-8FC7-E5DC85954FBD}" srcOrd="11" destOrd="0" presId="urn:microsoft.com/office/officeart/2008/layout/PictureStrips"/>
    <dgm:cxn modelId="{DF8005D9-3BE2-4BF5-9287-BF5AD26B193F}" type="presParOf" srcId="{03B7D2C4-1EE0-41C7-B925-5FB11B263250}" destId="{63BD68E8-5599-467D-A22D-0440C263AB26}" srcOrd="12" destOrd="0" presId="urn:microsoft.com/office/officeart/2008/layout/PictureStrips"/>
    <dgm:cxn modelId="{1C082489-E9B9-4740-BC62-538AEC52B25F}" type="presParOf" srcId="{63BD68E8-5599-467D-A22D-0440C263AB26}" destId="{58EBE302-5E1D-4640-85D7-550100B9CE58}" srcOrd="0" destOrd="0" presId="urn:microsoft.com/office/officeart/2008/layout/PictureStrips"/>
    <dgm:cxn modelId="{4A997F17-A3D2-4939-85A5-E10306C8E1FF}" type="presParOf" srcId="{63BD68E8-5599-467D-A22D-0440C263AB26}" destId="{6323826F-C7FD-4605-AF29-84BBAB7ADD55}" srcOrd="1" destOrd="0" presId="urn:microsoft.com/office/officeart/2008/layout/PictureStrips"/>
    <dgm:cxn modelId="{EA8C01DA-ED32-4637-B898-5C55BEB5B4A5}" type="presParOf" srcId="{03B7D2C4-1EE0-41C7-B925-5FB11B263250}" destId="{09563FFE-4532-438F-B6D5-1521B3C7309B}" srcOrd="13" destOrd="0" presId="urn:microsoft.com/office/officeart/2008/layout/PictureStrips"/>
    <dgm:cxn modelId="{0CB39EA0-419C-47FA-8174-7A2B2EDD5A75}" type="presParOf" srcId="{03B7D2C4-1EE0-41C7-B925-5FB11B263250}" destId="{65E13C9A-EF6D-43B2-A394-12A7A21AEF5A}" srcOrd="14" destOrd="0" presId="urn:microsoft.com/office/officeart/2008/layout/PictureStrips"/>
    <dgm:cxn modelId="{BCF20E71-23DE-42D3-A974-A715D92CEA58}" type="presParOf" srcId="{65E13C9A-EF6D-43B2-A394-12A7A21AEF5A}" destId="{4D2C6808-5100-40BD-AB66-69432F3F5A08}" srcOrd="0" destOrd="0" presId="urn:microsoft.com/office/officeart/2008/layout/PictureStrips"/>
    <dgm:cxn modelId="{DB156D0D-84E6-4D2E-8FCF-3562F62EA7D1}" type="presParOf" srcId="{65E13C9A-EF6D-43B2-A394-12A7A21AEF5A}" destId="{13D5FA8A-900D-4B2F-A9C0-CABD9CC5D10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D9DD2-DD18-4347-8A44-B78005DC85A6}">
      <dsp:nvSpPr>
        <dsp:cNvPr id="0" name=""/>
        <dsp:cNvSpPr/>
      </dsp:nvSpPr>
      <dsp:spPr>
        <a:xfrm>
          <a:off x="838214" y="-50537"/>
          <a:ext cx="6909241" cy="43182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7D202-1327-4E85-AC78-5C5439B10344}">
      <dsp:nvSpPr>
        <dsp:cNvPr id="0" name=""/>
        <dsp:cNvSpPr/>
      </dsp:nvSpPr>
      <dsp:spPr>
        <a:xfrm>
          <a:off x="1287982" y="3330429"/>
          <a:ext cx="158912" cy="158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2525E-80B6-4972-A03C-7EDA126FD4C0}">
      <dsp:nvSpPr>
        <dsp:cNvPr id="0" name=""/>
        <dsp:cNvSpPr/>
      </dsp:nvSpPr>
      <dsp:spPr>
        <a:xfrm>
          <a:off x="1484004" y="3138915"/>
          <a:ext cx="1282523" cy="122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2007 - 2009 arasında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1508 – Teknoloji ve Yenilik Odaklı Girişimleri Destekleme Programı adıyla TÜBİTAK tarafından </a:t>
          </a:r>
          <a:r>
            <a:rPr lang="tr-TR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desteğine başlanmıştır</a:t>
          </a:r>
          <a:r>
            <a:rPr lang="tr-T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4004" y="3138915"/>
        <a:ext cx="1282523" cy="1229897"/>
      </dsp:txXfrm>
    </dsp:sp>
    <dsp:sp modelId="{5F41915A-A4EB-437A-AC0C-C3DF666F5F26}">
      <dsp:nvSpPr>
        <dsp:cNvPr id="0" name=""/>
        <dsp:cNvSpPr/>
      </dsp:nvSpPr>
      <dsp:spPr>
        <a:xfrm>
          <a:off x="2359007" y="2334014"/>
          <a:ext cx="248732" cy="248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715E2-20B4-4DCD-ACA6-1B25CD569308}">
      <dsp:nvSpPr>
        <dsp:cNvPr id="0" name=""/>
        <dsp:cNvSpPr/>
      </dsp:nvSpPr>
      <dsp:spPr>
        <a:xfrm>
          <a:off x="2664084" y="2425758"/>
          <a:ext cx="1146934" cy="180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9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2012 – 2014 arasında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1512 - Bireysel Girişimcilik Aşamalı Destek Program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BTYK’nın</a:t>
          </a:r>
          <a:r>
            <a:rPr lang="tr-T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23. toplantısında alınan karar Bilim Kurulu’nun 7 Nisan 2012 tarih ve 207 sayılı toplantısıyla yürürlüğe girmiştir.</a:t>
          </a:r>
          <a:endParaRPr lang="tr-T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4084" y="2425758"/>
        <a:ext cx="1146934" cy="1809357"/>
      </dsp:txXfrm>
    </dsp:sp>
    <dsp:sp modelId="{DE0439CC-6E71-43F8-98AA-7DFBE5B6134E}">
      <dsp:nvSpPr>
        <dsp:cNvPr id="0" name=""/>
        <dsp:cNvSpPr/>
      </dsp:nvSpPr>
      <dsp:spPr>
        <a:xfrm>
          <a:off x="3464485" y="1675046"/>
          <a:ext cx="331643" cy="331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5D996-CF85-463E-8889-7BA55EADBB13}">
      <dsp:nvSpPr>
        <dsp:cNvPr id="0" name=""/>
        <dsp:cNvSpPr/>
      </dsp:nvSpPr>
      <dsp:spPr>
        <a:xfrm>
          <a:off x="3630307" y="1840867"/>
          <a:ext cx="1333483" cy="242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3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2015 yılında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Bireysel Genç Girişim (</a:t>
          </a:r>
          <a:r>
            <a:rPr lang="tr-TR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) markasıyla 1. Aşama Uygulayıcı Kuruluşları destek mekanizmasına eklenmiştir.</a:t>
          </a:r>
          <a:endParaRPr lang="tr-T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0307" y="1840867"/>
        <a:ext cx="1333483" cy="2426871"/>
      </dsp:txXfrm>
    </dsp:sp>
    <dsp:sp modelId="{05F492E3-C6EC-476E-8175-35140FD15015}">
      <dsp:nvSpPr>
        <dsp:cNvPr id="0" name=""/>
        <dsp:cNvSpPr/>
      </dsp:nvSpPr>
      <dsp:spPr>
        <a:xfrm>
          <a:off x="4749604" y="1160307"/>
          <a:ext cx="428372" cy="428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B6AC0-8C59-4606-89C1-794BF6333D2A}">
      <dsp:nvSpPr>
        <dsp:cNvPr id="0" name=""/>
        <dsp:cNvSpPr/>
      </dsp:nvSpPr>
      <dsp:spPr>
        <a:xfrm>
          <a:off x="4963791" y="1374494"/>
          <a:ext cx="1381848" cy="289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98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 yılında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Bakanlığımızla yapılan 31/03/2016 tarihli ve 309 sayılı Protokol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Programı 2016 yılı ve takip eden yıllardaki bütçesiyle TÜBİTAK’a devrolmuştur.</a:t>
          </a:r>
          <a:endParaRPr lang="tr-T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3791" y="1374494"/>
        <a:ext cx="1381848" cy="2893244"/>
      </dsp:txXfrm>
    </dsp:sp>
    <dsp:sp modelId="{AD350025-A66D-4C04-9714-0CF66CA6C9A8}">
      <dsp:nvSpPr>
        <dsp:cNvPr id="0" name=""/>
        <dsp:cNvSpPr/>
      </dsp:nvSpPr>
      <dsp:spPr>
        <a:xfrm>
          <a:off x="6072724" y="816572"/>
          <a:ext cx="545830" cy="545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12420-8A11-4287-A436-B4E6892A5F23}">
      <dsp:nvSpPr>
        <dsp:cNvPr id="0" name=""/>
        <dsp:cNvSpPr/>
      </dsp:nvSpPr>
      <dsp:spPr>
        <a:xfrm>
          <a:off x="6347442" y="1140024"/>
          <a:ext cx="2178331" cy="3178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22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2021 yılında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1512 -Girişimcilik  Destek Program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Girişimci tanımı ön lisans ve lisans öğrencilerinin başvuru yapabileceği şekilde genişletilmiş, mezuniyet tarihinden sonra 10 yıl geçmiş olmaması şartı kaldırılmıştır. Değişiklikler 26 Ocak 2021 tarih ve 26 sayılı Yönetim Kurulu 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toplantısıyla yürürlüğe girmiştir.               </a:t>
          </a:r>
          <a:endParaRPr lang="tr-T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7442" y="1140024"/>
        <a:ext cx="2178331" cy="317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79C0-DCA2-415D-B928-4E12818720C5}">
      <dsp:nvSpPr>
        <dsp:cNvPr id="0" name=""/>
        <dsp:cNvSpPr/>
      </dsp:nvSpPr>
      <dsp:spPr>
        <a:xfrm>
          <a:off x="0" y="563252"/>
          <a:ext cx="3028949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9F128-1E5B-4CFC-A264-AD1774E0812D}">
      <dsp:nvSpPr>
        <dsp:cNvPr id="0" name=""/>
        <dsp:cNvSpPr/>
      </dsp:nvSpPr>
      <dsp:spPr>
        <a:xfrm>
          <a:off x="144200" y="2372"/>
          <a:ext cx="2884006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41" tIns="0" rIns="801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TÜBİTAK 1512 - Girişimcilik Destek Programı Uygulama Esasları</a:t>
          </a:r>
          <a:endParaRPr lang="tr-T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960" y="57132"/>
        <a:ext cx="2774486" cy="1012240"/>
      </dsp:txXfrm>
    </dsp:sp>
    <dsp:sp modelId="{2A0A5054-DAA9-4EA5-90D7-CB0C33F3AE6E}">
      <dsp:nvSpPr>
        <dsp:cNvPr id="0" name=""/>
        <dsp:cNvSpPr/>
      </dsp:nvSpPr>
      <dsp:spPr>
        <a:xfrm>
          <a:off x="0" y="2286933"/>
          <a:ext cx="3028949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15AE1-5291-4125-82B1-1DE97B61C6BF}">
      <dsp:nvSpPr>
        <dsp:cNvPr id="0" name=""/>
        <dsp:cNvSpPr/>
      </dsp:nvSpPr>
      <dsp:spPr>
        <a:xfrm>
          <a:off x="145235" y="1726053"/>
          <a:ext cx="2882792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41" tIns="0" rIns="801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Türkiye Bilimsel ve Teknolojik Araştırma Kurumu Teknoloji ve Yenilik Destek Programlarına İlişkin Yönetmelik</a:t>
          </a:r>
          <a:endParaRPr lang="tr-T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995" y="1780813"/>
        <a:ext cx="2773272" cy="101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60E58-2964-4206-A8F9-7FA4EC543861}">
      <dsp:nvSpPr>
        <dsp:cNvPr id="0" name=""/>
        <dsp:cNvSpPr/>
      </dsp:nvSpPr>
      <dsp:spPr>
        <a:xfrm>
          <a:off x="3214" y="1002738"/>
          <a:ext cx="3915994" cy="1566397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Arial" panose="020B0604020202020204" pitchFamily="34" charset="0"/>
              <a:cs typeface="Arial" panose="020B0604020202020204" pitchFamily="34" charset="0"/>
            </a:rPr>
            <a:t>Uygulayıcı Kuruluşlar ile  1. Aşama Hızlandırıcı Süreci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413" y="1002738"/>
        <a:ext cx="2349597" cy="1566397"/>
      </dsp:txXfrm>
    </dsp:sp>
    <dsp:sp modelId="{26EBC36E-722B-484B-8A59-AB68DCF61157}">
      <dsp:nvSpPr>
        <dsp:cNvPr id="0" name=""/>
        <dsp:cNvSpPr/>
      </dsp:nvSpPr>
      <dsp:spPr>
        <a:xfrm>
          <a:off x="3391125" y="992243"/>
          <a:ext cx="3915994" cy="1566397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Arial" panose="020B0604020202020204" pitchFamily="34" charset="0"/>
              <a:cs typeface="Arial" panose="020B0604020202020204" pitchFamily="34" charset="0"/>
            </a:rPr>
            <a:t>2. Aşama </a:t>
          </a:r>
          <a:r>
            <a:rPr lang="tr-T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sz="2000" kern="1200" dirty="0">
              <a:latin typeface="Arial" panose="020B0604020202020204" pitchFamily="34" charset="0"/>
              <a:cs typeface="Arial" panose="020B0604020202020204" pitchFamily="34" charset="0"/>
            </a:rPr>
            <a:t>  Sermayesi Desteği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4324" y="992243"/>
        <a:ext cx="2349597" cy="1566397"/>
      </dsp:txXfrm>
    </dsp:sp>
    <dsp:sp modelId="{0E7FA725-B01E-4985-8FCB-1E28F38269AE}">
      <dsp:nvSpPr>
        <dsp:cNvPr id="0" name=""/>
        <dsp:cNvSpPr/>
      </dsp:nvSpPr>
      <dsp:spPr>
        <a:xfrm>
          <a:off x="7038889" y="1045047"/>
          <a:ext cx="3915994" cy="156639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Arial" panose="020B0604020202020204" pitchFamily="34" charset="0"/>
              <a:cs typeface="Arial" panose="020B0604020202020204" pitchFamily="34" charset="0"/>
            </a:rPr>
            <a:t>Girişim Sermayesi Yatırımları ve Ulusal- Uluslararası </a:t>
          </a:r>
          <a:r>
            <a:rPr lang="tr-TR" sz="2000" kern="1200" dirty="0"/>
            <a:t>Destekler</a:t>
          </a:r>
          <a:endParaRPr lang="en-US" sz="2000" kern="1200" dirty="0"/>
        </a:p>
      </dsp:txBody>
      <dsp:txXfrm>
        <a:off x="7822088" y="1045047"/>
        <a:ext cx="2349597" cy="1566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915A4-D20D-4729-84EC-F3F32ABD7DF6}">
      <dsp:nvSpPr>
        <dsp:cNvPr id="0" name=""/>
        <dsp:cNvSpPr/>
      </dsp:nvSpPr>
      <dsp:spPr>
        <a:xfrm>
          <a:off x="3061604" y="1331129"/>
          <a:ext cx="1928004" cy="1996158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>
              <a:latin typeface="Arial" panose="020B0604020202020204" pitchFamily="34" charset="0"/>
              <a:cs typeface="Arial" panose="020B0604020202020204" pitchFamily="34" charset="0"/>
            </a:rPr>
            <a:t>İş fikrinin  teknolojik ve ticari </a:t>
          </a:r>
          <a:r>
            <a:rPr lang="tr-TR" sz="1200" b="1" kern="1200" dirty="0">
              <a:latin typeface="Arial" panose="020B0604020202020204" pitchFamily="34" charset="0"/>
              <a:cs typeface="Arial" panose="020B0604020202020204" pitchFamily="34" charset="0"/>
            </a:rPr>
            <a:t>doğrulanması</a:t>
          </a:r>
          <a:r>
            <a:rPr lang="tr-TR" sz="1050" b="1" kern="1200" dirty="0">
              <a:latin typeface="Arial" panose="020B0604020202020204" pitchFamily="34" charset="0"/>
              <a:cs typeface="Arial" panose="020B0604020202020204" pitchFamily="34" charset="0"/>
            </a:rPr>
            <a:t>  (müşteri görüşmeleri, akademik danışmanlık) </a:t>
          </a:r>
          <a:endParaRPr lang="en-US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9219" y="1794191"/>
        <a:ext cx="1152774" cy="1034825"/>
      </dsp:txXfrm>
    </dsp:sp>
    <dsp:sp modelId="{A6436AB6-A757-4F97-9E3C-B42FBE48AC21}">
      <dsp:nvSpPr>
        <dsp:cNvPr id="0" name=""/>
        <dsp:cNvSpPr/>
      </dsp:nvSpPr>
      <dsp:spPr>
        <a:xfrm>
          <a:off x="2197877" y="1085124"/>
          <a:ext cx="1228725" cy="122872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err="1">
              <a:latin typeface="Arial" panose="020B0604020202020204" pitchFamily="34" charset="0"/>
              <a:cs typeface="Arial" panose="020B0604020202020204" pitchFamily="34" charset="0"/>
            </a:rPr>
            <a:t>Mentorluk</a:t>
          </a:r>
          <a:r>
            <a:rPr lang="tr-TR" sz="9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7212" y="1396329"/>
        <a:ext cx="610055" cy="606315"/>
      </dsp:txXfrm>
    </dsp:sp>
    <dsp:sp modelId="{62A99BE1-DA39-4AE3-912C-9221A9BB2505}">
      <dsp:nvSpPr>
        <dsp:cNvPr id="0" name=""/>
        <dsp:cNvSpPr/>
      </dsp:nvSpPr>
      <dsp:spPr>
        <a:xfrm rot="20700000">
          <a:off x="2702882" y="-83714"/>
          <a:ext cx="1570313" cy="184618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atin typeface="Arial" panose="020B0604020202020204" pitchFamily="34" charset="0"/>
              <a:cs typeface="Arial" panose="020B0604020202020204" pitchFamily="34" charset="0"/>
            </a:rPr>
            <a:t>Girişimcilik eğitimi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030935" y="337571"/>
        <a:ext cx="914207" cy="1003615"/>
      </dsp:txXfrm>
    </dsp:sp>
    <dsp:sp modelId="{DA8D8C5F-641C-4824-8ABA-4FCE6076A3F8}">
      <dsp:nvSpPr>
        <dsp:cNvPr id="0" name=""/>
        <dsp:cNvSpPr/>
      </dsp:nvSpPr>
      <dsp:spPr>
        <a:xfrm>
          <a:off x="3039029" y="1236224"/>
          <a:ext cx="2162557" cy="2162557"/>
        </a:xfrm>
        <a:prstGeom prst="circularArrow">
          <a:avLst>
            <a:gd name="adj1" fmla="val 4687"/>
            <a:gd name="adj2" fmla="val 299029"/>
            <a:gd name="adj3" fmla="val 2481683"/>
            <a:gd name="adj4" fmla="val 15937665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45F4A-1DA5-4D5A-92E1-3BC55F0460D0}">
      <dsp:nvSpPr>
        <dsp:cNvPr id="0" name=""/>
        <dsp:cNvSpPr/>
      </dsp:nvSpPr>
      <dsp:spPr>
        <a:xfrm>
          <a:off x="1980272" y="818071"/>
          <a:ext cx="1571232" cy="15712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D55A0-0FDD-48EE-BA25-616F30CC39D4}">
      <dsp:nvSpPr>
        <dsp:cNvPr id="0" name=""/>
        <dsp:cNvSpPr/>
      </dsp:nvSpPr>
      <dsp:spPr>
        <a:xfrm>
          <a:off x="2607614" y="-21453"/>
          <a:ext cx="1694105" cy="16941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C67E1-4BEB-4B0D-A9C4-39124D44A756}">
      <dsp:nvSpPr>
        <dsp:cNvPr id="0" name=""/>
        <dsp:cNvSpPr/>
      </dsp:nvSpPr>
      <dsp:spPr>
        <a:xfrm>
          <a:off x="950916" y="211396"/>
          <a:ext cx="2731896" cy="273189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TÜBİTAK 1507, 1501, 1511, 1509, Sipariş Ar-Ge, UFUK 2020 SME </a:t>
          </a:r>
          <a:r>
            <a:rPr lang="tr-T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Insturment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0690" y="790298"/>
        <a:ext cx="975677" cy="813064"/>
      </dsp:txXfrm>
    </dsp:sp>
    <dsp:sp modelId="{8613C158-8706-4976-983D-A549C83889B7}">
      <dsp:nvSpPr>
        <dsp:cNvPr id="0" name=""/>
        <dsp:cNvSpPr/>
      </dsp:nvSpPr>
      <dsp:spPr>
        <a:xfrm>
          <a:off x="894652" y="308964"/>
          <a:ext cx="2731896" cy="273189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EBRD, </a:t>
          </a:r>
          <a:r>
            <a:rPr lang="tr-T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Royal</a:t>
          </a: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 Academy of </a:t>
          </a:r>
          <a:r>
            <a:rPr lang="tr-T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Engineering</a:t>
          </a: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 vb. kuruluşlarla ticarileşme ve </a:t>
          </a:r>
          <a:r>
            <a:rPr lang="tr-T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uluslararasılaşma</a:t>
          </a: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 etkinlikleri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5103" y="2081445"/>
        <a:ext cx="1463516" cy="715496"/>
      </dsp:txXfrm>
    </dsp:sp>
    <dsp:sp modelId="{B04A0CA0-B0FD-44FD-97CF-35148FF1350A}">
      <dsp:nvSpPr>
        <dsp:cNvPr id="0" name=""/>
        <dsp:cNvSpPr/>
      </dsp:nvSpPr>
      <dsp:spPr>
        <a:xfrm>
          <a:off x="838388" y="211396"/>
          <a:ext cx="2731896" cy="273189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Tech-Invest</a:t>
          </a:r>
          <a:r>
            <a:rPr lang="tr-TR" sz="1200" kern="1200" dirty="0">
              <a:latin typeface="Arial" panose="020B0604020202020204" pitchFamily="34" charset="0"/>
              <a:cs typeface="Arial" panose="020B0604020202020204" pitchFamily="34" charset="0"/>
            </a:rPr>
            <a:t> TR Girişim Sermayesi Yatırımları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4832" y="790298"/>
        <a:ext cx="975677" cy="813064"/>
      </dsp:txXfrm>
    </dsp:sp>
    <dsp:sp modelId="{FB1B7B76-5A85-4BF1-83B7-DA72CFAE75DE}">
      <dsp:nvSpPr>
        <dsp:cNvPr id="0" name=""/>
        <dsp:cNvSpPr/>
      </dsp:nvSpPr>
      <dsp:spPr>
        <a:xfrm>
          <a:off x="855676" y="-22991"/>
          <a:ext cx="3070131" cy="307013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4C0C13-CC77-4255-B248-E1C963DB38D8}">
      <dsp:nvSpPr>
        <dsp:cNvPr id="0" name=""/>
        <dsp:cNvSpPr/>
      </dsp:nvSpPr>
      <dsp:spPr>
        <a:xfrm>
          <a:off x="725534" y="139674"/>
          <a:ext cx="3070131" cy="307013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B685FF-83E5-4448-8ACD-32B1C6E3C602}">
      <dsp:nvSpPr>
        <dsp:cNvPr id="0" name=""/>
        <dsp:cNvSpPr/>
      </dsp:nvSpPr>
      <dsp:spPr>
        <a:xfrm>
          <a:off x="669045" y="42279"/>
          <a:ext cx="3070131" cy="307013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244D8-4046-41E4-88C5-0547809679A3}">
      <dsp:nvSpPr>
        <dsp:cNvPr id="0" name=""/>
        <dsp:cNvSpPr/>
      </dsp:nvSpPr>
      <dsp:spPr>
        <a:xfrm rot="16200000">
          <a:off x="-472349" y="473305"/>
          <a:ext cx="3431968" cy="248535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49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DMO iş birliği İle,</a:t>
          </a:r>
          <a:endParaRPr lang="tr-T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TÜBİTAK TEYDEB Ar-Ge destekleri sonucunda geliştirilmiş ve kamuya satışı olan teknolojik ürünlerin DMO </a:t>
          </a:r>
          <a:r>
            <a:rPr lang="tr-TR" sz="1200" kern="1200" dirty="0" err="1" smtClean="0"/>
            <a:t>Tekno</a:t>
          </a:r>
          <a:r>
            <a:rPr lang="tr-TR" sz="1200" kern="1200" dirty="0" smtClean="0"/>
            <a:t> Katalog Platformuna dâhil edilmesi sağlanacak, kamu alımlarından daha fazla pay alması desteklenecek, girişimcilerin ticarileşme ve markalaşma süreçlerine destek verilecektir.</a:t>
          </a:r>
          <a:endParaRPr lang="tr-TR" sz="1200" kern="1200" dirty="0"/>
        </a:p>
      </dsp:txBody>
      <dsp:txXfrm rot="5400000">
        <a:off x="957" y="686393"/>
        <a:ext cx="2485357" cy="2059180"/>
      </dsp:txXfrm>
    </dsp:sp>
    <dsp:sp modelId="{387909BA-8FFC-4859-A93A-71E90BA9A4D8}">
      <dsp:nvSpPr>
        <dsp:cNvPr id="0" name=""/>
        <dsp:cNvSpPr/>
      </dsp:nvSpPr>
      <dsp:spPr>
        <a:xfrm rot="16200000">
          <a:off x="2199409" y="473305"/>
          <a:ext cx="3431968" cy="2485357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49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Newton- Katip Çelebi Fonu ve </a:t>
          </a:r>
          <a:r>
            <a:rPr lang="tr-TR" sz="1600" b="1" kern="1200" dirty="0" err="1" smtClean="0"/>
            <a:t>Royal</a:t>
          </a:r>
          <a:r>
            <a:rPr lang="tr-TR" sz="1600" b="1" kern="1200" dirty="0" smtClean="0"/>
            <a:t> Academy of </a:t>
          </a:r>
          <a:r>
            <a:rPr lang="tr-TR" sz="1600" b="1" kern="1200" dirty="0" err="1" smtClean="0"/>
            <a:t>Engineering</a:t>
          </a:r>
          <a:r>
            <a:rPr lang="tr-TR" sz="1600" b="1" kern="1200" dirty="0" smtClean="0"/>
            <a:t>, GCIP </a:t>
          </a:r>
          <a:r>
            <a:rPr lang="tr-TR" sz="1600" b="1" kern="1200" dirty="0" err="1" smtClean="0"/>
            <a:t>Clean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Tech</a:t>
          </a:r>
          <a:r>
            <a:rPr lang="tr-TR" sz="1600" b="1" kern="1200" dirty="0" smtClean="0"/>
            <a:t> iş birlikleri ile,</a:t>
          </a:r>
          <a:endParaRPr lang="tr-T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Uluslararası pazarlara açılma fırsatı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Uluslararası </a:t>
          </a:r>
          <a:r>
            <a:rPr lang="tr-TR" sz="1200" kern="1200" dirty="0" err="1" smtClean="0"/>
            <a:t>mentor</a:t>
          </a:r>
          <a:r>
            <a:rPr lang="tr-TR" sz="1200" kern="1200" dirty="0" smtClean="0"/>
            <a:t> desteği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Ticarileşme ve sürdürülebilirlik destekleri </a:t>
          </a:r>
          <a:endParaRPr lang="tr-TR" sz="1200" kern="1200" dirty="0"/>
        </a:p>
      </dsp:txBody>
      <dsp:txXfrm rot="5400000">
        <a:off x="2672715" y="686393"/>
        <a:ext cx="2485357" cy="2059180"/>
      </dsp:txXfrm>
    </dsp:sp>
    <dsp:sp modelId="{9006A2AE-F441-49D3-AA48-A7DFA7B5D19E}">
      <dsp:nvSpPr>
        <dsp:cNvPr id="0" name=""/>
        <dsp:cNvSpPr/>
      </dsp:nvSpPr>
      <dsp:spPr>
        <a:xfrm rot="16200000">
          <a:off x="4871168" y="473305"/>
          <a:ext cx="3431968" cy="2485357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49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Avrupa İmar ve Kalkınma Bankası (EBRD) iş birliği ile, </a:t>
          </a:r>
          <a:endParaRPr lang="tr-T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Kadın girişimcilerin erken aşama ticari başarı yakalamalarını sağlamak amacıyla </a:t>
          </a:r>
          <a:r>
            <a:rPr lang="tr-TR" sz="1200" kern="1200" dirty="0" err="1" smtClean="0"/>
            <a:t>mentorluk</a:t>
          </a:r>
          <a:r>
            <a:rPr lang="tr-TR" sz="1200" kern="1200" dirty="0" smtClean="0"/>
            <a:t> desteği,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Ulusal ve uluslararası pazarlara açılma adına iş birliği ağlarının kullandırılması desteği</a:t>
          </a:r>
          <a:endParaRPr lang="tr-TR" sz="1200" kern="1200" dirty="0"/>
        </a:p>
      </dsp:txBody>
      <dsp:txXfrm rot="5400000">
        <a:off x="5344474" y="686393"/>
        <a:ext cx="2485357" cy="2059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45AB3-E22E-47EF-873A-CAC2EAF155B7}">
      <dsp:nvSpPr>
        <dsp:cNvPr id="0" name=""/>
        <dsp:cNvSpPr/>
      </dsp:nvSpPr>
      <dsp:spPr>
        <a:xfrm>
          <a:off x="0" y="9399"/>
          <a:ext cx="4375265" cy="78945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33.093 iş fikri başvurusu alınmıştır.</a:t>
          </a:r>
          <a:endParaRPr lang="tr-T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38" y="47937"/>
        <a:ext cx="4298189" cy="712380"/>
      </dsp:txXfrm>
    </dsp:sp>
    <dsp:sp modelId="{2B26DFA0-C3E5-4825-81E1-E5FAB791D7DF}">
      <dsp:nvSpPr>
        <dsp:cNvPr id="0" name=""/>
        <dsp:cNvSpPr/>
      </dsp:nvSpPr>
      <dsp:spPr>
        <a:xfrm>
          <a:off x="0" y="954375"/>
          <a:ext cx="4375265" cy="80453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4.593 iş fikri iş planına dönüşerek 2. Aşama panellerinde değerlendirilmiştir.</a:t>
          </a:r>
          <a:endParaRPr lang="tr-T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74" y="993649"/>
        <a:ext cx="4296717" cy="725991"/>
      </dsp:txXfrm>
    </dsp:sp>
    <dsp:sp modelId="{1E63CD4F-5C1C-4086-8578-140829196639}">
      <dsp:nvSpPr>
        <dsp:cNvPr id="0" name=""/>
        <dsp:cNvSpPr/>
      </dsp:nvSpPr>
      <dsp:spPr>
        <a:xfrm>
          <a:off x="0" y="1914435"/>
          <a:ext cx="4375265" cy="80793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u="none" strike="noStrik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1.519 teknoloji tabanlı yeni firma kurulmuştur.</a:t>
          </a:r>
          <a:endParaRPr lang="tr-T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40" y="1953875"/>
        <a:ext cx="4296385" cy="7290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4EB9E-6CC3-408D-BF12-FFF49552D761}">
      <dsp:nvSpPr>
        <dsp:cNvPr id="0" name=""/>
        <dsp:cNvSpPr/>
      </dsp:nvSpPr>
      <dsp:spPr>
        <a:xfrm>
          <a:off x="1230036" y="116315"/>
          <a:ext cx="3924643" cy="1226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33.093 </a:t>
          </a:r>
          <a:r>
            <a:rPr lang="tr-TR" sz="1700" b="0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İş fikri başvurusu alınmış, </a:t>
          </a:r>
          <a:r>
            <a:rPr lang="tr-TR" sz="17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15.001 </a:t>
          </a:r>
          <a:r>
            <a:rPr lang="tr-TR" sz="1700" b="0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girişimci adayı hızlandırıcı hizmeti almıştır.</a:t>
          </a:r>
          <a:endParaRPr lang="tr-TR" sz="1700" b="0" kern="1200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0036" y="116315"/>
        <a:ext cx="3924643" cy="1226451"/>
      </dsp:txXfrm>
    </dsp:sp>
    <dsp:sp modelId="{419F17C3-069F-4F80-B9DF-13E39D8EA882}">
      <dsp:nvSpPr>
        <dsp:cNvPr id="0" name=""/>
        <dsp:cNvSpPr/>
      </dsp:nvSpPr>
      <dsp:spPr>
        <a:xfrm>
          <a:off x="1284139" y="300342"/>
          <a:ext cx="626347" cy="73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88F00-174C-48CA-8B99-5DACB374EEAD}">
      <dsp:nvSpPr>
        <dsp:cNvPr id="0" name=""/>
        <dsp:cNvSpPr/>
      </dsp:nvSpPr>
      <dsp:spPr>
        <a:xfrm>
          <a:off x="5338570" y="126408"/>
          <a:ext cx="3924643" cy="1226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2012-2019 yılları arasına kurulan </a:t>
          </a:r>
          <a:r>
            <a:rPr lang="tr-TR" sz="170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17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firmalarının </a:t>
          </a:r>
          <a:r>
            <a:rPr lang="tr-TR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%18’inin kurucusu kadındır</a:t>
          </a:r>
          <a:r>
            <a:rPr lang="tr-TR" sz="17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tr-TR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8570" y="126408"/>
        <a:ext cx="3924643" cy="1226451"/>
      </dsp:txXfrm>
    </dsp:sp>
    <dsp:sp modelId="{846390CB-D59F-4D3A-B894-AD86E8B82E2F}">
      <dsp:nvSpPr>
        <dsp:cNvPr id="0" name=""/>
        <dsp:cNvSpPr/>
      </dsp:nvSpPr>
      <dsp:spPr>
        <a:xfrm>
          <a:off x="5388462" y="416197"/>
          <a:ext cx="479901" cy="53827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A7B8E-B2AA-4C15-BB0E-15435B8EB779}">
      <dsp:nvSpPr>
        <dsp:cNvPr id="0" name=""/>
        <dsp:cNvSpPr/>
      </dsp:nvSpPr>
      <dsp:spPr>
        <a:xfrm>
          <a:off x="1227057" y="1483126"/>
          <a:ext cx="3924643" cy="1226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1519</a:t>
          </a:r>
          <a:r>
            <a:rPr lang="tr-TR" sz="17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700" b="1" kern="1200" baseline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teknogirişim</a:t>
          </a:r>
          <a:r>
            <a:rPr lang="tr-TR" sz="17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firması </a:t>
          </a:r>
          <a:r>
            <a:rPr lang="tr-TR" sz="1700" b="0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kurulmuştur.</a:t>
          </a:r>
          <a:endParaRPr lang="tr-TR" sz="17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7057" y="1483126"/>
        <a:ext cx="3924643" cy="1226451"/>
      </dsp:txXfrm>
    </dsp:sp>
    <dsp:sp modelId="{D6FEC3CF-0758-4164-81A7-8CD6051A6BEF}">
      <dsp:nvSpPr>
        <dsp:cNvPr id="0" name=""/>
        <dsp:cNvSpPr/>
      </dsp:nvSpPr>
      <dsp:spPr>
        <a:xfrm>
          <a:off x="1337882" y="1779306"/>
          <a:ext cx="614431" cy="54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81B9D-AC8C-4783-81FE-BEC6276085F3}">
      <dsp:nvSpPr>
        <dsp:cNvPr id="0" name=""/>
        <dsp:cNvSpPr/>
      </dsp:nvSpPr>
      <dsp:spPr>
        <a:xfrm>
          <a:off x="5368597" y="1483126"/>
          <a:ext cx="3924643" cy="1226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yılında kadın girişimci oranı %27’ye çıkmıştır.</a:t>
          </a:r>
          <a:endParaRPr lang="tr-TR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8597" y="1483126"/>
        <a:ext cx="3924643" cy="1226451"/>
      </dsp:txXfrm>
    </dsp:sp>
    <dsp:sp modelId="{D7A6A560-758E-4275-8971-72459DF9395D}">
      <dsp:nvSpPr>
        <dsp:cNvPr id="0" name=""/>
        <dsp:cNvSpPr/>
      </dsp:nvSpPr>
      <dsp:spPr>
        <a:xfrm>
          <a:off x="5579624" y="1770195"/>
          <a:ext cx="482279" cy="58878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159D7-ADC5-4613-B6F7-518B411F4723}">
      <dsp:nvSpPr>
        <dsp:cNvPr id="0" name=""/>
        <dsp:cNvSpPr/>
      </dsp:nvSpPr>
      <dsp:spPr>
        <a:xfrm>
          <a:off x="1229984" y="2849938"/>
          <a:ext cx="3924643" cy="1226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tr-TR" sz="1700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başarılı girişimcilerin yaş aralığı </a:t>
          </a:r>
          <a:r>
            <a:rPr lang="tr-TR" sz="17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30-39’dur.</a:t>
          </a:r>
          <a:endParaRPr lang="tr-TR" sz="17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9984" y="2849938"/>
        <a:ext cx="3924643" cy="1226451"/>
      </dsp:txXfrm>
    </dsp:sp>
    <dsp:sp modelId="{FAA2CE60-C6C1-44FA-8401-FC8BA433E85C}">
      <dsp:nvSpPr>
        <dsp:cNvPr id="0" name=""/>
        <dsp:cNvSpPr/>
      </dsp:nvSpPr>
      <dsp:spPr>
        <a:xfrm>
          <a:off x="1315911" y="3092096"/>
          <a:ext cx="721367" cy="7537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38526-BED8-48E9-9195-83F48236E8A9}">
      <dsp:nvSpPr>
        <dsp:cNvPr id="0" name=""/>
        <dsp:cNvSpPr/>
      </dsp:nvSpPr>
      <dsp:spPr>
        <a:xfrm>
          <a:off x="5436564" y="2873479"/>
          <a:ext cx="3826644" cy="11222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Aşama başvuru oranı ve destek alma oranı en yüksek tematik alan iletişim ve sayısal dönüşümdür (%37).</a:t>
          </a:r>
        </a:p>
      </dsp:txBody>
      <dsp:txXfrm>
        <a:off x="5436564" y="2873479"/>
        <a:ext cx="3826644" cy="1122214"/>
      </dsp:txXfrm>
    </dsp:sp>
    <dsp:sp modelId="{14A95368-5FD6-43F3-A64B-C0DC1109E340}">
      <dsp:nvSpPr>
        <dsp:cNvPr id="0" name=""/>
        <dsp:cNvSpPr/>
      </dsp:nvSpPr>
      <dsp:spPr>
        <a:xfrm>
          <a:off x="5539338" y="3105315"/>
          <a:ext cx="610404" cy="56194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BE302-5E1D-4640-85D7-550100B9CE58}">
      <dsp:nvSpPr>
        <dsp:cNvPr id="0" name=""/>
        <dsp:cNvSpPr/>
      </dsp:nvSpPr>
      <dsp:spPr>
        <a:xfrm>
          <a:off x="1189237" y="4216749"/>
          <a:ext cx="3924643" cy="1226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Aşama başarısı en yüksek girişimcilerin eğitim düzeyi </a:t>
          </a:r>
          <a:r>
            <a:rPr lang="tr-TR" sz="17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Doktoradır.</a:t>
          </a:r>
          <a:endParaRPr lang="tr-TR" sz="1700" b="1" kern="1200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9237" y="4216749"/>
        <a:ext cx="3924643" cy="1226451"/>
      </dsp:txXfrm>
    </dsp:sp>
    <dsp:sp modelId="{6323826F-C7FD-4605-AF29-84BBAB7ADD55}">
      <dsp:nvSpPr>
        <dsp:cNvPr id="0" name=""/>
        <dsp:cNvSpPr/>
      </dsp:nvSpPr>
      <dsp:spPr>
        <a:xfrm>
          <a:off x="1320417" y="4479363"/>
          <a:ext cx="554609" cy="6937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B9237-B875-4000-899E-164598A088F2}">
      <dsp:nvSpPr>
        <dsp:cNvPr id="0" name=""/>
        <dsp:cNvSpPr/>
      </dsp:nvSpPr>
      <dsp:spPr>
        <a:xfrm>
          <a:off x="5376507" y="4216749"/>
          <a:ext cx="3924643" cy="1226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71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314  </a:t>
          </a:r>
          <a:r>
            <a:rPr lang="tr-TR" sz="17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fikri sınai mülkiyet </a:t>
          </a:r>
          <a:r>
            <a:rPr lang="tr-TR" sz="17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hakkı başvurusu </a:t>
          </a:r>
          <a:r>
            <a:rPr lang="tr-TR" sz="17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yapmıştır. </a:t>
          </a:r>
          <a:endParaRPr lang="tr-TR" sz="1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6507" y="4216749"/>
        <a:ext cx="3924643" cy="1226451"/>
      </dsp:txXfrm>
    </dsp:sp>
    <dsp:sp modelId="{F64D5295-4E1B-4DB6-9DDA-1984315FFB7E}">
      <dsp:nvSpPr>
        <dsp:cNvPr id="0" name=""/>
        <dsp:cNvSpPr/>
      </dsp:nvSpPr>
      <dsp:spPr>
        <a:xfrm>
          <a:off x="5492770" y="4505570"/>
          <a:ext cx="622921" cy="679828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4EB9E-6CC3-408D-BF12-FFF49552D761}">
      <dsp:nvSpPr>
        <dsp:cNvPr id="0" name=""/>
        <dsp:cNvSpPr/>
      </dsp:nvSpPr>
      <dsp:spPr>
        <a:xfrm>
          <a:off x="1691978" y="78909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yıl içerisinde toplam  </a:t>
          </a:r>
          <a:r>
            <a:rPr lang="tr-TR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958 </a:t>
          </a:r>
          <a:r>
            <a:rPr lang="tr-TR" sz="16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Milyon </a:t>
          </a:r>
          <a:r>
            <a:rPr lang="tr-TR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TL  yurtiçi ve yurtdışı satış yapmıştır</a:t>
          </a:r>
          <a:r>
            <a:rPr lang="en-US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600" b="1" kern="1200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978" y="78909"/>
        <a:ext cx="3721042" cy="1162825"/>
      </dsp:txXfrm>
    </dsp:sp>
    <dsp:sp modelId="{419F17C3-069F-4F80-B9DF-13E39D8EA882}">
      <dsp:nvSpPr>
        <dsp:cNvPr id="0" name=""/>
        <dsp:cNvSpPr/>
      </dsp:nvSpPr>
      <dsp:spPr>
        <a:xfrm>
          <a:off x="1717076" y="200382"/>
          <a:ext cx="646249" cy="802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88F00-174C-48CA-8B99-5DACB374EEAD}">
      <dsp:nvSpPr>
        <dsp:cNvPr id="0" name=""/>
        <dsp:cNvSpPr/>
      </dsp:nvSpPr>
      <dsp:spPr>
        <a:xfrm>
          <a:off x="5652927" y="78909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Satış gelirinin 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r>
            <a:rPr lang="tr-TR" sz="16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23’ü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223 Milyon TL) yurtdışı satışlardan </a:t>
          </a: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elde etmiştir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2927" y="78909"/>
        <a:ext cx="3721042" cy="1162825"/>
      </dsp:txXfrm>
    </dsp:sp>
    <dsp:sp modelId="{846390CB-D59F-4D3A-B894-AD86E8B82E2F}">
      <dsp:nvSpPr>
        <dsp:cNvPr id="0" name=""/>
        <dsp:cNvSpPr/>
      </dsp:nvSpPr>
      <dsp:spPr>
        <a:xfrm>
          <a:off x="5722640" y="329798"/>
          <a:ext cx="616474" cy="7192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A7B8E-B2AA-4C15-BB0E-15435B8EB779}">
      <dsp:nvSpPr>
        <dsp:cNvPr id="0" name=""/>
        <dsp:cNvSpPr/>
      </dsp:nvSpPr>
      <dsp:spPr>
        <a:xfrm>
          <a:off x="1704201" y="1374814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1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çekirdek sermaye desteğinin </a:t>
          </a:r>
          <a:r>
            <a:rPr lang="tr-TR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7,14 katı kadar ekonomiye girdi sağlamıştır</a:t>
          </a:r>
          <a:r>
            <a:rPr lang="en-US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tr-TR" sz="1600" b="1" kern="1200" baseline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4201" y="1374814"/>
        <a:ext cx="3721042" cy="1162825"/>
      </dsp:txXfrm>
    </dsp:sp>
    <dsp:sp modelId="{D6FEC3CF-0758-4164-81A7-8CD6051A6BEF}">
      <dsp:nvSpPr>
        <dsp:cNvPr id="0" name=""/>
        <dsp:cNvSpPr/>
      </dsp:nvSpPr>
      <dsp:spPr>
        <a:xfrm>
          <a:off x="1809276" y="1655629"/>
          <a:ext cx="582555" cy="515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81B9D-AC8C-4783-81FE-BEC6276085F3}">
      <dsp:nvSpPr>
        <dsp:cNvPr id="0" name=""/>
        <dsp:cNvSpPr/>
      </dsp:nvSpPr>
      <dsp:spPr>
        <a:xfrm>
          <a:off x="5608858" y="1374814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Firma başına 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74 </a:t>
          </a: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kişilik 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istihdam </a:t>
          </a: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yaratmıştır.</a:t>
          </a:r>
          <a:endParaRPr lang="tr-T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8858" y="1374814"/>
        <a:ext cx="3721042" cy="1162825"/>
      </dsp:txXfrm>
    </dsp:sp>
    <dsp:sp modelId="{D7A6A560-758E-4275-8971-72459DF9395D}">
      <dsp:nvSpPr>
        <dsp:cNvPr id="0" name=""/>
        <dsp:cNvSpPr/>
      </dsp:nvSpPr>
      <dsp:spPr>
        <a:xfrm>
          <a:off x="5808937" y="1646990"/>
          <a:ext cx="457260" cy="5582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159D7-ADC5-4613-B6F7-518B411F4723}">
      <dsp:nvSpPr>
        <dsp:cNvPr id="0" name=""/>
        <dsp:cNvSpPr/>
      </dsp:nvSpPr>
      <dsp:spPr>
        <a:xfrm>
          <a:off x="1710836" y="2670718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yıl </a:t>
          </a: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içerisinde toplam </a:t>
          </a:r>
          <a:r>
            <a:rPr lang="tr-TR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256 </a:t>
          </a:r>
          <a:r>
            <a:rPr lang="tr-TR" sz="1600" b="1" kern="120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Milyon </a:t>
          </a:r>
          <a:r>
            <a:rPr lang="en-US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TL </a:t>
          </a:r>
          <a:r>
            <a:rPr lang="tr-TR" sz="1600" b="1" kern="120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kamu desteğinden yararlanmıştır. </a:t>
          </a:r>
        </a:p>
      </dsp:txBody>
      <dsp:txXfrm>
        <a:off x="1710836" y="2670718"/>
        <a:ext cx="3721042" cy="1162825"/>
      </dsp:txXfrm>
    </dsp:sp>
    <dsp:sp modelId="{FAA2CE60-C6C1-44FA-8401-FC8BA433E85C}">
      <dsp:nvSpPr>
        <dsp:cNvPr id="0" name=""/>
        <dsp:cNvSpPr/>
      </dsp:nvSpPr>
      <dsp:spPr>
        <a:xfrm>
          <a:off x="1765217" y="2900314"/>
          <a:ext cx="683945" cy="714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38526-BED8-48E9-9195-83F48236E8A9}">
      <dsp:nvSpPr>
        <dsp:cNvPr id="0" name=""/>
        <dsp:cNvSpPr/>
      </dsp:nvSpPr>
      <dsp:spPr>
        <a:xfrm>
          <a:off x="5652917" y="2670718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Kamu desteğinin </a:t>
          </a:r>
          <a:r>
            <a:rPr lang="tr-TR" sz="16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3,7 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katı kadar satış geliri </a:t>
          </a: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elde etmiştir.</a:t>
          </a:r>
          <a:endParaRPr lang="tr-T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2917" y="2670718"/>
        <a:ext cx="3721042" cy="1162825"/>
      </dsp:txXfrm>
    </dsp:sp>
    <dsp:sp modelId="{14A95368-5FD6-43F3-A64B-C0DC1109E340}">
      <dsp:nvSpPr>
        <dsp:cNvPr id="0" name=""/>
        <dsp:cNvSpPr/>
      </dsp:nvSpPr>
      <dsp:spPr>
        <a:xfrm>
          <a:off x="5747513" y="2912847"/>
          <a:ext cx="578738" cy="53279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BE302-5E1D-4640-85D7-550100B9CE58}">
      <dsp:nvSpPr>
        <dsp:cNvPr id="0" name=""/>
        <dsp:cNvSpPr/>
      </dsp:nvSpPr>
      <dsp:spPr>
        <a:xfrm>
          <a:off x="1680078" y="3966623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İlk 4 çağrı döneminde kurulan firmaların 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%77,5'i, 6 yaşındaki firmaların %71'i </a:t>
          </a:r>
          <a:r>
            <a:rPr lang="tr-TR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faaliyetlerini sürdürmektedir.</a:t>
          </a:r>
        </a:p>
      </dsp:txBody>
      <dsp:txXfrm>
        <a:off x="1680078" y="3966623"/>
        <a:ext cx="3721042" cy="1162825"/>
      </dsp:txXfrm>
    </dsp:sp>
    <dsp:sp modelId="{6323826F-C7FD-4605-AF29-84BBAB7ADD55}">
      <dsp:nvSpPr>
        <dsp:cNvPr id="0" name=""/>
        <dsp:cNvSpPr/>
      </dsp:nvSpPr>
      <dsp:spPr>
        <a:xfrm>
          <a:off x="1804453" y="4215614"/>
          <a:ext cx="525837" cy="6577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C6808-5100-40BD-AB66-69432F3F5A08}">
      <dsp:nvSpPr>
        <dsp:cNvPr id="0" name=""/>
        <dsp:cNvSpPr/>
      </dsp:nvSpPr>
      <dsp:spPr>
        <a:xfrm>
          <a:off x="5604622" y="3966623"/>
          <a:ext cx="3721042" cy="1162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62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yılında faaliyet gösteren </a:t>
          </a:r>
          <a:r>
            <a:rPr lang="tr-TR" sz="1600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BiGG</a:t>
          </a: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firmalarının 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%9,3'ü ihracat </a:t>
          </a: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yapmış, firma başına </a:t>
          </a:r>
          <a:r>
            <a:rPr lang="tr-TR" sz="16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1,4 Milyon </a:t>
          </a:r>
          <a:r>
            <a:rPr lang="tr-TR" sz="16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TL </a:t>
          </a:r>
          <a:r>
            <a:rPr lang="tr-TR" sz="16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ihracat geliri elde etmiştir. </a:t>
          </a:r>
        </a:p>
      </dsp:txBody>
      <dsp:txXfrm>
        <a:off x="5604622" y="3966623"/>
        <a:ext cx="3721042" cy="1162825"/>
      </dsp:txXfrm>
    </dsp:sp>
    <dsp:sp modelId="{13D5FA8A-900D-4B2F-A9C0-CABD9CC5D106}">
      <dsp:nvSpPr>
        <dsp:cNvPr id="0" name=""/>
        <dsp:cNvSpPr/>
      </dsp:nvSpPr>
      <dsp:spPr>
        <a:xfrm>
          <a:off x="5660175" y="4238989"/>
          <a:ext cx="543664" cy="551535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CFFDE-E6C3-4AC9-AEA0-027C33D1D693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7F05-F000-4729-8478-A9D6F5DD8C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96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b="0" dirty="0" smtClean="0"/>
              <a:t>Bireysel Genç Girişim (</a:t>
            </a:r>
            <a:r>
              <a:rPr lang="tr-TR" b="0" dirty="0" err="1" smtClean="0"/>
              <a:t>BiGG</a:t>
            </a:r>
            <a:r>
              <a:rPr lang="tr-TR" b="0" dirty="0" smtClean="0"/>
              <a:t>) adıyla anılan TÜBİTAK Teknoloji ve Yenilik Destek Programları Başkanlığı (TEYDEB) 1512-Teknogirişim Sermayesi Desteği Programı, girişimcilerin teknoloji ve yenilik odaklı iş fikirlerini katma değer ve nitelikli istihdam yaratma potansiyeli yüksek teşebbüslere dönüştürebilmeleri için, girişimcilerin fikir aşamasından pazara kadar olan faaliyetlerini desteklemektedir. </a:t>
            </a:r>
            <a:r>
              <a:rPr lang="tr-TR" b="0" dirty="0" err="1" smtClean="0"/>
              <a:t>BiGG</a:t>
            </a:r>
            <a:r>
              <a:rPr lang="tr-TR" b="0" dirty="0" smtClean="0"/>
              <a:t> Programı girişimciliğin özendirilmesini ve uluslararası rekabet gücü olan, yenilikçi, teknoloji düzeyi yüksek ürün ve hizmetleri geliştirebilen başlangıç firmalarının oluşturulmasını amaçlamaktadır.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kapsamda, herhangi bir şirketin ortaklık yapısında bulunmayan, örgün öğrenim almış, her yaş grubundan girişimci adayı teknoloji tabanlı bir iş fikri ile programa başvurabilmekte ve </a:t>
            </a: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200.000 TL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’ye kadar çekirdek sermaye hibe destek olarak verilmektedir.</a:t>
            </a:r>
          </a:p>
          <a:p>
            <a:pPr eaLnBrk="1" hangingPunct="1">
              <a:spcBef>
                <a:spcPct val="0"/>
              </a:spcBef>
            </a:pP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girişimcilik ekosisteminin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durumunu ve ihtiyaçlarını analiz ederek yapısal süreçlerinde sürekli değişim ve dönüşüm içerisinde olan bir programdır. 2015 yılında önceki yıllarda destek almaya hak kazanan </a:t>
            </a:r>
            <a:r>
              <a:rPr lang="tr-TR" b="1" dirty="0" smtClean="0"/>
              <a:t>349 </a:t>
            </a:r>
            <a:r>
              <a:rPr lang="tr-TR" b="1" dirty="0"/>
              <a:t>firmanın durum analizini yaparak</a:t>
            </a:r>
            <a:r>
              <a:rPr lang="tr-TR" dirty="0"/>
              <a:t> teknogirişimcilerin diğer girişimcilere göre </a:t>
            </a:r>
            <a:r>
              <a:rPr lang="tr-TR" b="1" dirty="0"/>
              <a:t>daha fazla iş geliştirme desteğine</a:t>
            </a:r>
            <a:r>
              <a:rPr lang="tr-TR" dirty="0"/>
              <a:t> ihtiyaç duyduğunu </a:t>
            </a:r>
            <a:r>
              <a:rPr lang="tr-TR" dirty="0" smtClean="0"/>
              <a:t>belirlenmiştir.</a:t>
            </a:r>
            <a:r>
              <a:rPr lang="tr-TR" baseline="0" dirty="0" smtClean="0"/>
              <a:t> </a:t>
            </a:r>
            <a:r>
              <a:rPr lang="tr-TR" dirty="0" smtClean="0"/>
              <a:t>İşte </a:t>
            </a:r>
            <a:r>
              <a:rPr lang="tr-TR" dirty="0"/>
              <a:t>bu ihtiyacın karşılanmasına yönelik </a:t>
            </a:r>
            <a:r>
              <a:rPr lang="tr-TR" b="1" dirty="0"/>
              <a:t>daha fazla girişimciye daha fazla rehberlik sağlayabilmek</a:t>
            </a:r>
            <a:r>
              <a:rPr lang="tr-TR" dirty="0"/>
              <a:t> için  BiGG Programını TÜBİTAK’la birlikte girişimcilere destek verecek </a:t>
            </a:r>
            <a:r>
              <a:rPr lang="tr-TR" b="1" dirty="0"/>
              <a:t>başka kuruluşları da bünyesinde toplayacak</a:t>
            </a:r>
            <a:r>
              <a:rPr lang="tr-TR" dirty="0"/>
              <a:t> şekilde yeniden </a:t>
            </a:r>
            <a:r>
              <a:rPr lang="tr-TR" dirty="0" smtClean="0"/>
              <a:t>kurgulandı. Bu kurguya Uygulayıcı Kuruluş adı verilen yapılar eklenerek girişimcilerin bu yapılar aracılığı ile hızlandırıcı desteği alması sağlandı. </a:t>
            </a:r>
          </a:p>
          <a:p>
            <a:pPr eaLnBrk="1" hangingPunct="1">
              <a:spcBef>
                <a:spcPct val="0"/>
              </a:spcBef>
            </a:pPr>
            <a:r>
              <a:rPr lang="tr-TR" dirty="0" err="1" smtClean="0"/>
              <a:t>BiGG</a:t>
            </a:r>
            <a:r>
              <a:rPr lang="tr-TR" dirty="0" smtClean="0"/>
              <a:t> </a:t>
            </a:r>
            <a:r>
              <a:rPr lang="tr-TR" dirty="0"/>
              <a:t>Programı </a:t>
            </a:r>
            <a:r>
              <a:rPr lang="tr-TR" b="1" dirty="0"/>
              <a:t>üç aşamadan oluşan</a:t>
            </a:r>
            <a:r>
              <a:rPr lang="tr-TR" dirty="0"/>
              <a:t> bir programdır. </a:t>
            </a:r>
            <a:r>
              <a:rPr lang="tr-TR" b="1" dirty="0"/>
              <a:t>Birinci aşama iş fikirlerinin </a:t>
            </a:r>
            <a:r>
              <a:rPr lang="tr-TR" b="1" dirty="0" smtClean="0"/>
              <a:t>toplan </a:t>
            </a:r>
            <a:r>
              <a:rPr lang="tr-TR" dirty="0"/>
              <a:t>iş fikirlerinin eğitimler aracılığıyla</a:t>
            </a:r>
            <a:r>
              <a:rPr lang="tr-TR" b="1" dirty="0"/>
              <a:t> iş planlarına dönüştürülmesi</a:t>
            </a:r>
            <a:r>
              <a:rPr lang="tr-TR" dirty="0"/>
              <a:t>ni kapsamaktadır. </a:t>
            </a:r>
            <a:r>
              <a:rPr lang="tr-TR" b="1" dirty="0"/>
              <a:t>İkinci aşama</a:t>
            </a:r>
            <a:r>
              <a:rPr lang="tr-TR" dirty="0"/>
              <a:t> bu </a:t>
            </a:r>
            <a:r>
              <a:rPr lang="tr-TR" b="1" dirty="0"/>
              <a:t>iş planlarının değerlendirilerek desteklenmesi</a:t>
            </a:r>
            <a:r>
              <a:rPr lang="tr-TR" dirty="0"/>
              <a:t>ni kapsamaktadır. </a:t>
            </a:r>
            <a:r>
              <a:rPr lang="tr-TR" b="1" dirty="0"/>
              <a:t>Üçüncü aşama</a:t>
            </a:r>
            <a:r>
              <a:rPr lang="tr-TR" dirty="0"/>
              <a:t> da bu </a:t>
            </a:r>
            <a:r>
              <a:rPr lang="tr-TR" b="1" dirty="0"/>
              <a:t>iş planlarının Ar-Ge projelerine dönüşerek</a:t>
            </a:r>
            <a:r>
              <a:rPr lang="tr-TR" dirty="0"/>
              <a:t> gelişmesidir. </a:t>
            </a:r>
          </a:p>
          <a:p>
            <a:pPr eaLnBrk="1" hangingPunct="1">
              <a:spcBef>
                <a:spcPct val="0"/>
              </a:spcBef>
            </a:pPr>
            <a:r>
              <a:rPr lang="tr-TR" dirty="0"/>
              <a:t>Birinci aşamada eskiden direk </a:t>
            </a:r>
            <a:r>
              <a:rPr lang="tr-TR" b="1" dirty="0"/>
              <a:t>TÜBİTAK’a direk gelen iş fikirleri</a:t>
            </a:r>
            <a:r>
              <a:rPr lang="tr-TR" dirty="0"/>
              <a:t> artık </a:t>
            </a:r>
            <a:r>
              <a:rPr lang="tr-TR" b="1" dirty="0"/>
              <a:t>Uygulayıcı Kuruluşlar aracılığı ile </a:t>
            </a:r>
            <a:r>
              <a:rPr lang="tr-TR" b="1" dirty="0" smtClean="0"/>
              <a:t>toplanır.</a:t>
            </a:r>
            <a:r>
              <a:rPr lang="tr-TR" b="1" baseline="0" dirty="0" smtClean="0"/>
              <a:t> </a:t>
            </a:r>
            <a:r>
              <a:rPr lang="tr-TR" dirty="0" smtClean="0"/>
              <a:t> </a:t>
            </a:r>
            <a:r>
              <a:rPr lang="tr-TR" b="1" dirty="0"/>
              <a:t>Uygulayıcı Kuruluşlar</a:t>
            </a:r>
            <a:r>
              <a:rPr lang="tr-TR" dirty="0"/>
              <a:t> olan </a:t>
            </a:r>
            <a:r>
              <a:rPr lang="tr-TR" b="1" dirty="0"/>
              <a:t>Teknopark Yönetim Şirketleri, Teknoloji Transfer Ofisleri ve girişimcilik faaliyetlerinde deneyimli sermaye şirketleri</a:t>
            </a:r>
            <a:r>
              <a:rPr lang="tr-TR" dirty="0"/>
              <a:t> bu iş fikirlerini</a:t>
            </a:r>
            <a:r>
              <a:rPr lang="tr-TR" b="1" dirty="0"/>
              <a:t> süzgeçten geçirerek</a:t>
            </a:r>
            <a:r>
              <a:rPr lang="tr-TR" dirty="0"/>
              <a:t> </a:t>
            </a:r>
            <a:r>
              <a:rPr lang="tr-TR" dirty="0" smtClean="0"/>
              <a:t>hızlandırıcı programları dahil</a:t>
            </a:r>
            <a:r>
              <a:rPr lang="tr-TR" baseline="0" dirty="0" smtClean="0"/>
              <a:t> eder. </a:t>
            </a:r>
            <a:r>
              <a:rPr lang="tr-TR" dirty="0" smtClean="0"/>
              <a:t>İş fikrinin teknik ve ticari açıdan doğrulanması sürecini içeren hızlandırıcı programında, Uygulayıcı Kuruluşlar girişimcilere </a:t>
            </a:r>
            <a:r>
              <a:rPr lang="tr-TR" dirty="0" err="1" smtClean="0"/>
              <a:t>mentorluk</a:t>
            </a:r>
            <a:r>
              <a:rPr lang="tr-TR" dirty="0" smtClean="0"/>
              <a:t>, iş birliği ağlarının kullandırılması, iş planı hazırlama desteği, vb. hizmetler sağlanmaktadır.</a:t>
            </a:r>
            <a:r>
              <a:rPr lang="tr-TR" baseline="0" dirty="0" smtClean="0"/>
              <a:t> </a:t>
            </a:r>
            <a:r>
              <a:rPr lang="tr-TR" b="1" dirty="0" smtClean="0"/>
              <a:t>Programın </a:t>
            </a:r>
            <a:r>
              <a:rPr lang="tr-TR" b="1" dirty="0"/>
              <a:t>2. aşaması</a:t>
            </a:r>
            <a:r>
              <a:rPr lang="tr-TR" dirty="0"/>
              <a:t> ise girişimcilerin 1. aşamada hazırlamış oldukları iş planlarını </a:t>
            </a:r>
            <a:r>
              <a:rPr lang="tr-TR" b="1" dirty="0"/>
              <a:t>Uygulayıcı Kuruluşun onayını da</a:t>
            </a:r>
            <a:r>
              <a:rPr lang="tr-TR" dirty="0"/>
              <a:t> alarak TÜBİTAK’a </a:t>
            </a:r>
            <a:r>
              <a:rPr lang="tr-TR" b="1" dirty="0"/>
              <a:t>iletmesi</a:t>
            </a:r>
            <a:r>
              <a:rPr lang="tr-TR" dirty="0"/>
              <a:t> ve TÜBİTAK tarafından </a:t>
            </a:r>
            <a:r>
              <a:rPr lang="tr-TR" b="1" dirty="0"/>
              <a:t>değerlendirilmesi</a:t>
            </a:r>
            <a:r>
              <a:rPr lang="tr-TR" dirty="0"/>
              <a:t> ile </a:t>
            </a:r>
            <a:r>
              <a:rPr lang="tr-TR" dirty="0" smtClean="0"/>
              <a:t>başlar. Bu</a:t>
            </a:r>
            <a:r>
              <a:rPr lang="tr-TR" baseline="0" dirty="0" smtClean="0"/>
              <a:t> aşamada panel değerlendirmesi yapılır ve destek almaya hak kazanan girişimciler şirket kurma faaliyetlerine başlar. </a:t>
            </a:r>
          </a:p>
          <a:p>
            <a:pPr eaLnBrk="1" hangingPunct="1">
              <a:spcBef>
                <a:spcPct val="0"/>
              </a:spcBef>
            </a:pPr>
            <a:r>
              <a:rPr lang="tr-TR" b="1" baseline="0" dirty="0" smtClean="0"/>
              <a:t>Bu dönem 144 girişimci destek almaya hak kazanmıştır. Şirket kurma faaliyetlerini 7 Ekim 2020’de tamamlayacak olan girişimciler, 1 Kasım 2020 itibari ile iş planları doğrultusunda çalışmaya başlayacaktır.</a:t>
            </a:r>
          </a:p>
          <a:p>
            <a:pPr eaLnBrk="1" hangingPunct="1">
              <a:spcBef>
                <a:spcPct val="0"/>
              </a:spcBef>
            </a:pPr>
            <a:r>
              <a:rPr lang="tr-TR" b="1" baseline="0" dirty="0" smtClean="0"/>
              <a:t>3. Aşama </a:t>
            </a:r>
            <a:r>
              <a:rPr lang="tr-TR" baseline="0" dirty="0" smtClean="0"/>
              <a:t>olarak görülen kısım esasında TÜBİTAK’ın 1507- Kobi Ar-Ge Programı’dır. 1512 girişimcileri 1507 programına herhangi bir çağrı dönemi beklemeksizin doğrudan başvurabilmekte ve projeleri %75 oranında desteklenmektedir. Ayrıca genel gider desteğinden yararlanabilmektedir.  </a:t>
            </a:r>
            <a:endParaRPr lang="tr-TR" dirty="0"/>
          </a:p>
        </p:txBody>
      </p:sp>
      <p:sp>
        <p:nvSpPr>
          <p:cNvPr id="2560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C26193C-F549-4B90-BE4C-1568CDEB0B27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0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281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Girişimcilik Bilgi Sistemi’nden (GBS) 2012-2019/1 Çağrı dönemlerinde kurulan 1381 firma için bilgi talep </a:t>
            </a:r>
            <a:r>
              <a:rPr lang="tr-TR" sz="900" dirty="0"/>
              <a:t>edilmiştir</a:t>
            </a:r>
            <a:r>
              <a:rPr lang="tr-TR" dirty="0"/>
              <a:t>. 2018/2 Çağrı döneminden itibaren kurulan firmaların kurulum tarihi 2019 yılı olduğu için ve </a:t>
            </a:r>
            <a:r>
              <a:rPr lang="tr-TR" dirty="0" err="1"/>
              <a:t>GBS’de</a:t>
            </a:r>
            <a:r>
              <a:rPr lang="tr-TR" dirty="0"/>
              <a:t> mevcut durumda 2019 cari yılı verilerinin yer almasından ötürü GBS tarafından 2012-2018-1 Çağrı dönemlerinde kurulan 1094 firmadan 1052’sine ait veriye ulaşım sağlanabilmiştir. Bu durumun temel</a:t>
            </a:r>
            <a:r>
              <a:rPr lang="tr-TR" baseline="0" dirty="0"/>
              <a:t> sebebinin Programın ilk yıllarında kurulan şahıs firmalarından bazılarının verisine erişmede yaşanan zorluk olduğu bildirilmiştir.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E7F05-F000-4729-8478-A9D6F5DD8C1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8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BiGG</a:t>
            </a:r>
            <a:r>
              <a:rPr lang="tr-TR" dirty="0"/>
              <a:t> 2012 – 2018/2 Çağrı dönemleri arasında toplam 8 Çağrı döneminde 577 (%17) kadın girişimci 2. Aşama iş planı başvurusunu gerçekleştirmiş, 218’i (%16) destek almaya hak kazanmıştır. </a:t>
            </a:r>
            <a:r>
              <a:rPr lang="tr-TR" baseline="0" dirty="0"/>
              <a:t> </a:t>
            </a:r>
            <a:r>
              <a:rPr lang="tr-TR" dirty="0"/>
              <a:t>2019/2 Çağrı döneminde 2. Aşama başvurusu yapan kadınların toplam başvuruya oranı %28’dir. 2019/2 çağrı döneminde destek almaya hak kazanan 144 girişimciden 38’i (%26) kadındır.  2019/1 dönemi ile benzerlik gösteren sonuçlardan görüldüğü üzere son iki çağrı döneminde kadın girişimci oranında dikkat çekici bir yükseliş mevcuttur.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E7F05-F000-4729-8478-A9D6F5DD8C1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2012 yılından bu yana</a:t>
            </a:r>
            <a:r>
              <a:rPr lang="tr-TR" baseline="0" dirty="0" smtClean="0"/>
              <a:t> toplam 1381 </a:t>
            </a:r>
            <a:r>
              <a:rPr lang="tr-TR" baseline="0" dirty="0" err="1" smtClean="0"/>
              <a:t>BiGG</a:t>
            </a:r>
            <a:r>
              <a:rPr lang="tr-TR" baseline="0" dirty="0" smtClean="0"/>
              <a:t> Firması kurulmuştur. Süreç içerisinde sürdürülebilir başarı yakalayan pek çok </a:t>
            </a:r>
            <a:r>
              <a:rPr lang="tr-TR" baseline="0" dirty="0" err="1" smtClean="0"/>
              <a:t>BiGG</a:t>
            </a:r>
            <a:r>
              <a:rPr lang="tr-TR" baseline="0" dirty="0" smtClean="0"/>
              <a:t> firması mevcuttur. Bunlardan bazılarına yer verilmiştir.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7F05-F000-4729-8478-A9D6F5DD8C1E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26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63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74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5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3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3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4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3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1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4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818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3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2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B1F69B-027C-4A04-81EE-1AC8D52C5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62AD80-C05E-4506-8EB3-C5A37C4E9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4E5A55-63E8-4C7F-8DB9-73F294A6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D0B3B0-56B6-4B87-84FE-B4150A9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0392A2-7394-4794-881D-32B4883A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317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6CC069-F9E5-41B2-8A66-3D68FD93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166" y="6464439"/>
            <a:ext cx="390904" cy="227909"/>
          </a:xfrm>
        </p:spPr>
        <p:txBody>
          <a:bodyPr/>
          <a:lstStyle>
            <a:lvl1pPr>
              <a:defRPr sz="1100" b="1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Başlık Yer Tutucusu 1">
            <a:extLst>
              <a:ext uri="{FF2B5EF4-FFF2-40B4-BE49-F238E27FC236}">
                <a16:creationId xmlns:a16="http://schemas.microsoft.com/office/drawing/2014/main" id="{AACE66F5-977A-43B7-85F7-CF24C275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9862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03FA-8997-4153-A60C-4A2B2C8BAF8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83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5AE6-3659-4AE7-8F77-14E91DAB118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3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ED1C-46E9-4801-9C2A-3CB64D96216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73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2D9-ED85-4FB7-A89E-DF808FF7C5A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11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32A-FFB4-4894-A277-0A55B01BFCF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6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249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C4D-DD46-49D2-A725-4B145CFF22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50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359E-2C8B-4D52-A37F-D13C53F2710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ABF9-8768-4299-BA04-B74AEA9E4EB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5BD-5AA7-4F7B-BA79-9342E46188F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61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94D-1817-4578-BC38-266B8E4A2B6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0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DE7A-12C5-43AD-84A4-B7AE514CD87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63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03FA-8997-4153-A60C-4A2B2C8BAF8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86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5AE6-3659-4AE7-8F77-14E91DAB118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24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ED1C-46E9-4801-9C2A-3CB64D96216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67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22D9-ED85-4FB7-A89E-DF808FF7C5A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0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717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32A-FFB4-4894-A277-0A55B01BFCF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3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C4D-DD46-49D2-A725-4B145CFF22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59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359E-2C8B-4D52-A37F-D13C53F2710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9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ABF9-8768-4299-BA04-B74AEA9E4EB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12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5BD-5AA7-4F7B-BA79-9342E46188F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69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F94D-1817-4578-BC38-266B8E4A2B6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54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DE7A-12C5-43AD-84A4-B7AE514CD87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6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16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19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50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3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7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40F3-D762-48C5-B757-13FFFC7ECF74}" type="datetimeFigureOut">
              <a:rPr lang="tr-TR" smtClean="0"/>
              <a:pPr/>
              <a:t>8.04.2021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14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40F3-D762-48C5-B757-13FFFC7ECF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1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B913F65-5522-4E3F-AC90-0EFF4D18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4F5A9D-0A58-480B-84DC-A807D246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03976C-070E-485D-97DD-9E8807E12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A9D96-4BCF-4C28-AB9B-B7BDF09FD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C8D423-52AA-4B1D-B1F7-7DC1569E7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8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6D99DA-EA9F-40EE-8B15-66C9FF3956A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18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Roboto" panose="020B0604020202020204" charset="0"/>
          <a:ea typeface="Roboto" panose="020B06040202020202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B0604020202020204" charset="0"/>
          <a:ea typeface="Roboto" panose="020B06040202020202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848F-6B4B-4BBB-87CD-500FF206C4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848F-6B4B-4BBB-87CD-500FF206C4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bigg@tubitak.gov.t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0.emf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2186" y="1385581"/>
            <a:ext cx="783851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TEYDEB</a:t>
            </a:r>
          </a:p>
          <a:p>
            <a:pPr algn="ctr">
              <a:lnSpc>
                <a:spcPct val="50000"/>
              </a:lnSpc>
            </a:pPr>
            <a:endParaRPr lang="tr-TR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Teknoloji ve Yenilik Destek Programları Başkanlığı</a:t>
            </a:r>
          </a:p>
          <a:p>
            <a:pPr algn="ctr"/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BiGG- 1512 Girişimcilik Destek Programı</a:t>
            </a:r>
          </a:p>
          <a:p>
            <a:pPr algn="ctr"/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Nisan 2021</a:t>
            </a:r>
            <a:endParaRPr lang="tr-T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sabahat.yazici\Desktop\Sanayi ve Teknoloji Bakanlığı Yeni Logo Versiyon 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1" y="202091"/>
            <a:ext cx="896761" cy="8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ubitak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29" y="199022"/>
            <a:ext cx="647098" cy="8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52032" y="1350141"/>
            <a:ext cx="9609011" cy="480543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Programa ön başvuru tarihi* itibariyle üniversitelerin;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Herhangi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ön lisans, lisans, yüksek lisans veya doktora programına kayıtlı öğrenci,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Herhangi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ön lisans, lisans, yüksek lisans veya doktora programından mezun kişi,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Başvurabilir.</a:t>
            </a:r>
            <a:endParaRPr lang="tr-TR" altLang="tr-T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45084" y="505369"/>
            <a:ext cx="522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KİMLER BAŞVURABİLİR?</a:t>
            </a:r>
            <a:endParaRPr lang="tr-TR" sz="32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0" y="1090144"/>
            <a:ext cx="38036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52032" y="1350142"/>
            <a:ext cx="9609011" cy="33662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Çağrıda belirtilen şartlar:</a:t>
            </a:r>
          </a:p>
          <a:p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önce Sanayi ve Teknoloji Bakanlığı Teknogirişim Sermayesi Desteği ya da TÜBİTAK 1512 Programı 2. Aşaması kapsamında destek almamış olmak,</a:t>
            </a:r>
          </a:p>
          <a:p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başvuru tarihi itibariyle herhangi bir işletmenin ortaklık yapısında yer almamak.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45084" y="505369"/>
            <a:ext cx="522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KİMLER BAŞVURABİLİR?</a:t>
            </a:r>
            <a:endParaRPr lang="tr-TR" sz="32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0" y="1090144"/>
            <a:ext cx="38036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52031" y="1350141"/>
            <a:ext cx="8867867" cy="3385488"/>
          </a:xfrm>
        </p:spPr>
        <p:txBody>
          <a:bodyPr anchor="ctr">
            <a:noAutofit/>
          </a:bodyPr>
          <a:lstStyle/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endParaRPr lang="tr-TR" altLang="tr-TR" sz="3600" dirty="0"/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3600" dirty="0"/>
              <a:t>Personel giderleri</a:t>
            </a:r>
            <a:r>
              <a:rPr lang="tr-TR" altLang="tr-TR" sz="3600" dirty="0" smtClean="0"/>
              <a:t>,</a:t>
            </a:r>
            <a:endParaRPr lang="tr-TR" altLang="tr-TR" sz="3600" dirty="0"/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3600" dirty="0"/>
              <a:t>Seyahat giderleri</a:t>
            </a:r>
            <a:r>
              <a:rPr lang="tr-TR" altLang="tr-TR" sz="3600" dirty="0" smtClean="0"/>
              <a:t>,</a:t>
            </a:r>
            <a:endParaRPr lang="tr-TR" altLang="tr-TR" sz="3600" dirty="0"/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3600" dirty="0"/>
              <a:t>Alet, teçhizat, yazılım, yayın giderleri, 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3600" dirty="0"/>
              <a:t>Malzeme ve sarf giderleri, 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3600" dirty="0"/>
              <a:t>Danışmanlık ve hizmet alımları.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746455" y="542075"/>
            <a:ext cx="605806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Desteklenen</a:t>
            </a:r>
            <a:r>
              <a:rPr lang="en-US" sz="3600" dirty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3600" dirty="0" err="1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ider</a:t>
            </a:r>
            <a:r>
              <a:rPr lang="en-US" sz="3600" dirty="0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</a:t>
            </a:r>
            <a:r>
              <a:rPr lang="en-US" sz="3600" dirty="0" err="1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alemleri</a:t>
            </a:r>
            <a:endParaRPr lang="en-US" sz="3600" dirty="0">
              <a:solidFill>
                <a:srgbClr val="E2061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0" y="1090144"/>
            <a:ext cx="38036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93889" y="1350141"/>
            <a:ext cx="5825765" cy="4194928"/>
          </a:xfrm>
        </p:spPr>
        <p:txBody>
          <a:bodyPr anchor="ctr">
            <a:noAutofit/>
          </a:bodyPr>
          <a:lstStyle/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Yüksek öğretim kurumlarında görevli öğretim elemanları hariç, kuruluş ortaklarının kuruluş/firma dışında 5510 sayılı Sosyal Sigortalar ve Genel Sağlık Sigortası Kanunu 4 üncü maddesi birinci fıkrasının (a) veya (c) bendine tabi olması durumunda, söz konusu kuruluş ortaklarının projedeki çalışmalarına karşılığı olan personel giderleri,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katma değer vergisi,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her türlü kar, fırsat maliyeti, sermaye kullanım maliyeti, sözleşme masrafları</a:t>
            </a:r>
            <a:r>
              <a:rPr lang="tr-TR" altLang="tr-TR" sz="2000" dirty="0" smtClean="0"/>
              <a:t>,</a:t>
            </a:r>
            <a:endParaRPr lang="tr-TR" alt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6535917" y="1554779"/>
            <a:ext cx="5002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amortismanlar, depozitolar, avans ödemeleri,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dağıtım, pazarlama ve reklâm giderleri,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patent, faydalı model, endüstriyel tasarım, coğrafi işaret ve marka tescil giderleri,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huzur hakkı, murahhas azaya ödenen üyelik ücretleri, brüt ücretin yanında ikramiye hariç verilen prim ödemesi,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personele nakdi ya da ayni olarak verilen yemek ve servis/ulaşım giderleri,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sosyal yardımlaşma vakıf ödentileri,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altLang="tr-TR" sz="2000" dirty="0"/>
              <a:t>konaklama giderleri,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310438" y="542075"/>
            <a:ext cx="693010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Desteklenmeyen </a:t>
            </a:r>
            <a:r>
              <a:rPr lang="en-US" sz="3600" dirty="0" err="1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Gider</a:t>
            </a:r>
            <a:r>
              <a:rPr lang="en-US" sz="3600" dirty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Kalemleri</a:t>
            </a:r>
            <a:endParaRPr lang="en-US" sz="3600" dirty="0">
              <a:solidFill>
                <a:srgbClr val="E2061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0" y="1090144"/>
            <a:ext cx="38036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1953" y="510469"/>
            <a:ext cx="10515600" cy="5119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400" b="1" dirty="0">
              <a:solidFill>
                <a:srgbClr val="7F7F7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BİGG Performans Analizi Girişimcilik Bilgi Sistemi (GBS)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verileri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kullanılarak gerçekleştirilmiştir.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GBS verileri 2014-2019 </a:t>
            </a:r>
            <a:r>
              <a:rPr lang="tr-T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cari yıllarını içermektedir.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Veri seti 2012-2018/2 Çağrı yıllarında kurulmuş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1.231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firmadan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1.178’sinin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(%95,2) bilgisini içermektedir.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2019/1 Çağrı döneminden itibaren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günümüze kurulan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288 firma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kuruluş yılı 2019 olduğu için ilgili veri setinde bu firmalar yer almamaktadır.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581150" y="377247"/>
            <a:ext cx="8797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b="1" dirty="0" err="1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BiGG</a:t>
            </a: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PERFORMANS ANALİZİ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425243" y="908385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5239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70619" y="986867"/>
            <a:ext cx="4686577" cy="2156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yılından bu yana 12 çağrı açılmış, iş fikri başvuru süreci tamamlanan 11 çağrı döneminde toplam 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83819" y="95516"/>
            <a:ext cx="7167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SAYILARLA </a:t>
            </a:r>
            <a:r>
              <a:rPr lang="tr-TR" sz="3000" b="1" dirty="0" err="1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BiGG</a:t>
            </a: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tr-TR" sz="3000" b="1" dirty="0">
              <a:solidFill>
                <a:srgbClr val="E2061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188882" y="986867"/>
          <a:ext cx="6901181" cy="466476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497043">
                  <a:extLst>
                    <a:ext uri="{9D8B030D-6E8A-4147-A177-3AD203B41FA5}">
                      <a16:colId xmlns:a16="http://schemas.microsoft.com/office/drawing/2014/main" val="63987529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266474480"/>
                    </a:ext>
                  </a:extLst>
                </a:gridCol>
                <a:gridCol w="941424">
                  <a:extLst>
                    <a:ext uri="{9D8B030D-6E8A-4147-A177-3AD203B41FA5}">
                      <a16:colId xmlns:a16="http://schemas.microsoft.com/office/drawing/2014/main" val="2060968267"/>
                    </a:ext>
                  </a:extLst>
                </a:gridCol>
                <a:gridCol w="1901639">
                  <a:extLst>
                    <a:ext uri="{9D8B030D-6E8A-4147-A177-3AD203B41FA5}">
                      <a16:colId xmlns:a16="http://schemas.microsoft.com/office/drawing/2014/main" val="3217758868"/>
                    </a:ext>
                  </a:extLst>
                </a:gridCol>
                <a:gridCol w="1903850">
                  <a:extLst>
                    <a:ext uri="{9D8B030D-6E8A-4147-A177-3AD203B41FA5}">
                      <a16:colId xmlns:a16="http://schemas.microsoft.com/office/drawing/2014/main" val="383777451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Çağrı Yılı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 fikri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Aşama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Aşama İş Planı</a:t>
                      </a:r>
                    </a:p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07366"/>
                  </a:ext>
                </a:extLst>
              </a:tr>
              <a:tr h="10705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Başvuru Sayısı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Hızlandırıcı Hizmeti Alan Girişimci Sayısı 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Başvuru Sayısı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 Kurulan Firma Sayısı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6086"/>
                  </a:ext>
                </a:extLst>
              </a:tr>
              <a:tr h="21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Hızlandırıcı Süreci 2015 yılı itibariyle Programa eklenmiştir.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02172"/>
                  </a:ext>
                </a:extLst>
              </a:tr>
              <a:tr h="21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11780"/>
                  </a:ext>
                </a:extLst>
              </a:tr>
              <a:tr h="1139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99275"/>
                  </a:ext>
                </a:extLst>
              </a:tr>
              <a:tr h="218753">
                <a:tc v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90816"/>
                  </a:ext>
                </a:extLst>
              </a:tr>
              <a:tr h="21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4401"/>
                  </a:ext>
                </a:extLst>
              </a:tr>
              <a:tr h="21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392067"/>
                  </a:ext>
                </a:extLst>
              </a:tr>
              <a:tr h="431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(1-2. Çağrılar)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6.635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69376"/>
                  </a:ext>
                </a:extLst>
              </a:tr>
              <a:tr h="431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(1-2. Çağrılar)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7.917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3.271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71174"/>
                  </a:ext>
                </a:extLst>
              </a:tr>
              <a:tr h="251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(1-2. Çağrılar)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7.483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7282"/>
                  </a:ext>
                </a:extLst>
              </a:tr>
              <a:tr h="23616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2020 1. </a:t>
                      </a:r>
                      <a:r>
                        <a:rPr lang="tr-TR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Çağrı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55407"/>
                  </a:ext>
                </a:extLst>
              </a:tr>
              <a:tr h="293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2020 2. </a:t>
                      </a:r>
                      <a:r>
                        <a:rPr lang="tr-TR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Çağrı*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70554"/>
                  </a:ext>
                </a:extLst>
              </a:tr>
              <a:tr h="21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33.093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15.001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4.593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1.519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41" marR="6641" marT="6641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24985"/>
                  </a:ext>
                </a:extLst>
              </a:tr>
            </a:tbl>
          </a:graphicData>
        </a:graphic>
      </p:graphicFrame>
      <p:graphicFrame>
        <p:nvGraphicFramePr>
          <p:cNvPr id="9" name="Diyagram 8"/>
          <p:cNvGraphicFramePr/>
          <p:nvPr>
            <p:extLst/>
          </p:nvPr>
        </p:nvGraphicFramePr>
        <p:xfrm>
          <a:off x="7370619" y="2646565"/>
          <a:ext cx="4375265" cy="273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ikdörtgen 9"/>
          <p:cNvSpPr/>
          <p:nvPr/>
        </p:nvSpPr>
        <p:spPr>
          <a:xfrm>
            <a:off x="3983893" y="580487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7441" y="5766069"/>
            <a:ext cx="5771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*Başvurular 31 Mart 2021 tarihine kadar alınmaktadır.</a:t>
            </a:r>
            <a:endParaRPr lang="tr-T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 4"/>
          <p:cNvGraphicFramePr>
            <a:graphicFrameLocks/>
          </p:cNvGraphicFramePr>
          <p:nvPr>
            <p:extLst/>
          </p:nvPr>
        </p:nvGraphicFramePr>
        <p:xfrm>
          <a:off x="587829" y="1489170"/>
          <a:ext cx="5115536" cy="348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769303" y="731888"/>
            <a:ext cx="462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Yılları Arasında 2. Aşama Başvurularının Tematik Alan Dağılımı</a:t>
            </a: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378794" y="767499"/>
            <a:ext cx="510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Yılları Arasında Desteklenmeye </a:t>
            </a:r>
            <a:r>
              <a:rPr lang="tr-T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 Kazanan Başvuruların 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Tematik Alan Dağılımı</a:t>
            </a: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/>
          </p:nvPr>
        </p:nvGraphicFramePr>
        <p:xfrm>
          <a:off x="5900660" y="1567450"/>
          <a:ext cx="5372017" cy="326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659" y="5137074"/>
            <a:ext cx="5706351" cy="1298561"/>
          </a:xfrm>
          <a:prstGeom prst="rect">
            <a:avLst/>
          </a:prstGeom>
        </p:spPr>
      </p:pic>
      <p:sp>
        <p:nvSpPr>
          <p:cNvPr id="16" name="Başlık 1"/>
          <p:cNvSpPr>
            <a:spLocks noGrp="1"/>
          </p:cNvSpPr>
          <p:nvPr>
            <p:ph type="title"/>
          </p:nvPr>
        </p:nvSpPr>
        <p:spPr>
          <a:xfrm>
            <a:off x="1285613" y="125756"/>
            <a:ext cx="10515600" cy="7999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TEMATİK ALAN</a:t>
            </a:r>
            <a:b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0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0050" y="561656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6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9303" y="1"/>
            <a:ext cx="10515600" cy="933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 DAĞILIMI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2272937"/>
          <a:ext cx="4857206" cy="380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38201" y="1531259"/>
            <a:ext cx="462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2012-2019</a:t>
            </a:r>
            <a:r>
              <a:rPr kumimoji="0" lang="tr-TR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Yılları Destek Almaya Hak Kazanan Girişimcilerin Yaş Dağılımı</a:t>
            </a: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63" y="5045825"/>
            <a:ext cx="5553937" cy="127704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81" y="2044631"/>
            <a:ext cx="2732809" cy="2732809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408616" y="701895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4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06731"/>
          <a:ext cx="5172891" cy="380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/>
          </p:nvPr>
        </p:nvGraphicFramePr>
        <p:xfrm>
          <a:off x="5172891" y="1411743"/>
          <a:ext cx="5503819" cy="390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963" y="5313898"/>
            <a:ext cx="5011807" cy="1159635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594360" y="434708"/>
            <a:ext cx="10515600" cy="79995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EĞİTİM DÜZEYİ</a:t>
            </a:r>
            <a:b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0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78" y="3775167"/>
            <a:ext cx="2159840" cy="215984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158797" y="857084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2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962411" y="138250"/>
            <a:ext cx="10515600" cy="79995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CİNSİYET DAĞILIMI – </a:t>
            </a:r>
            <a:r>
              <a:rPr lang="tr-TR" sz="3000" b="1" dirty="0" err="1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</a:t>
            </a: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AŞAMASINDA  </a:t>
            </a:r>
            <a:r>
              <a:rPr lang="tr-TR" sz="3200" b="1" dirty="0">
                <a:solidFill>
                  <a:srgbClr val="E20613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tr-TR" sz="3200" b="1" dirty="0">
                <a:solidFill>
                  <a:srgbClr val="E20613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tr-TR" sz="3200" b="1" dirty="0">
              <a:solidFill>
                <a:srgbClr val="E2061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336567" y="800082"/>
          <a:ext cx="9398559" cy="458167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55861">
                  <a:extLst>
                    <a:ext uri="{9D8B030D-6E8A-4147-A177-3AD203B41FA5}">
                      <a16:colId xmlns:a16="http://schemas.microsoft.com/office/drawing/2014/main" val="3356465175"/>
                    </a:ext>
                  </a:extLst>
                </a:gridCol>
                <a:gridCol w="2574988">
                  <a:extLst>
                    <a:ext uri="{9D8B030D-6E8A-4147-A177-3AD203B41FA5}">
                      <a16:colId xmlns:a16="http://schemas.microsoft.com/office/drawing/2014/main" val="4146301846"/>
                    </a:ext>
                  </a:extLst>
                </a:gridCol>
                <a:gridCol w="1053542">
                  <a:extLst>
                    <a:ext uri="{9D8B030D-6E8A-4147-A177-3AD203B41FA5}">
                      <a16:colId xmlns:a16="http://schemas.microsoft.com/office/drawing/2014/main" val="4102252368"/>
                    </a:ext>
                  </a:extLst>
                </a:gridCol>
                <a:gridCol w="1047131">
                  <a:extLst>
                    <a:ext uri="{9D8B030D-6E8A-4147-A177-3AD203B41FA5}">
                      <a16:colId xmlns:a16="http://schemas.microsoft.com/office/drawing/2014/main" val="3582682333"/>
                    </a:ext>
                  </a:extLst>
                </a:gridCol>
                <a:gridCol w="1059953">
                  <a:extLst>
                    <a:ext uri="{9D8B030D-6E8A-4147-A177-3AD203B41FA5}">
                      <a16:colId xmlns:a16="http://schemas.microsoft.com/office/drawing/2014/main" val="1587567108"/>
                    </a:ext>
                  </a:extLst>
                </a:gridCol>
                <a:gridCol w="1053542">
                  <a:extLst>
                    <a:ext uri="{9D8B030D-6E8A-4147-A177-3AD203B41FA5}">
                      <a16:colId xmlns:a16="http://schemas.microsoft.com/office/drawing/2014/main" val="3068301679"/>
                    </a:ext>
                  </a:extLst>
                </a:gridCol>
                <a:gridCol w="1053542">
                  <a:extLst>
                    <a:ext uri="{9D8B030D-6E8A-4147-A177-3AD203B41FA5}">
                      <a16:colId xmlns:a16="http://schemas.microsoft.com/office/drawing/2014/main" val="2518400768"/>
                    </a:ext>
                  </a:extLst>
                </a:gridCol>
              </a:tblGrid>
              <a:tr h="269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Çağrı Yılı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Durum Kodu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Kadın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Erkek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Kadın %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Erkek %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85251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34781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88364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76572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22165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37291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22686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17774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312195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2017/1-2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875677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019740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2018/1-2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1.011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61192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15235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2019/1-2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759009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52098"/>
                  </a:ext>
                </a:extLst>
              </a:tr>
              <a:tr h="2695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2.Aşama Başvurusu Yapan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794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4.110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94190"/>
                  </a:ext>
                </a:extLst>
              </a:tr>
              <a:tr h="269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Desteklenmeye Hak Kazanan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1.219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508" marR="29508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65668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82" y="1473382"/>
            <a:ext cx="2627563" cy="26275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131" y="5381752"/>
            <a:ext cx="4626398" cy="148492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419127" y="541225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3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5117" y="186798"/>
            <a:ext cx="3652834" cy="184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18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SEKTÖR AR-GE VE YENİLİK PROJELERİ</a:t>
            </a:r>
            <a:endParaRPr lang="tr-TR" sz="1800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103723" y="488250"/>
            <a:ext cx="4376714" cy="1592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18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GİRİŞİMCİLİK VE </a:t>
            </a:r>
            <a:br>
              <a:rPr lang="tr-TR" sz="18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YENİLİKÇİLİK KAPASİTESİNİ</a:t>
            </a:r>
            <a:br>
              <a:rPr lang="tr-TR" sz="18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</a:t>
            </a:r>
          </a:p>
        </p:txBody>
      </p:sp>
      <p:grpSp>
        <p:nvGrpSpPr>
          <p:cNvPr id="84" name="Grup 83"/>
          <p:cNvGrpSpPr/>
          <p:nvPr/>
        </p:nvGrpSpPr>
        <p:grpSpPr>
          <a:xfrm>
            <a:off x="10065528" y="1604354"/>
            <a:ext cx="1739347" cy="1195014"/>
            <a:chOff x="6907088" y="1572431"/>
            <a:chExt cx="1739347" cy="1195014"/>
          </a:xfrm>
        </p:grpSpPr>
        <p:pic>
          <p:nvPicPr>
            <p:cNvPr id="82" name="Picture 4" descr="http://www.jumpstartpakistan.com/images/Entrepreneurship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86" y="1572431"/>
              <a:ext cx="857364" cy="868392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71"/>
            <p:cNvSpPr/>
            <p:nvPr/>
          </p:nvSpPr>
          <p:spPr>
            <a:xfrm>
              <a:off x="6907088" y="2459668"/>
              <a:ext cx="17393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spcAft>
                  <a:spcPts val="600"/>
                </a:spcAft>
              </a:pPr>
              <a:r>
                <a:rPr lang="tr-TR" sz="1400" dirty="0" smtClean="0">
                  <a:solidFill>
                    <a:srgbClr val="4BACC6">
                      <a:lumMod val="75000"/>
                    </a:srgbClr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Bireysel Girişimci</a:t>
              </a:r>
              <a:endParaRPr lang="tr-TR" sz="1400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5" name="Title 1"/>
          <p:cNvSpPr txBox="1">
            <a:spLocks/>
          </p:cNvSpPr>
          <p:nvPr/>
        </p:nvSpPr>
        <p:spPr>
          <a:xfrm>
            <a:off x="8742061" y="425374"/>
            <a:ext cx="4376714" cy="1592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16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GİRİŞİMCİLİK</a:t>
            </a:r>
          </a:p>
          <a:p>
            <a:pPr algn="ctr">
              <a:lnSpc>
                <a:spcPct val="100000"/>
              </a:lnSpc>
            </a:pPr>
            <a:r>
              <a:rPr lang="tr-TR" sz="16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</a:p>
          <a:p>
            <a:pPr algn="ctr">
              <a:lnSpc>
                <a:spcPct val="100000"/>
              </a:lnSpc>
            </a:pPr>
            <a:r>
              <a:rPr lang="tr-TR" sz="1600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</a:t>
            </a:r>
            <a:endParaRPr lang="tr-TR" sz="1600" dirty="0" smtClean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Düz Bağlayıcı 89"/>
          <p:cNvCxnSpPr/>
          <p:nvPr/>
        </p:nvCxnSpPr>
        <p:spPr>
          <a:xfrm>
            <a:off x="9705426" y="1039906"/>
            <a:ext cx="1" cy="5390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 103"/>
          <p:cNvGrpSpPr/>
          <p:nvPr/>
        </p:nvGrpSpPr>
        <p:grpSpPr>
          <a:xfrm>
            <a:off x="4974810" y="3996659"/>
            <a:ext cx="2415326" cy="700425"/>
            <a:chOff x="3919638" y="987895"/>
            <a:chExt cx="3195348" cy="994446"/>
          </a:xfrm>
        </p:grpSpPr>
        <p:pic>
          <p:nvPicPr>
            <p:cNvPr id="105" name="Resim 1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638" y="987895"/>
              <a:ext cx="3143103" cy="994446"/>
            </a:xfrm>
            <a:prstGeom prst="rect">
              <a:avLst/>
            </a:prstGeom>
          </p:spPr>
        </p:pic>
        <p:sp>
          <p:nvSpPr>
            <p:cNvPr id="106" name="Rectangle 23"/>
            <p:cNvSpPr/>
            <p:nvPr/>
          </p:nvSpPr>
          <p:spPr>
            <a:xfrm>
              <a:off x="4871467" y="1049948"/>
              <a:ext cx="224351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err="1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TechInvesTR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7" name="Rectangle 23"/>
            <p:cNvSpPr/>
            <p:nvPr/>
          </p:nvSpPr>
          <p:spPr>
            <a:xfrm>
              <a:off x="4039272" y="1054626"/>
              <a:ext cx="83335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1514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up 164"/>
          <p:cNvGrpSpPr/>
          <p:nvPr/>
        </p:nvGrpSpPr>
        <p:grpSpPr>
          <a:xfrm>
            <a:off x="7307396" y="4000664"/>
            <a:ext cx="2415326" cy="700425"/>
            <a:chOff x="3919638" y="987895"/>
            <a:chExt cx="3195348" cy="994446"/>
          </a:xfrm>
        </p:grpSpPr>
        <p:pic>
          <p:nvPicPr>
            <p:cNvPr id="167" name="Resim 1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638" y="987895"/>
              <a:ext cx="3143103" cy="994446"/>
            </a:xfrm>
            <a:prstGeom prst="rect">
              <a:avLst/>
            </a:prstGeom>
          </p:spPr>
        </p:pic>
        <p:sp>
          <p:nvSpPr>
            <p:cNvPr id="168" name="Rectangle 23"/>
            <p:cNvSpPr/>
            <p:nvPr/>
          </p:nvSpPr>
          <p:spPr>
            <a:xfrm>
              <a:off x="4871467" y="1049948"/>
              <a:ext cx="224351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Kapasite Artırma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4039272" y="1054626"/>
              <a:ext cx="83335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1601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Grup 170"/>
          <p:cNvGrpSpPr/>
          <p:nvPr/>
        </p:nvGrpSpPr>
        <p:grpSpPr>
          <a:xfrm>
            <a:off x="7307396" y="3122616"/>
            <a:ext cx="2415326" cy="700425"/>
            <a:chOff x="3919638" y="987895"/>
            <a:chExt cx="3195348" cy="994446"/>
          </a:xfrm>
        </p:grpSpPr>
        <p:pic>
          <p:nvPicPr>
            <p:cNvPr id="173" name="Resim 1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638" y="987895"/>
              <a:ext cx="3143103" cy="994446"/>
            </a:xfrm>
            <a:prstGeom prst="rect">
              <a:avLst/>
            </a:prstGeom>
          </p:spPr>
        </p:pic>
        <p:sp>
          <p:nvSpPr>
            <p:cNvPr id="174" name="Rectangle 23"/>
            <p:cNvSpPr/>
            <p:nvPr/>
          </p:nvSpPr>
          <p:spPr>
            <a:xfrm>
              <a:off x="4871467" y="1049948"/>
              <a:ext cx="224351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TTO Desteği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5" name="Rectangle 23"/>
            <p:cNvSpPr/>
            <p:nvPr/>
          </p:nvSpPr>
          <p:spPr>
            <a:xfrm>
              <a:off x="4039272" y="1054626"/>
              <a:ext cx="83335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1513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Grup 176"/>
          <p:cNvGrpSpPr/>
          <p:nvPr/>
        </p:nvGrpSpPr>
        <p:grpSpPr>
          <a:xfrm>
            <a:off x="4989032" y="4887472"/>
            <a:ext cx="2415326" cy="700425"/>
            <a:chOff x="3919638" y="987895"/>
            <a:chExt cx="3195348" cy="994446"/>
          </a:xfrm>
        </p:grpSpPr>
        <p:pic>
          <p:nvPicPr>
            <p:cNvPr id="179" name="Resim 1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638" y="987895"/>
              <a:ext cx="3143103" cy="994446"/>
            </a:xfrm>
            <a:prstGeom prst="rect">
              <a:avLst/>
            </a:prstGeom>
          </p:spPr>
        </p:pic>
        <p:sp>
          <p:nvSpPr>
            <p:cNvPr id="180" name="Rectangle 23"/>
            <p:cNvSpPr/>
            <p:nvPr/>
          </p:nvSpPr>
          <p:spPr>
            <a:xfrm>
              <a:off x="4871467" y="1049948"/>
              <a:ext cx="224351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Patent Desteği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1" name="Rectangle 23"/>
            <p:cNvSpPr/>
            <p:nvPr/>
          </p:nvSpPr>
          <p:spPr>
            <a:xfrm>
              <a:off x="4039272" y="1054626"/>
              <a:ext cx="83335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1602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up 188"/>
          <p:cNvGrpSpPr/>
          <p:nvPr/>
        </p:nvGrpSpPr>
        <p:grpSpPr>
          <a:xfrm>
            <a:off x="4978045" y="3093629"/>
            <a:ext cx="2415326" cy="700425"/>
            <a:chOff x="3919638" y="987895"/>
            <a:chExt cx="3195348" cy="994446"/>
          </a:xfrm>
        </p:grpSpPr>
        <p:pic>
          <p:nvPicPr>
            <p:cNvPr id="191" name="Resim 1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638" y="987895"/>
              <a:ext cx="3143103" cy="994446"/>
            </a:xfrm>
            <a:prstGeom prst="rect">
              <a:avLst/>
            </a:prstGeom>
          </p:spPr>
        </p:pic>
        <p:sp>
          <p:nvSpPr>
            <p:cNvPr id="192" name="Rectangle 23"/>
            <p:cNvSpPr/>
            <p:nvPr/>
          </p:nvSpPr>
          <p:spPr>
            <a:xfrm>
              <a:off x="4871467" y="1049948"/>
              <a:ext cx="224351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Proje Pazarları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3" name="Rectangle 23"/>
            <p:cNvSpPr/>
            <p:nvPr/>
          </p:nvSpPr>
          <p:spPr>
            <a:xfrm>
              <a:off x="4039272" y="1054626"/>
              <a:ext cx="83335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1503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Grup 194"/>
          <p:cNvGrpSpPr/>
          <p:nvPr/>
        </p:nvGrpSpPr>
        <p:grpSpPr>
          <a:xfrm>
            <a:off x="9779147" y="3116416"/>
            <a:ext cx="2415326" cy="700424"/>
            <a:chOff x="3919638" y="987895"/>
            <a:chExt cx="3195348" cy="994446"/>
          </a:xfrm>
        </p:grpSpPr>
        <p:pic>
          <p:nvPicPr>
            <p:cNvPr id="197" name="Resim 1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638" y="987895"/>
              <a:ext cx="3143103" cy="994446"/>
            </a:xfrm>
            <a:prstGeom prst="rect">
              <a:avLst/>
            </a:prstGeom>
          </p:spPr>
        </p:pic>
        <p:sp>
          <p:nvSpPr>
            <p:cNvPr id="198" name="Rectangle 23"/>
            <p:cNvSpPr/>
            <p:nvPr/>
          </p:nvSpPr>
          <p:spPr>
            <a:xfrm>
              <a:off x="4871467" y="1049948"/>
              <a:ext cx="2243519" cy="533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Girişimcilik Destek</a:t>
              </a:r>
            </a:p>
          </p:txBody>
        </p:sp>
        <p:sp>
          <p:nvSpPr>
            <p:cNvPr id="199" name="Rectangle 23"/>
            <p:cNvSpPr/>
            <p:nvPr/>
          </p:nvSpPr>
          <p:spPr>
            <a:xfrm>
              <a:off x="4039272" y="1054626"/>
              <a:ext cx="833359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1512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03" name="Resim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283" y="2806170"/>
            <a:ext cx="718027" cy="319289"/>
          </a:xfrm>
          <a:prstGeom prst="rect">
            <a:avLst/>
          </a:prstGeom>
        </p:spPr>
      </p:pic>
      <p:grpSp>
        <p:nvGrpSpPr>
          <p:cNvPr id="213" name="Grup 212"/>
          <p:cNvGrpSpPr/>
          <p:nvPr/>
        </p:nvGrpSpPr>
        <p:grpSpPr>
          <a:xfrm>
            <a:off x="1523398" y="1437629"/>
            <a:ext cx="2028505" cy="1386896"/>
            <a:chOff x="1162930" y="1299882"/>
            <a:chExt cx="2542523" cy="1738332"/>
          </a:xfrm>
        </p:grpSpPr>
        <p:sp>
          <p:nvSpPr>
            <p:cNvPr id="53" name="Rectangle 68"/>
            <p:cNvSpPr/>
            <p:nvPr/>
          </p:nvSpPr>
          <p:spPr>
            <a:xfrm>
              <a:off x="1744953" y="2652447"/>
              <a:ext cx="1811606" cy="385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spcAft>
                  <a:spcPts val="600"/>
                </a:spcAft>
              </a:pPr>
              <a:r>
                <a:rPr lang="tr-TR" sz="1400" dirty="0" smtClean="0">
                  <a:solidFill>
                    <a:srgbClr val="4BACC6">
                      <a:lumMod val="75000"/>
                    </a:srgbClr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Sanayi Projeleri</a:t>
              </a:r>
              <a:endParaRPr lang="tr-TR" sz="1400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05" name="Resim 2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1165" y="1705243"/>
              <a:ext cx="1054288" cy="804085"/>
            </a:xfrm>
            <a:prstGeom prst="rect">
              <a:avLst/>
            </a:prstGeom>
          </p:spPr>
        </p:pic>
        <p:pic>
          <p:nvPicPr>
            <p:cNvPr id="206" name="Resim 2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2930" y="1299882"/>
              <a:ext cx="1263408" cy="1338693"/>
            </a:xfrm>
            <a:prstGeom prst="rect">
              <a:avLst/>
            </a:prstGeom>
          </p:spPr>
        </p:pic>
      </p:grpSp>
      <p:grpSp>
        <p:nvGrpSpPr>
          <p:cNvPr id="208" name="Grup 207"/>
          <p:cNvGrpSpPr/>
          <p:nvPr/>
        </p:nvGrpSpPr>
        <p:grpSpPr>
          <a:xfrm>
            <a:off x="6807943" y="1665979"/>
            <a:ext cx="1011815" cy="1188241"/>
            <a:chOff x="6807943" y="1568830"/>
            <a:chExt cx="1011815" cy="1188241"/>
          </a:xfrm>
        </p:grpSpPr>
        <p:sp>
          <p:nvSpPr>
            <p:cNvPr id="96" name="Rectangle 70"/>
            <p:cNvSpPr/>
            <p:nvPr/>
          </p:nvSpPr>
          <p:spPr>
            <a:xfrm>
              <a:off x="6807943" y="2449294"/>
              <a:ext cx="1011815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889000">
                <a:spcAft>
                  <a:spcPts val="600"/>
                </a:spcAft>
              </a:pPr>
              <a:r>
                <a:rPr lang="tr-TR" sz="1400" dirty="0" smtClean="0">
                  <a:solidFill>
                    <a:srgbClr val="4BACC6">
                      <a:lumMod val="75000"/>
                    </a:srgbClr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Ekosistem</a:t>
              </a:r>
              <a:endParaRPr lang="tr-TR" sz="1400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07" name="Resim 20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0105" y="1568830"/>
              <a:ext cx="680231" cy="880247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80051" y="2796409"/>
            <a:ext cx="4827321" cy="1133177"/>
            <a:chOff x="80051" y="2981764"/>
            <a:chExt cx="4827321" cy="1133177"/>
          </a:xfrm>
        </p:grpSpPr>
        <p:grpSp>
          <p:nvGrpSpPr>
            <p:cNvPr id="2" name="Grup 1"/>
            <p:cNvGrpSpPr/>
            <p:nvPr/>
          </p:nvGrpSpPr>
          <p:grpSpPr>
            <a:xfrm>
              <a:off x="80051" y="2999340"/>
              <a:ext cx="2437521" cy="1115601"/>
              <a:chOff x="80051" y="2990375"/>
              <a:chExt cx="2437521" cy="1115601"/>
            </a:xfrm>
          </p:grpSpPr>
          <p:grpSp>
            <p:nvGrpSpPr>
              <p:cNvPr id="108" name="Grup 107"/>
              <p:cNvGrpSpPr/>
              <p:nvPr/>
            </p:nvGrpSpPr>
            <p:grpSpPr>
              <a:xfrm>
                <a:off x="102246" y="3285134"/>
                <a:ext cx="2415326" cy="820842"/>
                <a:chOff x="3919638" y="987895"/>
                <a:chExt cx="3195348" cy="1165411"/>
              </a:xfrm>
            </p:grpSpPr>
            <p:pic>
              <p:nvPicPr>
                <p:cNvPr id="109" name="Resim 10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19638" y="987895"/>
                  <a:ext cx="3143103" cy="994446"/>
                </a:xfrm>
                <a:prstGeom prst="rect">
                  <a:avLst/>
                </a:prstGeom>
              </p:spPr>
            </p:pic>
            <p:sp>
              <p:nvSpPr>
                <p:cNvPr id="110" name="Rectangle 23"/>
                <p:cNvSpPr/>
                <p:nvPr/>
              </p:nvSpPr>
              <p:spPr>
                <a:xfrm>
                  <a:off x="4871467" y="1049948"/>
                  <a:ext cx="2243519" cy="11033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lnSpc>
                      <a:spcPct val="150000"/>
                    </a:lnSpc>
                    <a:spcAft>
                      <a:spcPts val="300"/>
                    </a:spcAft>
                  </a:pP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Sanayi AR-GE</a:t>
                  </a: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  <a:p>
                  <a:pPr defTabSz="889000">
                    <a:lnSpc>
                      <a:spcPct val="150000"/>
                    </a:lnSpc>
                    <a:spcAft>
                      <a:spcPts val="300"/>
                    </a:spcAft>
                  </a:pP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Rectangle 23"/>
                <p:cNvSpPr/>
                <p:nvPr/>
              </p:nvSpPr>
              <p:spPr>
                <a:xfrm>
                  <a:off x="4039272" y="1054626"/>
                  <a:ext cx="833359" cy="5331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150000"/>
                    </a:lnSpc>
                    <a:spcAft>
                      <a:spcPts val="300"/>
                    </a:spcAft>
                  </a:pP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1501</a:t>
                  </a: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17" name="Resim 2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51" y="2990375"/>
                <a:ext cx="563311" cy="438515"/>
              </a:xfrm>
              <a:prstGeom prst="rect">
                <a:avLst/>
              </a:prstGeom>
            </p:spPr>
          </p:pic>
        </p:grpSp>
        <p:grpSp>
          <p:nvGrpSpPr>
            <p:cNvPr id="3" name="Grup 2"/>
            <p:cNvGrpSpPr/>
            <p:nvPr/>
          </p:nvGrpSpPr>
          <p:grpSpPr>
            <a:xfrm>
              <a:off x="2461720" y="2981764"/>
              <a:ext cx="2445652" cy="1115248"/>
              <a:chOff x="2461720" y="2972799"/>
              <a:chExt cx="2445652" cy="1115248"/>
            </a:xfrm>
          </p:grpSpPr>
          <p:grpSp>
            <p:nvGrpSpPr>
              <p:cNvPr id="183" name="Grup 182"/>
              <p:cNvGrpSpPr/>
              <p:nvPr/>
            </p:nvGrpSpPr>
            <p:grpSpPr>
              <a:xfrm>
                <a:off x="2492046" y="3267205"/>
                <a:ext cx="2415326" cy="820842"/>
                <a:chOff x="3919638" y="987895"/>
                <a:chExt cx="3195348" cy="1165411"/>
              </a:xfrm>
            </p:grpSpPr>
            <p:pic>
              <p:nvPicPr>
                <p:cNvPr id="185" name="Resim 18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19638" y="987895"/>
                  <a:ext cx="3143103" cy="994446"/>
                </a:xfrm>
                <a:prstGeom prst="rect">
                  <a:avLst/>
                </a:prstGeom>
              </p:spPr>
            </p:pic>
            <p:sp>
              <p:nvSpPr>
                <p:cNvPr id="186" name="Rectangle 23"/>
                <p:cNvSpPr/>
                <p:nvPr/>
              </p:nvSpPr>
              <p:spPr>
                <a:xfrm>
                  <a:off x="4871467" y="1049948"/>
                  <a:ext cx="2243519" cy="11033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lnSpc>
                      <a:spcPct val="150000"/>
                    </a:lnSpc>
                    <a:spcAft>
                      <a:spcPts val="300"/>
                    </a:spcAft>
                  </a:pPr>
                  <a:r>
                    <a:rPr lang="tr-TR" sz="1400" dirty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KOBİ </a:t>
                  </a: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AR-GE</a:t>
                  </a: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  <a:p>
                  <a:pPr defTabSz="889000">
                    <a:lnSpc>
                      <a:spcPct val="150000"/>
                    </a:lnSpc>
                    <a:spcAft>
                      <a:spcPts val="300"/>
                    </a:spcAft>
                  </a:pP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Rectangle 23"/>
                <p:cNvSpPr/>
                <p:nvPr/>
              </p:nvSpPr>
              <p:spPr>
                <a:xfrm>
                  <a:off x="4039272" y="1054626"/>
                  <a:ext cx="833359" cy="4154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150000"/>
                    </a:lnSpc>
                    <a:spcAft>
                      <a:spcPts val="300"/>
                    </a:spcAft>
                  </a:pP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1507</a:t>
                  </a: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19" name="Resim 2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1720" y="2972799"/>
                <a:ext cx="563311" cy="438515"/>
              </a:xfrm>
              <a:prstGeom prst="rect">
                <a:avLst/>
              </a:prstGeom>
            </p:spPr>
          </p:pic>
        </p:grpSp>
      </p:grpSp>
      <p:grpSp>
        <p:nvGrpSpPr>
          <p:cNvPr id="10" name="Grup 9"/>
          <p:cNvGrpSpPr/>
          <p:nvPr/>
        </p:nvGrpSpPr>
        <p:grpSpPr>
          <a:xfrm>
            <a:off x="99075" y="3572725"/>
            <a:ext cx="4785893" cy="1153939"/>
            <a:chOff x="99075" y="3745723"/>
            <a:chExt cx="4785893" cy="1153939"/>
          </a:xfrm>
        </p:grpSpPr>
        <p:grpSp>
          <p:nvGrpSpPr>
            <p:cNvPr id="5" name="Grup 4"/>
            <p:cNvGrpSpPr/>
            <p:nvPr/>
          </p:nvGrpSpPr>
          <p:grpSpPr>
            <a:xfrm>
              <a:off x="99075" y="3745723"/>
              <a:ext cx="2415574" cy="1149074"/>
              <a:chOff x="99075" y="3736758"/>
              <a:chExt cx="2415574" cy="1149074"/>
            </a:xfrm>
          </p:grpSpPr>
          <p:grpSp>
            <p:nvGrpSpPr>
              <p:cNvPr id="129" name="Grup 128"/>
              <p:cNvGrpSpPr/>
              <p:nvPr/>
            </p:nvGrpSpPr>
            <p:grpSpPr>
              <a:xfrm>
                <a:off x="138814" y="4175349"/>
                <a:ext cx="2375835" cy="710483"/>
                <a:chOff x="4067657" y="1249136"/>
                <a:chExt cx="2375835" cy="710483"/>
              </a:xfrm>
            </p:grpSpPr>
            <p:grpSp>
              <p:nvGrpSpPr>
                <p:cNvPr id="112" name="Grup 111"/>
                <p:cNvGrpSpPr/>
                <p:nvPr/>
              </p:nvGrpSpPr>
              <p:grpSpPr>
                <a:xfrm>
                  <a:off x="4067657" y="1259194"/>
                  <a:ext cx="2375835" cy="700425"/>
                  <a:chOff x="3919638" y="987895"/>
                  <a:chExt cx="3143103" cy="994446"/>
                </a:xfrm>
              </p:grpSpPr>
              <p:pic>
                <p:nvPicPr>
                  <p:cNvPr id="113" name="Resim 11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19638" y="987895"/>
                    <a:ext cx="3143103" cy="994446"/>
                  </a:xfrm>
                  <a:prstGeom prst="rect">
                    <a:avLst/>
                  </a:prstGeom>
                </p:spPr>
              </p:pic>
              <p:sp>
                <p:nvSpPr>
                  <p:cNvPr id="115" name="Rectangle 23"/>
                  <p:cNvSpPr/>
                  <p:nvPr/>
                </p:nvSpPr>
                <p:spPr>
                  <a:xfrm>
                    <a:off x="4039272" y="1054626"/>
                    <a:ext cx="833359" cy="5331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150000"/>
                      </a:lnSpc>
                      <a:spcAft>
                        <a:spcPts val="300"/>
                      </a:spcAft>
                    </a:pPr>
                    <a:r>
                      <a:rPr lang="tr-TR" sz="1400" dirty="0" smtClean="0">
                        <a:solidFill>
                          <a:prstClr val="white"/>
                        </a:solidFill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rPr>
                      <a:t>1505</a:t>
                    </a:r>
                    <a:endParaRPr lang="tr-TR" sz="1400" dirty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" name="Rectangle 42"/>
                <p:cNvSpPr/>
                <p:nvPr/>
              </p:nvSpPr>
              <p:spPr>
                <a:xfrm>
                  <a:off x="4747947" y="1249136"/>
                  <a:ext cx="161689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spcAft>
                      <a:spcPts val="600"/>
                    </a:spcAft>
                  </a:pP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Üniversite-Sanayi </a:t>
                  </a:r>
                  <a:r>
                    <a:rPr lang="tr-TR" sz="1400" dirty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İş Birliği</a:t>
                  </a:r>
                </a:p>
              </p:txBody>
            </p:sp>
          </p:grpSp>
          <p:grpSp>
            <p:nvGrpSpPr>
              <p:cNvPr id="221" name="Grup 220"/>
              <p:cNvGrpSpPr/>
              <p:nvPr/>
            </p:nvGrpSpPr>
            <p:grpSpPr>
              <a:xfrm>
                <a:off x="99075" y="3736758"/>
                <a:ext cx="950157" cy="574524"/>
                <a:chOff x="3524778" y="2364328"/>
                <a:chExt cx="950157" cy="574524"/>
              </a:xfrm>
            </p:grpSpPr>
            <p:pic>
              <p:nvPicPr>
                <p:cNvPr id="218" name="Resim 21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4778" y="2364328"/>
                  <a:ext cx="423129" cy="574524"/>
                </a:xfrm>
                <a:prstGeom prst="rect">
                  <a:avLst/>
                </a:prstGeom>
              </p:spPr>
            </p:pic>
            <p:pic>
              <p:nvPicPr>
                <p:cNvPr id="220" name="Resim 21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156" y="2498379"/>
                  <a:ext cx="484779" cy="37738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up 5"/>
            <p:cNvGrpSpPr/>
            <p:nvPr/>
          </p:nvGrpSpPr>
          <p:grpSpPr>
            <a:xfrm>
              <a:off x="2456974" y="3772318"/>
              <a:ext cx="2427994" cy="1127344"/>
              <a:chOff x="2456974" y="3763353"/>
              <a:chExt cx="2427994" cy="1127344"/>
            </a:xfrm>
          </p:grpSpPr>
          <p:grpSp>
            <p:nvGrpSpPr>
              <p:cNvPr id="128" name="Grup 127"/>
              <p:cNvGrpSpPr/>
              <p:nvPr/>
            </p:nvGrpSpPr>
            <p:grpSpPr>
              <a:xfrm>
                <a:off x="2509133" y="4171249"/>
                <a:ext cx="2375835" cy="719448"/>
                <a:chOff x="4220057" y="1358275"/>
                <a:chExt cx="2375835" cy="719448"/>
              </a:xfrm>
            </p:grpSpPr>
            <p:grpSp>
              <p:nvGrpSpPr>
                <p:cNvPr id="124" name="Grup 123"/>
                <p:cNvGrpSpPr/>
                <p:nvPr/>
              </p:nvGrpSpPr>
              <p:grpSpPr>
                <a:xfrm>
                  <a:off x="4220057" y="1377298"/>
                  <a:ext cx="2375835" cy="700425"/>
                  <a:chOff x="3919638" y="987895"/>
                  <a:chExt cx="3143103" cy="994446"/>
                </a:xfrm>
              </p:grpSpPr>
              <p:pic>
                <p:nvPicPr>
                  <p:cNvPr id="125" name="Resim 12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19638" y="987895"/>
                    <a:ext cx="3143103" cy="994446"/>
                  </a:xfrm>
                  <a:prstGeom prst="rect">
                    <a:avLst/>
                  </a:prstGeom>
                </p:spPr>
              </p:pic>
              <p:sp>
                <p:nvSpPr>
                  <p:cNvPr id="126" name="Rectangle 23"/>
                  <p:cNvSpPr/>
                  <p:nvPr/>
                </p:nvSpPr>
                <p:spPr>
                  <a:xfrm>
                    <a:off x="4039272" y="1054626"/>
                    <a:ext cx="833358" cy="5331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150000"/>
                      </a:lnSpc>
                      <a:spcAft>
                        <a:spcPts val="300"/>
                      </a:spcAft>
                    </a:pPr>
                    <a:r>
                      <a:rPr lang="tr-TR" sz="1400" dirty="0" smtClean="0">
                        <a:solidFill>
                          <a:prstClr val="white"/>
                        </a:solidFill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rPr>
                      <a:t>1509</a:t>
                    </a:r>
                    <a:endParaRPr lang="tr-TR" sz="1400" dirty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7" name="Rectangle 42"/>
                <p:cNvSpPr/>
                <p:nvPr/>
              </p:nvSpPr>
              <p:spPr>
                <a:xfrm>
                  <a:off x="4900347" y="1358275"/>
                  <a:ext cx="1616893" cy="538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spcAft>
                      <a:spcPts val="600"/>
                    </a:spcAft>
                  </a:pPr>
                  <a:r>
                    <a:rPr lang="tr-TR" sz="12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Uluslararası Sanayi</a:t>
                  </a:r>
                </a:p>
                <a:p>
                  <a:pPr defTabSz="889000">
                    <a:spcAft>
                      <a:spcPts val="600"/>
                    </a:spcAft>
                  </a:pPr>
                  <a:r>
                    <a:rPr lang="tr-TR" sz="12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AR-GE Desteği</a:t>
                  </a:r>
                  <a:endParaRPr lang="tr-TR" sz="12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2" name="Grup 221"/>
              <p:cNvGrpSpPr/>
              <p:nvPr/>
            </p:nvGrpSpPr>
            <p:grpSpPr>
              <a:xfrm>
                <a:off x="2456974" y="3763353"/>
                <a:ext cx="950157" cy="574524"/>
                <a:chOff x="3524778" y="2364328"/>
                <a:chExt cx="950157" cy="574524"/>
              </a:xfrm>
            </p:grpSpPr>
            <p:pic>
              <p:nvPicPr>
                <p:cNvPr id="223" name="Resim 222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4778" y="2364328"/>
                  <a:ext cx="423129" cy="574524"/>
                </a:xfrm>
                <a:prstGeom prst="rect">
                  <a:avLst/>
                </a:prstGeom>
              </p:spPr>
            </p:pic>
            <p:pic>
              <p:nvPicPr>
                <p:cNvPr id="224" name="Resim 22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156" y="2498379"/>
                  <a:ext cx="484779" cy="37738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" name="Grup 11"/>
          <p:cNvGrpSpPr/>
          <p:nvPr/>
        </p:nvGrpSpPr>
        <p:grpSpPr>
          <a:xfrm>
            <a:off x="99075" y="4476897"/>
            <a:ext cx="4794855" cy="1171919"/>
            <a:chOff x="99075" y="4686966"/>
            <a:chExt cx="4794855" cy="1171919"/>
          </a:xfrm>
        </p:grpSpPr>
        <p:grpSp>
          <p:nvGrpSpPr>
            <p:cNvPr id="7" name="Grup 6"/>
            <p:cNvGrpSpPr/>
            <p:nvPr/>
          </p:nvGrpSpPr>
          <p:grpSpPr>
            <a:xfrm>
              <a:off x="99075" y="4686966"/>
              <a:ext cx="2424536" cy="1140157"/>
              <a:chOff x="99075" y="4678001"/>
              <a:chExt cx="2424536" cy="1140157"/>
            </a:xfrm>
          </p:grpSpPr>
          <p:grpSp>
            <p:nvGrpSpPr>
              <p:cNvPr id="149" name="Grup 148"/>
              <p:cNvGrpSpPr/>
              <p:nvPr/>
            </p:nvGrpSpPr>
            <p:grpSpPr>
              <a:xfrm>
                <a:off x="147776" y="5114985"/>
                <a:ext cx="2375835" cy="703173"/>
                <a:chOff x="192601" y="4675717"/>
                <a:chExt cx="2375835" cy="703173"/>
              </a:xfrm>
            </p:grpSpPr>
            <p:grpSp>
              <p:nvGrpSpPr>
                <p:cNvPr id="131" name="Grup 130"/>
                <p:cNvGrpSpPr/>
                <p:nvPr/>
              </p:nvGrpSpPr>
              <p:grpSpPr>
                <a:xfrm>
                  <a:off x="192601" y="4678465"/>
                  <a:ext cx="2375835" cy="700425"/>
                  <a:chOff x="3919638" y="987895"/>
                  <a:chExt cx="3143103" cy="994446"/>
                </a:xfrm>
              </p:grpSpPr>
              <p:pic>
                <p:nvPicPr>
                  <p:cNvPr id="133" name="Resim 13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19638" y="987895"/>
                    <a:ext cx="3143103" cy="994446"/>
                  </a:xfrm>
                  <a:prstGeom prst="rect">
                    <a:avLst/>
                  </a:prstGeom>
                </p:spPr>
              </p:pic>
              <p:sp>
                <p:nvSpPr>
                  <p:cNvPr id="134" name="Rectangle 23"/>
                  <p:cNvSpPr/>
                  <p:nvPr/>
                </p:nvSpPr>
                <p:spPr>
                  <a:xfrm>
                    <a:off x="4039272" y="1054626"/>
                    <a:ext cx="833359" cy="5331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150000"/>
                      </a:lnSpc>
                      <a:spcAft>
                        <a:spcPts val="300"/>
                      </a:spcAft>
                    </a:pPr>
                    <a:r>
                      <a:rPr lang="tr-TR" sz="1400" dirty="0" smtClean="0">
                        <a:solidFill>
                          <a:prstClr val="white"/>
                        </a:solidFill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rPr>
                      <a:t>1511</a:t>
                    </a:r>
                    <a:endParaRPr lang="tr-TR" sz="1400" dirty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1" name="Rectangle 42"/>
                <p:cNvSpPr/>
                <p:nvPr/>
              </p:nvSpPr>
              <p:spPr>
                <a:xfrm>
                  <a:off x="864107" y="4675717"/>
                  <a:ext cx="161689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spcAft>
                      <a:spcPts val="600"/>
                    </a:spcAft>
                  </a:pP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Öncelikli Alanlar AR-GE</a:t>
                  </a: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5" name="Grup 224"/>
              <p:cNvGrpSpPr/>
              <p:nvPr/>
            </p:nvGrpSpPr>
            <p:grpSpPr>
              <a:xfrm>
                <a:off x="99075" y="4678001"/>
                <a:ext cx="950157" cy="574524"/>
                <a:chOff x="3524778" y="2364328"/>
                <a:chExt cx="950157" cy="574524"/>
              </a:xfrm>
            </p:grpSpPr>
            <p:pic>
              <p:nvPicPr>
                <p:cNvPr id="226" name="Resim 22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4778" y="2364328"/>
                  <a:ext cx="423129" cy="574524"/>
                </a:xfrm>
                <a:prstGeom prst="rect">
                  <a:avLst/>
                </a:prstGeom>
              </p:spPr>
            </p:pic>
            <p:pic>
              <p:nvPicPr>
                <p:cNvPr id="227" name="Resim 22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156" y="2498379"/>
                  <a:ext cx="484779" cy="37738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up 7"/>
            <p:cNvGrpSpPr/>
            <p:nvPr/>
          </p:nvGrpSpPr>
          <p:grpSpPr>
            <a:xfrm>
              <a:off x="2475522" y="4723186"/>
              <a:ext cx="2418408" cy="1135699"/>
              <a:chOff x="2475522" y="4714221"/>
              <a:chExt cx="2418408" cy="1135699"/>
            </a:xfrm>
          </p:grpSpPr>
          <p:grpSp>
            <p:nvGrpSpPr>
              <p:cNvPr id="148" name="Grup 147"/>
              <p:cNvGrpSpPr/>
              <p:nvPr/>
            </p:nvGrpSpPr>
            <p:grpSpPr>
              <a:xfrm>
                <a:off x="2518095" y="5134923"/>
                <a:ext cx="2375835" cy="714997"/>
                <a:chOff x="2562920" y="4695655"/>
                <a:chExt cx="2375835" cy="714997"/>
              </a:xfrm>
            </p:grpSpPr>
            <p:grpSp>
              <p:nvGrpSpPr>
                <p:cNvPr id="136" name="Grup 135"/>
                <p:cNvGrpSpPr/>
                <p:nvPr/>
              </p:nvGrpSpPr>
              <p:grpSpPr>
                <a:xfrm>
                  <a:off x="2562920" y="4710227"/>
                  <a:ext cx="2375835" cy="700425"/>
                  <a:chOff x="3919638" y="987895"/>
                  <a:chExt cx="3143103" cy="994446"/>
                </a:xfrm>
              </p:grpSpPr>
              <p:pic>
                <p:nvPicPr>
                  <p:cNvPr id="138" name="Resim 1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19638" y="987895"/>
                    <a:ext cx="3143103" cy="994446"/>
                  </a:xfrm>
                  <a:prstGeom prst="rect">
                    <a:avLst/>
                  </a:prstGeom>
                </p:spPr>
              </p:pic>
              <p:sp>
                <p:nvSpPr>
                  <p:cNvPr id="139" name="Rectangle 23"/>
                  <p:cNvSpPr/>
                  <p:nvPr/>
                </p:nvSpPr>
                <p:spPr>
                  <a:xfrm>
                    <a:off x="4039272" y="1054626"/>
                    <a:ext cx="833358" cy="5331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150000"/>
                      </a:lnSpc>
                      <a:spcAft>
                        <a:spcPts val="300"/>
                      </a:spcAft>
                    </a:pPr>
                    <a:r>
                      <a:rPr lang="tr-TR" sz="1400" dirty="0" smtClean="0">
                        <a:solidFill>
                          <a:prstClr val="white"/>
                        </a:solidFill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rPr>
                      <a:t>1515</a:t>
                    </a:r>
                    <a:endParaRPr lang="tr-TR" sz="1400" dirty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0" name="Rectangle 42"/>
                <p:cNvSpPr/>
                <p:nvPr/>
              </p:nvSpPr>
              <p:spPr>
                <a:xfrm>
                  <a:off x="3220524" y="4695655"/>
                  <a:ext cx="161689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spcAft>
                      <a:spcPts val="600"/>
                    </a:spcAft>
                  </a:pP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Öncül AR-GE </a:t>
                  </a:r>
                  <a:r>
                    <a:rPr lang="tr-TR" sz="1400" dirty="0" err="1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Labları</a:t>
                  </a: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8" name="Grup 227"/>
              <p:cNvGrpSpPr/>
              <p:nvPr/>
            </p:nvGrpSpPr>
            <p:grpSpPr>
              <a:xfrm>
                <a:off x="2475522" y="4714221"/>
                <a:ext cx="950157" cy="574524"/>
                <a:chOff x="3524778" y="2364328"/>
                <a:chExt cx="950157" cy="574524"/>
              </a:xfrm>
            </p:grpSpPr>
            <p:pic>
              <p:nvPicPr>
                <p:cNvPr id="229" name="Resim 228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4778" y="2364328"/>
                  <a:ext cx="423129" cy="574524"/>
                </a:xfrm>
                <a:prstGeom prst="rect">
                  <a:avLst/>
                </a:prstGeom>
              </p:spPr>
            </p:pic>
            <p:pic>
              <p:nvPicPr>
                <p:cNvPr id="230" name="Resim 2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156" y="2498379"/>
                  <a:ext cx="484779" cy="37738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2" name="Dikdörtgen 91">
            <a:extLst>
              <a:ext uri="{FF2B5EF4-FFF2-40B4-BE49-F238E27FC236}">
                <a16:creationId xmlns:a16="http://schemas.microsoft.com/office/drawing/2014/main" id="{B932195F-9E49-47BE-8BDE-5CC844C7E9C0}"/>
              </a:ext>
            </a:extLst>
          </p:cNvPr>
          <p:cNvSpPr/>
          <p:nvPr/>
        </p:nvSpPr>
        <p:spPr>
          <a:xfrm>
            <a:off x="2961956" y="128574"/>
            <a:ext cx="6246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TÜBİTAK TEYDEB Destekleri</a:t>
            </a:r>
          </a:p>
        </p:txBody>
      </p:sp>
      <p:sp>
        <p:nvSpPr>
          <p:cNvPr id="93" name="Dikdörtgen 92"/>
          <p:cNvSpPr/>
          <p:nvPr/>
        </p:nvSpPr>
        <p:spPr>
          <a:xfrm>
            <a:off x="4367961" y="799210"/>
            <a:ext cx="343431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114" name="Düz Bağlayıcı 113"/>
          <p:cNvCxnSpPr/>
          <p:nvPr/>
        </p:nvCxnSpPr>
        <p:spPr>
          <a:xfrm>
            <a:off x="4945990" y="969200"/>
            <a:ext cx="1" cy="5390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 12"/>
          <p:cNvGrpSpPr/>
          <p:nvPr/>
        </p:nvGrpSpPr>
        <p:grpSpPr>
          <a:xfrm>
            <a:off x="114603" y="5382871"/>
            <a:ext cx="4794857" cy="1171921"/>
            <a:chOff x="114603" y="5457013"/>
            <a:chExt cx="4794857" cy="1171921"/>
          </a:xfrm>
        </p:grpSpPr>
        <p:grpSp>
          <p:nvGrpSpPr>
            <p:cNvPr id="101" name="Grup 100"/>
            <p:cNvGrpSpPr/>
            <p:nvPr/>
          </p:nvGrpSpPr>
          <p:grpSpPr>
            <a:xfrm>
              <a:off x="114603" y="5457013"/>
              <a:ext cx="2424535" cy="1140157"/>
              <a:chOff x="99075" y="4678001"/>
              <a:chExt cx="2424535" cy="1140157"/>
            </a:xfrm>
          </p:grpSpPr>
          <p:grpSp>
            <p:nvGrpSpPr>
              <p:cNvPr id="102" name="Grup 101"/>
              <p:cNvGrpSpPr/>
              <p:nvPr/>
            </p:nvGrpSpPr>
            <p:grpSpPr>
              <a:xfrm>
                <a:off x="126992" y="5114985"/>
                <a:ext cx="2396618" cy="703173"/>
                <a:chOff x="171817" y="4675717"/>
                <a:chExt cx="2396618" cy="703173"/>
              </a:xfrm>
            </p:grpSpPr>
            <p:grpSp>
              <p:nvGrpSpPr>
                <p:cNvPr id="118" name="Grup 117"/>
                <p:cNvGrpSpPr/>
                <p:nvPr/>
              </p:nvGrpSpPr>
              <p:grpSpPr>
                <a:xfrm>
                  <a:off x="171817" y="4678465"/>
                  <a:ext cx="2396618" cy="700425"/>
                  <a:chOff x="3892143" y="987895"/>
                  <a:chExt cx="3170598" cy="994446"/>
                </a:xfrm>
              </p:grpSpPr>
              <p:pic>
                <p:nvPicPr>
                  <p:cNvPr id="120" name="Resim 11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19638" y="987895"/>
                    <a:ext cx="3143103" cy="994446"/>
                  </a:xfrm>
                  <a:prstGeom prst="rect">
                    <a:avLst/>
                  </a:prstGeom>
                </p:spPr>
              </p:pic>
              <p:sp>
                <p:nvSpPr>
                  <p:cNvPr id="121" name="Rectangle 23"/>
                  <p:cNvSpPr/>
                  <p:nvPr/>
                </p:nvSpPr>
                <p:spPr>
                  <a:xfrm>
                    <a:off x="3892143" y="1054626"/>
                    <a:ext cx="1052401" cy="58991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150000"/>
                      </a:lnSpc>
                      <a:spcAft>
                        <a:spcPts val="300"/>
                      </a:spcAft>
                    </a:pPr>
                    <a:r>
                      <a:rPr lang="tr-TR" sz="1400" spc="-150" dirty="0">
                        <a:solidFill>
                          <a:prstClr val="white"/>
                        </a:solidFill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rPr>
                      <a:t>SAYEM</a:t>
                    </a:r>
                  </a:p>
                </p:txBody>
              </p:sp>
            </p:grpSp>
            <p:sp>
              <p:nvSpPr>
                <p:cNvPr id="119" name="Rectangle 42"/>
                <p:cNvSpPr/>
                <p:nvPr/>
              </p:nvSpPr>
              <p:spPr>
                <a:xfrm>
                  <a:off x="864107" y="4675717"/>
                  <a:ext cx="161689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spcAft>
                      <a:spcPts val="600"/>
                    </a:spcAft>
                  </a:pPr>
                  <a:r>
                    <a:rPr lang="tr-TR" sz="1400" dirty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Sanayi Yenilik   Ağ Mekanizması</a:t>
                  </a:r>
                </a:p>
              </p:txBody>
            </p:sp>
          </p:grpSp>
          <p:grpSp>
            <p:nvGrpSpPr>
              <p:cNvPr id="103" name="Grup 102"/>
              <p:cNvGrpSpPr/>
              <p:nvPr/>
            </p:nvGrpSpPr>
            <p:grpSpPr>
              <a:xfrm>
                <a:off x="99075" y="4678001"/>
                <a:ext cx="950157" cy="574524"/>
                <a:chOff x="3524778" y="2364328"/>
                <a:chExt cx="950157" cy="574524"/>
              </a:xfrm>
            </p:grpSpPr>
            <p:pic>
              <p:nvPicPr>
                <p:cNvPr id="116" name="Resim 11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4778" y="2364328"/>
                  <a:ext cx="423129" cy="574524"/>
                </a:xfrm>
                <a:prstGeom prst="rect">
                  <a:avLst/>
                </a:prstGeom>
              </p:spPr>
            </p:pic>
            <p:pic>
              <p:nvPicPr>
                <p:cNvPr id="117" name="Resim 11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156" y="2498379"/>
                  <a:ext cx="484779" cy="37738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2" name="Grup 121"/>
            <p:cNvGrpSpPr/>
            <p:nvPr/>
          </p:nvGrpSpPr>
          <p:grpSpPr>
            <a:xfrm>
              <a:off x="2491050" y="5493233"/>
              <a:ext cx="2418410" cy="1135701"/>
              <a:chOff x="2475522" y="4714221"/>
              <a:chExt cx="2418410" cy="1135701"/>
            </a:xfrm>
          </p:grpSpPr>
          <p:grpSp>
            <p:nvGrpSpPr>
              <p:cNvPr id="123" name="Grup 122"/>
              <p:cNvGrpSpPr/>
              <p:nvPr/>
            </p:nvGrpSpPr>
            <p:grpSpPr>
              <a:xfrm>
                <a:off x="2518096" y="5149496"/>
                <a:ext cx="2375836" cy="700426"/>
                <a:chOff x="2562921" y="4710228"/>
                <a:chExt cx="2375836" cy="700426"/>
              </a:xfrm>
            </p:grpSpPr>
            <p:pic>
              <p:nvPicPr>
                <p:cNvPr id="150" name="Resim 14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2921" y="4710228"/>
                  <a:ext cx="2375836" cy="700426"/>
                </a:xfrm>
                <a:prstGeom prst="rect">
                  <a:avLst/>
                </a:prstGeom>
              </p:spPr>
            </p:pic>
            <p:sp>
              <p:nvSpPr>
                <p:cNvPr id="142" name="Rectangle 42"/>
                <p:cNvSpPr/>
                <p:nvPr/>
              </p:nvSpPr>
              <p:spPr>
                <a:xfrm>
                  <a:off x="3220524" y="4794511"/>
                  <a:ext cx="161689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89000">
                    <a:spcAft>
                      <a:spcPts val="600"/>
                    </a:spcAft>
                  </a:pPr>
                  <a:r>
                    <a:rPr lang="tr-TR" sz="1400" dirty="0" smtClean="0">
                      <a:solidFill>
                        <a:prstClr val="white"/>
                      </a:solidFill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Sipariş Ar-Ge</a:t>
                  </a:r>
                  <a:endParaRPr lang="tr-TR" sz="1400" dirty="0">
                    <a:solidFill>
                      <a:prstClr val="white"/>
                    </a:solidFill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0" name="Grup 129"/>
              <p:cNvGrpSpPr/>
              <p:nvPr/>
            </p:nvGrpSpPr>
            <p:grpSpPr>
              <a:xfrm>
                <a:off x="2475522" y="4714221"/>
                <a:ext cx="950157" cy="574524"/>
                <a:chOff x="3524778" y="2364328"/>
                <a:chExt cx="950157" cy="574524"/>
              </a:xfrm>
            </p:grpSpPr>
            <p:pic>
              <p:nvPicPr>
                <p:cNvPr id="132" name="Resim 131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4778" y="2364328"/>
                  <a:ext cx="423129" cy="574524"/>
                </a:xfrm>
                <a:prstGeom prst="rect">
                  <a:avLst/>
                </a:prstGeom>
              </p:spPr>
            </p:pic>
            <p:pic>
              <p:nvPicPr>
                <p:cNvPr id="135" name="Resim 13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0156" y="2498379"/>
                  <a:ext cx="484779" cy="37738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3" name="Grup 152"/>
          <p:cNvGrpSpPr/>
          <p:nvPr/>
        </p:nvGrpSpPr>
        <p:grpSpPr>
          <a:xfrm>
            <a:off x="7306443" y="4887472"/>
            <a:ext cx="2378254" cy="700425"/>
            <a:chOff x="3919639" y="987895"/>
            <a:chExt cx="3146303" cy="994446"/>
          </a:xfrm>
        </p:grpSpPr>
        <p:pic>
          <p:nvPicPr>
            <p:cNvPr id="154" name="Resim 1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639" y="987895"/>
              <a:ext cx="3143104" cy="994446"/>
            </a:xfrm>
            <a:prstGeom prst="rect">
              <a:avLst/>
            </a:prstGeom>
          </p:spPr>
        </p:pic>
        <p:sp>
          <p:nvSpPr>
            <p:cNvPr id="155" name="Rectangle 23"/>
            <p:cNvSpPr/>
            <p:nvPr/>
          </p:nvSpPr>
          <p:spPr>
            <a:xfrm>
              <a:off x="4822424" y="1049948"/>
              <a:ext cx="2243518" cy="53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89000">
                <a:lnSpc>
                  <a:spcPct val="150000"/>
                </a:lnSpc>
                <a:spcAft>
                  <a:spcPts val="300"/>
                </a:spcAft>
              </a:pPr>
              <a:r>
                <a:rPr lang="tr-TR" sz="1400" dirty="0" smtClean="0">
                  <a:solidFill>
                    <a:prstClr val="white"/>
                  </a:solidFill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Patent Lisanslama</a:t>
              </a:r>
              <a:endParaRPr lang="tr-TR" sz="140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9" name="Sol Ok 8"/>
          <p:cNvSpPr/>
          <p:nvPr/>
        </p:nvSpPr>
        <p:spPr>
          <a:xfrm>
            <a:off x="9627957" y="4145883"/>
            <a:ext cx="946727" cy="4514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7" name="Sol Ok 136"/>
          <p:cNvSpPr/>
          <p:nvPr/>
        </p:nvSpPr>
        <p:spPr>
          <a:xfrm rot="5400000">
            <a:off x="10217190" y="3817957"/>
            <a:ext cx="946727" cy="4514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7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/>
          </p:nvPr>
        </p:nvGraphicFramePr>
        <p:xfrm>
          <a:off x="718996" y="772114"/>
          <a:ext cx="10478814" cy="555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828018" y="209550"/>
            <a:ext cx="10478814" cy="706438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 err="1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</a:t>
            </a: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FİRMALARI PERFORMANSI (2012-2019</a:t>
            </a: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30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265040" y="796833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828018" y="209550"/>
            <a:ext cx="10478814" cy="706438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 </a:t>
            </a: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FİRMALARI PERFORMANSI (2014-2019</a:t>
            </a: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30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/>
          </p:nvPr>
        </p:nvGraphicFramePr>
        <p:xfrm>
          <a:off x="705394" y="915988"/>
          <a:ext cx="10994770" cy="520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ikdörtgen 7"/>
          <p:cNvSpPr/>
          <p:nvPr/>
        </p:nvSpPr>
        <p:spPr>
          <a:xfrm>
            <a:off x="4265040" y="796833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324850" y="6124347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*GBS cari verileridir.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0698" y="79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Başarılı Girişimi Firmaları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021"/>
            <a:ext cx="3207351" cy="9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Initio Cell Ltd – Enabling the transformation of the pharmaceutical  industry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26" y="42544"/>
            <a:ext cx="2435825" cy="114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 rot="10800000" flipV="1">
            <a:off x="59528" y="4150375"/>
            <a:ext cx="4446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İnsan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DNA’sının daha ucuza analiz edilebilmesini sağlayan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analiz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platformu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2019 yılı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cirosu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1.6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milyon TL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3 farklı ülkede kullanan 40 üzerinde genetik tanı merkezi ve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üniversitede kullanılmaktadır.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5 kişi İstihdam 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922724" y="1154018"/>
            <a:ext cx="32255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INITIO BİYOMEDİKAL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Hücrelerin 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insan dokusunda olduğu gibi yaşayabilecekleri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ortamlar oluşturulmuştur.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Firma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3,5 milyon USD değerleme ile yatırım almıştır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5 patent başvurusu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09" y="909575"/>
            <a:ext cx="4614862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93" y="1154018"/>
            <a:ext cx="3535478" cy="9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114064" y="2020431"/>
            <a:ext cx="47123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Kurumların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siber güvenlik seviyelerini etkin olarak yönetebilmeleri için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güvenlik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doğrulama ve iyileştirme çözümleri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sunmakta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Türkiye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, İngiltere ve İtalya’da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ofis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2019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yılında “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Gartner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” tarafından “Siber Güvenlik ve Risk Yönetimi” alanında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Cool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Vendor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seçilmiştir.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Gelirlerinin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yüzde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40’lık kısmı yurtdışı pazarlardan sağlanmaktadır. </a:t>
            </a:r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2019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yılı içerisinde, A serisi yatırım turunda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Endeavor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Cataylst’ten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 6 Milyon dolarlık bir yatırım alınmıştır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tr-T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140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kişi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istihdam 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42544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0" y="1779394"/>
            <a:ext cx="4506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RF Güç yükselteç üreterek dışa bağımlılığı azaltmıştır.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Firmanın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2018 yılı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net satış hasılatı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40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milyon TL, 2019 yılı 60 milyon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TL’ye %50 yükselmiştir.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36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kişi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istihdam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34" y="3498025"/>
            <a:ext cx="2847313" cy="9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639293" y="4390584"/>
            <a:ext cx="34852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obil uygulamaların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push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mesajları üzerinden kampanya yönetimi yapmalarını sağlayan yazılım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geliştirmiş</a:t>
            </a:r>
            <a:r>
              <a:rPr lang="tr-T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2019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yılı cirosu 5.3 milyon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TL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52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kişi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istihdam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88146A5F-3EDE-469C-BC6B-FD292A03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786" y="22286"/>
            <a:ext cx="6497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 </a:t>
            </a: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UYGULAYICI KURULUŞLARI</a:t>
            </a: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/>
          </p:nvPr>
        </p:nvGraphicFramePr>
        <p:xfrm>
          <a:off x="283760" y="635032"/>
          <a:ext cx="5478492" cy="5204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Uygulayıcı Kuruluş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İşbirliği Yaptığı Kuruluşlar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ABDULLAH GÜL Ü.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KONYA GIDA VE TARIM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ACIBADEM MEHMET ALİ AYDINLAR Ü.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AKDENİZ Ü.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ALBARAKA TÜRK KATILIM BANKASI A.Ş.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ANADOLU Ü.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ANKARA TEKNOLOJİ GELİŞTİRME BÖLGESİ KURUCU VE İŞLETİCİ A.Ş. (BİLKENT CYBERPARK)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KONYA TEKNOKENT TEKNOLOJİ GELİŞTİRME HİZMETLERİ A.Ş,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PAMUKKALE ÜNİVERSİTESİ TEKNOLOJİ GELİŞTİRME BÖLGESİ PAMUKKALE TEKNOKENT YÖNETİCİ ANONİM ŞİRKETİ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ANKARA ÜNİVERSİTESİ TEKNOLOJİ GELİŞTİRME BÖLGESİ YÖNETİCİ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ATILIM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 TEKNOKENT PROJE GELİŞTİRME PLANLAMA A.Ş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DÜZCE TEKNOPARK ANONİM ŞİRKETİ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KUVEYT TÜRK KATILIM BANKASI A.Ş.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BOĞAZİÇİ ÜNİVERSİTESİ TEKNOLOJİ TRANSFER OFİSİ ANONİM ŞİRKETİ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 TEKNOKENT A.Ş.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SAKARYA ÜNİVERSİTESİ TEKNOLOJİ GELİŞTİRME BÖLGELERİ YÖNETİCİ A.Ş.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DOKUZ EYLÜL TEKNOLOJİ GELİŞTİRME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İZMİR EKONOMİ Ü.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İZMİR TEKNOLOJİ GELİŞTİRME BÖLGESİ A.Ş.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EGE TEKNOPARK TEKNOLOJİ GELİŞTİRME BÖLGESİ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ERCİYES TEKNOPARK ANONİM ŞİRKETİ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MARMARA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FARPLAS OTOMOTİV ANONİM ŞİRKETİ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FIRAT TEKNOKENT-TEKNOLOJİ GELİŞTİRME BÖLGESİ YÖNETİCİ A.Ş.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GAZİ TEKNOPARK TEKNOLOJİ GELİŞTİRME BÖLGESİ KURUCU VE İŞLETİCİ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 TEKNOKENT A.Ş.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BAHÇEŞEHİR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GAZİANTEP TEKNOLOJİ GELİŞTİRME BÖLGESİ KURUCU VE İŞLETİCİ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1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HACETTEPE TEKNOKENT TEKNOLOJİ TRANSFERİ AR-GE DANIŞMANLIK ENERJİ SAĞLIK ÇEVRE İLETİŞİM SANAYİ VE TİCARET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HAVELSAN HAVA ELEKTRONİK SAN. VE TİC. A.Ş.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TOBB EKONOMİ VE TEKNOLOJİ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INNOPARK KONYA TEKNOLOJİ GELİŞTİRME BÖLGESİ YÖNETİCİ ANONİM ŞİRKETİ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GOSB TEKNOPARK A.Ş.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/>
          </p:nvPr>
        </p:nvGraphicFramePr>
        <p:xfrm>
          <a:off x="5867400" y="635032"/>
          <a:ext cx="5486399" cy="583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Uygulayıcı Kuruluş</a:t>
                      </a:r>
                      <a:endParaRPr lang="en-US" sz="900" b="1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900" b="1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İşbirliği Yaptığı Kuruluşlar</a:t>
                      </a:r>
                      <a:endParaRPr lang="en-US" sz="900" b="1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900" b="1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 MEDİPOL Ü.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 OKAN Ü.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KARADENİZ TEKNİK Ü. TEKNOLOJİ TRANSFER OFİSİ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ERZURUM TEKNİK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ODTÜ TEKNOKENT YÖNETİM A.Ş.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ARÇELİK A.Ş.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KOÇ Ü.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MEF Ü.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MUALLİMKÖY TEKNOLOJİ GELİŞTİRME BÖLGESİ YÖNETİCİ A.Ş.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REDİS BİYOTEKNOLOJİ ARGE DANIŞMANLIK SAN. VE TİC. LTD. ŞTİ.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YAŞAR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ÖZYEĞİN Ü.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SABANCI ÜNİVERSİTESİ İNOVENT FİKRİ MÜLKİYET HAKLARI YÖNETİM TİCARET VE YATIRIM A.Ş.  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ÇUKUROVA TEKNOLOJİ GELİŞTİRME BÖLGESİ YÖNETİCİ A.Ş.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NAMIK KEMAL ÜNİVERSİTESİ TEKNOLOJİ GELİŞTİRME BÖLGESİ YÖNETİCİ A.Ş.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ULUDAĞ ÜNİVERSİTESİ TEKNOLOJİ TRANSFER OFİSİ TİCARET VE SANAYİ ANONİM ŞİRKETİ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SAMSUN TEKNOLOJİ GELİŞTİRME BÖLGESİ YÖNETİCİ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SÜLEYMAN DEMİREL TEKNOLOJİ TRANSFER ARGE DANIŞMANLIK ENERJİ ÇEVRE İLETİŞİM SANAYİ VE TİCARET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TEKNOPARK İSTANBUL ANONİM ŞİRKETİ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 TİCARET Ü.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YEDİTEPE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TÜRK EKONOMİ BANKASI A.Ş. 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GİRİŞİM EĞİTİM VE DANIŞMANLIK MERKEZİ LTD ŞTİ.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5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VİVEKA YAZILIM BİLİŞİM TEK. END. ÜR. İM. İT. İH. SAN. TİC. LTD. ŞTİ.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ANKARA TEKNOPARK TEKNOLOJİ GELİŞTİRME BÖLGESİ YÖNETİCİ ANONİM ŞİRKETİ</a:t>
                      </a:r>
                      <a:b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BİMTAŞ BOĞAZİÇİ PEYZAJ İNŞAAT MÜŞAVİRLİK TEKNİK HİZMETLER SAN. TİC. A.Ş.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YILDIZ TEKNOLOJİ GELİŞTİRME BÖLGESİ TEKNOPARK A.Ş.</a:t>
                      </a:r>
                      <a:endParaRPr lang="en-US" sz="900" kern="1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 SABAHATTİN ZAİM Ü.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YÜZÜNCÜ YIL ÜNİVERSİTESİ TEKNOKENT ANONİM ŞİRKETİ</a:t>
                      </a:r>
                      <a:endParaRPr lang="en-US" sz="900" kern="1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kern="1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2446" marR="2244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18" y="5688551"/>
            <a:ext cx="4412931" cy="124426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174036" y="484398"/>
            <a:ext cx="338672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87776" y="443813"/>
            <a:ext cx="4621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2021-1 BİGG Çağrısı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0" y="1090144"/>
            <a:ext cx="38036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4821"/>
              </p:ext>
            </p:extLst>
          </p:nvPr>
        </p:nvGraphicFramePr>
        <p:xfrm>
          <a:off x="1722922" y="1445886"/>
          <a:ext cx="8951495" cy="4368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5594">
                  <a:extLst>
                    <a:ext uri="{9D8B030D-6E8A-4147-A177-3AD203B41FA5}">
                      <a16:colId xmlns:a16="http://schemas.microsoft.com/office/drawing/2014/main" val="269403498"/>
                    </a:ext>
                  </a:extLst>
                </a:gridCol>
                <a:gridCol w="5695901">
                  <a:extLst>
                    <a:ext uri="{9D8B030D-6E8A-4147-A177-3AD203B41FA5}">
                      <a16:colId xmlns:a16="http://schemas.microsoft.com/office/drawing/2014/main" val="2046522162"/>
                    </a:ext>
                  </a:extLst>
                </a:gridCol>
              </a:tblGrid>
              <a:tr h="259116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Tarih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Aşama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 anchor="ctr"/>
                </a:tc>
                <a:extLst>
                  <a:ext uri="{0D108BD9-81ED-4DB2-BD59-A6C34878D82A}">
                    <a16:rowId xmlns:a16="http://schemas.microsoft.com/office/drawing/2014/main" val="2009800641"/>
                  </a:ext>
                </a:extLst>
              </a:tr>
              <a:tr h="63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 Nisan 2021  – 30 Temmuz 2021 Saat 17:00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Ön başvuruların Uygulayıcı Kuruluşlar tarafından alınması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3257480486"/>
                  </a:ext>
                </a:extLst>
              </a:tr>
              <a:tr h="63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 Nisan 2021 – 27 Ağustos 2021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Uygulayıcı kuruluşlar tarafından yürütülen 1. Aşama faaliyetleri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2380092422"/>
                  </a:ext>
                </a:extLst>
              </a:tr>
              <a:tr h="63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31 Ağustos – 10 Eylül 2021 Saat 17:00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TÜBİTAK tarafından 2. aşama başvurularının alınması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1105501993"/>
                  </a:ext>
                </a:extLst>
              </a:tr>
              <a:tr h="63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 Eylül 2021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Uygulayıcı Kuruluşların girişimcilere ait belgeleri TÜBİTAK’a ulaştırması için son tarih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1054848921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13 – 17 Eylül 2021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Eksik başvuru belgelerinin tamamlanması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1467161857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Ekim - Kasım 2021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2. aşama panel değerlendirmeleri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2425256439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Aralık 2021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Desteklenmeye hak kazanan girişimcilerin duyurulması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1031386587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Ocak 2022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Şirket kurulumu ve sözleşme imzalanması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4217446815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Şubat 2022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Destek başlangıç tarihi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945" marR="99945" marT="0" marB="0"/>
                </a:tc>
                <a:extLst>
                  <a:ext uri="{0D108BD9-81ED-4DB2-BD59-A6C34878D82A}">
                    <a16:rowId xmlns:a16="http://schemas.microsoft.com/office/drawing/2014/main" val="1849305123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1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818" y="2538310"/>
            <a:ext cx="10514611" cy="1914937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Teşekkürler</a:t>
            </a:r>
            <a:r>
              <a:rPr lang="tr-TR" sz="3200" smtClean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tr-TR" sz="3200" smtClean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tr-TR" sz="3200" smtClean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bigg@tubitak.gov.tr</a:t>
            </a:r>
            <a:r>
              <a:rPr lang="tr-TR" sz="3200" smtClean="0">
                <a:solidFill>
                  <a:srgbClr val="E206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tr-TR" sz="3200" dirty="0">
              <a:solidFill>
                <a:srgbClr val="E2061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4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952721" y="1216372"/>
            <a:ext cx="8094847" cy="1151910"/>
          </a:xfrm>
        </p:spPr>
        <p:txBody>
          <a:bodyPr anchor="ctr">
            <a:noAutofit/>
          </a:bodyPr>
          <a:lstStyle/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Bireysel girişimcilerin </a:t>
            </a:r>
            <a:r>
              <a:rPr lang="tr-TR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teknoloji ve yenilik odaklı iş fikirlerini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firma kurarak yenilikçi ürünlere dönüştürebilmeleri için iş fikrinden pazara kadar olan faaliyetlerinin desteklenmesi amaçlanmıştır. </a:t>
            </a:r>
            <a:endParaRPr lang="tr-TR" altLang="tr-T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783777" y="239133"/>
            <a:ext cx="8230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1512 –GİRİŞİMCİLİK DESTEK PROGRAMI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0" y="916894"/>
            <a:ext cx="38036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 descr="vad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648" y="2510167"/>
            <a:ext cx="5168397" cy="36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59932" y="78552"/>
            <a:ext cx="7672135" cy="618565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1512 PROGRAMININ TARİHSEL GELİŞİMİ</a:t>
            </a:r>
            <a:endParaRPr lang="en-US" sz="30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</p:txBody>
      </p:sp>
      <p:graphicFrame>
        <p:nvGraphicFramePr>
          <p:cNvPr id="5" name="Diyagram 4"/>
          <p:cNvGraphicFramePr/>
          <p:nvPr>
            <p:extLst/>
          </p:nvPr>
        </p:nvGraphicFramePr>
        <p:xfrm>
          <a:off x="-1" y="696072"/>
          <a:ext cx="8943976" cy="431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4378842" y="724647"/>
            <a:ext cx="343431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 </a:t>
            </a:r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964707091"/>
              </p:ext>
            </p:extLst>
          </p:nvPr>
        </p:nvGraphicFramePr>
        <p:xfrm>
          <a:off x="8943975" y="2675787"/>
          <a:ext cx="3028949" cy="324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Yuvarlatılmış Dikdörtgen 9"/>
          <p:cNvSpPr/>
          <p:nvPr/>
        </p:nvSpPr>
        <p:spPr>
          <a:xfrm>
            <a:off x="8815387" y="1451724"/>
            <a:ext cx="3157537" cy="4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YASAL DAYANAK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ağ Ok 10"/>
          <p:cNvSpPr/>
          <p:nvPr/>
        </p:nvSpPr>
        <p:spPr>
          <a:xfrm rot="5400000">
            <a:off x="10151051" y="2146326"/>
            <a:ext cx="465365" cy="320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6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bahat.yazici\Desktop\Resi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5" y="513711"/>
            <a:ext cx="8569500" cy="55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BFBCB642-C089-4C04-8AAC-F7A7A0347D8C}"/>
              </a:ext>
            </a:extLst>
          </p:cNvPr>
          <p:cNvSpPr/>
          <p:nvPr/>
        </p:nvSpPr>
        <p:spPr>
          <a:xfrm>
            <a:off x="1104185" y="56234"/>
            <a:ext cx="100591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1512 </a:t>
            </a: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–GİRİŞİMCİLİK DESTEK </a:t>
            </a:r>
            <a:r>
              <a:rPr lang="tr-TR" sz="3000" b="1" dirty="0" smtClean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PROGRAMI SÜREÇLERİ</a:t>
            </a:r>
            <a:endParaRPr lang="tr-TR" sz="3000" b="1" dirty="0">
              <a:solidFill>
                <a:srgbClr val="E2061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416609" y="602888"/>
            <a:ext cx="343431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603" y="3719004"/>
            <a:ext cx="2986397" cy="13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ağ Ok 1"/>
          <p:cNvSpPr/>
          <p:nvPr/>
        </p:nvSpPr>
        <p:spPr>
          <a:xfrm>
            <a:off x="8740238" y="4095842"/>
            <a:ext cx="465365" cy="320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498" y="1288395"/>
            <a:ext cx="2997501" cy="1152977"/>
          </a:xfrm>
          <a:prstGeom prst="rect">
            <a:avLst/>
          </a:prstGeom>
        </p:spPr>
      </p:pic>
      <p:sp>
        <p:nvSpPr>
          <p:cNvPr id="11" name="Sağ Ok 10"/>
          <p:cNvSpPr/>
          <p:nvPr/>
        </p:nvSpPr>
        <p:spPr>
          <a:xfrm>
            <a:off x="8729133" y="1864883"/>
            <a:ext cx="465365" cy="320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7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57945" y="122747"/>
            <a:ext cx="12192000" cy="100313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HIZLANDIRICI SÜRECİNDEN YATIRIMA GİRİŞİMCİLİK EKOSİSTEMİ </a:t>
            </a:r>
            <a:endParaRPr lang="en-US" sz="28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/>
          </p:nvPr>
        </p:nvGraphicFramePr>
        <p:xfrm>
          <a:off x="552449" y="790574"/>
          <a:ext cx="10971213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/>
          </p:nvPr>
        </p:nvGraphicFramePr>
        <p:xfrm>
          <a:off x="-1206500" y="3402012"/>
          <a:ext cx="6788150" cy="307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yagram 9"/>
          <p:cNvGraphicFramePr/>
          <p:nvPr>
            <p:extLst/>
          </p:nvPr>
        </p:nvGraphicFramePr>
        <p:xfrm>
          <a:off x="7086600" y="3386325"/>
          <a:ext cx="4521201" cy="325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Sağ Ok 12"/>
          <p:cNvSpPr/>
          <p:nvPr/>
        </p:nvSpPr>
        <p:spPr>
          <a:xfrm>
            <a:off x="4400550" y="3641890"/>
            <a:ext cx="2686050" cy="180022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bin TL’ye kadar Çekirdek Sermaye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876849"/>
            <a:ext cx="666750" cy="2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4400550" y="951610"/>
            <a:ext cx="343431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3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733" y="0"/>
            <a:ext cx="9143608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>
                <a:solidFill>
                  <a:srgbClr val="E20613"/>
                </a:solidFill>
                <a:latin typeface="+mn-lt"/>
                <a:ea typeface="+mn-ea"/>
                <a:cs typeface="+mn-cs"/>
              </a:rPr>
              <a:t>BiGG</a:t>
            </a:r>
            <a:r>
              <a:rPr lang="tr-TR" sz="3600" dirty="0">
                <a:solidFill>
                  <a:srgbClr val="E20613"/>
                </a:solidFill>
                <a:latin typeface="+mn-lt"/>
                <a:ea typeface="+mn-ea"/>
                <a:cs typeface="+mn-cs"/>
              </a:rPr>
              <a:t>-İş </a:t>
            </a:r>
            <a:r>
              <a:rPr lang="tr-TR" sz="3600" dirty="0" smtClean="0">
                <a:solidFill>
                  <a:srgbClr val="E20613"/>
                </a:solidFill>
                <a:latin typeface="+mn-lt"/>
                <a:ea typeface="+mn-ea"/>
                <a:cs typeface="+mn-cs"/>
              </a:rPr>
              <a:t>Birlikleri ile Ticarileşme Desteği </a:t>
            </a:r>
            <a:endParaRPr lang="tr-TR" sz="3600" dirty="0">
              <a:solidFill>
                <a:srgbClr val="E2061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90029"/>
              </p:ext>
            </p:extLst>
          </p:nvPr>
        </p:nvGraphicFramePr>
        <p:xfrm>
          <a:off x="291935" y="1068697"/>
          <a:ext cx="7830787" cy="343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31" y="882624"/>
            <a:ext cx="3432175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158348" y="2251580"/>
            <a:ext cx="4263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</a:rPr>
              <a:t>BiGG’in</a:t>
            </a:r>
            <a:r>
              <a:rPr lang="tr-TR" sz="2000" b="1" dirty="0" smtClean="0">
                <a:solidFill>
                  <a:srgbClr val="002060"/>
                </a:solidFill>
              </a:rPr>
              <a:t> nihai amacı sürdürülebilir ticari değer yaratan firmaların oluşumudur.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2060"/>
                </a:solidFill>
              </a:rPr>
              <a:t>3 </a:t>
            </a:r>
            <a:r>
              <a:rPr lang="tr-TR" sz="2000" b="1" dirty="0">
                <a:solidFill>
                  <a:srgbClr val="002060"/>
                </a:solidFill>
              </a:rPr>
              <a:t>Aşamalı Program’ın tüm aşamalarında farklı iş birlikleri aracılığı ile ticarileşme desteği verilmektedir.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35" y="238654"/>
            <a:ext cx="3269496" cy="20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3" y="4643253"/>
            <a:ext cx="3133231" cy="18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89" y="4536375"/>
            <a:ext cx="3096686" cy="6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12" y="5217510"/>
            <a:ext cx="3229221" cy="129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33" y="5047013"/>
            <a:ext cx="2287258" cy="14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33" y="4267200"/>
            <a:ext cx="228725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Resi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64" y="1039713"/>
            <a:ext cx="7851757" cy="5026313"/>
          </a:xfrm>
          <a:prstGeom prst="rect">
            <a:avLst/>
          </a:prstGeom>
        </p:spPr>
      </p:pic>
      <p:sp>
        <p:nvSpPr>
          <p:cNvPr id="41" name="Yuvarlatılmış Dikdörtgen 40"/>
          <p:cNvSpPr/>
          <p:nvPr/>
        </p:nvSpPr>
        <p:spPr>
          <a:xfrm>
            <a:off x="717256" y="2738889"/>
            <a:ext cx="2323497" cy="3111404"/>
          </a:xfrm>
          <a:prstGeom prst="roundRect">
            <a:avLst/>
          </a:prstGeom>
          <a:solidFill>
            <a:srgbClr val="F7DDB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olu Çerçeve 41"/>
          <p:cNvSpPr/>
          <p:nvPr/>
        </p:nvSpPr>
        <p:spPr>
          <a:xfrm>
            <a:off x="406233" y="2441397"/>
            <a:ext cx="2945541" cy="818269"/>
          </a:xfrm>
          <a:prstGeom prst="bevel">
            <a:avLst/>
          </a:prstGeom>
          <a:solidFill>
            <a:srgbClr val="7197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8AAE0B0F-3BA0-415F-AE2B-E98967211B07}"/>
              </a:ext>
            </a:extLst>
          </p:cNvPr>
          <p:cNvSpPr/>
          <p:nvPr/>
        </p:nvSpPr>
        <p:spPr>
          <a:xfrm>
            <a:off x="2250014" y="33614"/>
            <a:ext cx="77300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b="1" dirty="0">
                <a:solidFill>
                  <a:srgbClr val="E2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1512 –GİRİŞİMCİLİK DESTEK PROGRAMI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" y="1136900"/>
            <a:ext cx="3637730" cy="1072447"/>
          </a:xfrm>
          <a:prstGeom prst="rect">
            <a:avLst/>
          </a:prstGeom>
        </p:spPr>
      </p:pic>
      <p:sp>
        <p:nvSpPr>
          <p:cNvPr id="13" name="Rectangle 23"/>
          <p:cNvSpPr/>
          <p:nvPr/>
        </p:nvSpPr>
        <p:spPr>
          <a:xfrm>
            <a:off x="200376" y="1257063"/>
            <a:ext cx="964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150000"/>
              </a:lnSpc>
              <a:spcAft>
                <a:spcPts val="300"/>
              </a:spcAft>
            </a:pPr>
            <a:r>
              <a:rPr lang="tr-TR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1512</a:t>
            </a:r>
            <a:endParaRPr lang="tr-TR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42"/>
          <p:cNvSpPr/>
          <p:nvPr/>
        </p:nvSpPr>
        <p:spPr>
          <a:xfrm>
            <a:off x="1105246" y="1159185"/>
            <a:ext cx="247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spcAft>
                <a:spcPts val="600"/>
              </a:spcAft>
            </a:pPr>
            <a:r>
              <a:rPr lang="tr-TR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Girişimcilik Destek Programı</a:t>
            </a:r>
            <a:endParaRPr lang="tr-TR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6" y="546691"/>
            <a:ext cx="584438" cy="79355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53" y="731846"/>
            <a:ext cx="669591" cy="521250"/>
          </a:xfrm>
          <a:prstGeom prst="rect">
            <a:avLst/>
          </a:prstGeom>
        </p:spPr>
      </p:pic>
      <p:sp>
        <p:nvSpPr>
          <p:cNvPr id="24" name="8 Metin kutusu"/>
          <p:cNvSpPr txBox="1"/>
          <p:nvPr/>
        </p:nvSpPr>
        <p:spPr>
          <a:xfrm>
            <a:off x="607185" y="2496588"/>
            <a:ext cx="309095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Kimler 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Başvurabilir?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/>
          <p:nvPr/>
        </p:nvSpPr>
        <p:spPr>
          <a:xfrm>
            <a:off x="748533" y="3333253"/>
            <a:ext cx="2493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Çağrıda belirtilen başvuru koşullarını sağlayan gerçek kişiler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8 Metin kutusu"/>
          <p:cNvSpPr txBox="1"/>
          <p:nvPr/>
        </p:nvSpPr>
        <p:spPr>
          <a:xfrm>
            <a:off x="6280243" y="1037441"/>
            <a:ext cx="256055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Destek Özellikleri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5109321" y="187656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Destek Süresi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5096620" y="278400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5096620" y="3703219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 Oranı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5105096" y="466182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Başvuru Dönemi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7898747" y="1818386"/>
            <a:ext cx="3664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Aşama destek süresi en fazla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ay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7898747" y="2720949"/>
            <a:ext cx="386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Aşama destek bütçesi üst limiti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200.000 TL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’dir.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7970666" y="3661179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%100</a:t>
            </a:r>
            <a:endParaRPr lang="sv-SE" sz="15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7898747" y="4517737"/>
            <a:ext cx="3881288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Başvurular </a:t>
            </a:r>
            <a:r>
              <a:rPr lang="tr-TR" sz="1450" dirty="0">
                <a:latin typeface="Arial" panose="020B0604020202020204" pitchFamily="34" charset="0"/>
                <a:cs typeface="Arial" panose="020B0604020202020204" pitchFamily="34" charset="0"/>
              </a:rPr>
              <a:t>Uygulayıcı </a:t>
            </a:r>
            <a:r>
              <a:rPr lang="tr-TR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Kuruluşlar </a:t>
            </a:r>
            <a:r>
              <a:rPr lang="tr-TR" sz="1450" dirty="0">
                <a:latin typeface="Arial" panose="020B0604020202020204" pitchFamily="34" charset="0"/>
                <a:cs typeface="Arial" panose="020B0604020202020204" pitchFamily="34" charset="0"/>
              </a:rPr>
              <a:t>tarafından </a:t>
            </a:r>
            <a:r>
              <a:rPr lang="tr-TR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çağrıda belirtilen ön başvuru tarihi aralığında </a:t>
            </a:r>
          </a:p>
          <a:p>
            <a:pPr>
              <a:defRPr/>
            </a:pPr>
            <a:r>
              <a:rPr lang="tr-TR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  <a:endParaRPr lang="tr-TR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3092" y="5545916"/>
            <a:ext cx="72501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Desteklenmesi uygun bulunan kişilerin 2. Aşama desteğinden faydalanabilmesi için sermaye şirketi kurması gereklidir. 2. Aşamayı başarıyla tamamlayan firmalar 3. Aşamaya (1507) başvurabilir</a:t>
            </a:r>
            <a:r>
              <a:rPr lang="tr-T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tr-TR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4391756" y="563027"/>
            <a:ext cx="338672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68A4-7AB1-4987-BEC0-486BCDB874F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52032" y="1350141"/>
            <a:ext cx="9609011" cy="4805431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tr-TR" strike="sngStrike" dirty="0">
                <a:latin typeface="Corbel" pitchFamily="34" charset="0"/>
              </a:rPr>
              <a:t>Programa ön başvuru </a:t>
            </a:r>
            <a:r>
              <a:rPr lang="tr-TR" strike="sngStrike" dirty="0" smtClean="0">
                <a:latin typeface="Corbel" pitchFamily="34" charset="0"/>
              </a:rPr>
              <a:t>tarihi  </a:t>
            </a:r>
            <a:r>
              <a:rPr lang="tr-TR" strike="sngStrike" dirty="0">
                <a:latin typeface="Corbel" pitchFamily="34" charset="0"/>
              </a:rPr>
              <a:t>itibariyle örgün öğrenim veren üniversitelerin; </a:t>
            </a:r>
          </a:p>
          <a:p>
            <a:pPr marL="0" indent="0">
              <a:buNone/>
              <a:defRPr/>
            </a:pPr>
            <a:endParaRPr lang="tr-TR" strike="sngStrike" dirty="0">
              <a:latin typeface="Corbel" pitchFamily="34" charset="0"/>
            </a:endParaRPr>
          </a:p>
          <a:p>
            <a:pPr marL="0" indent="0">
              <a:buNone/>
              <a:defRPr/>
            </a:pPr>
            <a:r>
              <a:rPr lang="tr-TR" strike="sngStrike" dirty="0">
                <a:latin typeface="Corbel" pitchFamily="34" charset="0"/>
              </a:rPr>
              <a:t>• Herhangi bir lisans programından bir yıl </a:t>
            </a:r>
          </a:p>
          <a:p>
            <a:pPr marL="0" indent="0">
              <a:buNone/>
              <a:defRPr/>
            </a:pPr>
            <a:r>
              <a:rPr lang="tr-TR" strike="sngStrike" dirty="0">
                <a:latin typeface="Corbel" pitchFamily="34" charset="0"/>
              </a:rPr>
              <a:t>içinde mezun olabilecek durumdaki öğrenci, </a:t>
            </a:r>
          </a:p>
          <a:p>
            <a:pPr marL="0" indent="0">
              <a:buNone/>
              <a:defRPr/>
            </a:pPr>
            <a:r>
              <a:rPr lang="tr-TR" strike="sngStrike" dirty="0">
                <a:latin typeface="Corbel" pitchFamily="34" charset="0"/>
              </a:rPr>
              <a:t>• Yüksek lisans veya doktora öğrencisi, </a:t>
            </a:r>
          </a:p>
          <a:p>
            <a:pPr marL="0" indent="0">
              <a:buNone/>
              <a:defRPr/>
            </a:pPr>
            <a:r>
              <a:rPr lang="tr-TR" strike="sngStrike" dirty="0">
                <a:latin typeface="Corbel" pitchFamily="34" charset="0"/>
              </a:rPr>
              <a:t>• Lisans, yüksek lisans veya doktora </a:t>
            </a:r>
          </a:p>
          <a:p>
            <a:pPr marL="0" indent="0">
              <a:buNone/>
              <a:defRPr/>
            </a:pPr>
            <a:r>
              <a:rPr lang="tr-TR" strike="sngStrike" dirty="0">
                <a:latin typeface="Corbel" pitchFamily="34" charset="0"/>
              </a:rPr>
              <a:t>derecelerinden birini en çok 10 yıl önce almış kişi, </a:t>
            </a:r>
          </a:p>
          <a:p>
            <a:pPr marL="0" lvl="1" indent="0">
              <a:buNone/>
              <a:defRPr/>
            </a:pPr>
            <a:r>
              <a:rPr lang="tr-TR" strike="sngStrike" dirty="0" smtClean="0">
                <a:latin typeface="Corbel" pitchFamily="34" charset="0"/>
              </a:rPr>
              <a:t>Başvurabilir.</a:t>
            </a:r>
            <a:endParaRPr lang="tr-TR" altLang="tr-TR" sz="2000" strike="sngStrik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45084" y="505369"/>
            <a:ext cx="522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E2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KİMLER BAŞVURABİLİR?</a:t>
            </a:r>
            <a:endParaRPr lang="tr-TR" sz="3200" b="1" dirty="0">
              <a:solidFill>
                <a:srgbClr val="E206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0" y="1090144"/>
            <a:ext cx="3803650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" y="607857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13322</TotalTime>
  <Words>2987</Words>
  <Application>Microsoft Office PowerPoint</Application>
  <PresentationFormat>Geniş ekran</PresentationFormat>
  <Paragraphs>505</Paragraphs>
  <Slides>25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25</vt:i4>
      </vt:variant>
    </vt:vector>
  </HeadingPairs>
  <TitlesOfParts>
    <vt:vector size="39" baseType="lpstr">
      <vt:lpstr>MS PGothic</vt:lpstr>
      <vt:lpstr>SimSun</vt:lpstr>
      <vt:lpstr>Arial</vt:lpstr>
      <vt:lpstr>Calibri</vt:lpstr>
      <vt:lpstr>Calibri Light</vt:lpstr>
      <vt:lpstr>Corbel</vt:lpstr>
      <vt:lpstr>Roboto</vt:lpstr>
      <vt:lpstr>Times New Roman</vt:lpstr>
      <vt:lpstr>Wingdings</vt:lpstr>
      <vt:lpstr>Office Teması</vt:lpstr>
      <vt:lpstr>1_Office Teması</vt:lpstr>
      <vt:lpstr>Özel Tasarım</vt:lpstr>
      <vt:lpstr>2_Office Teması</vt:lpstr>
      <vt:lpstr>7_Office Teması</vt:lpstr>
      <vt:lpstr>PowerPoint Sunusu</vt:lpstr>
      <vt:lpstr>PowerPoint Sunusu</vt:lpstr>
      <vt:lpstr>PowerPoint Sunusu</vt:lpstr>
      <vt:lpstr>1512 PROGRAMININ TARİHSEL GELİŞİMİ</vt:lpstr>
      <vt:lpstr>PowerPoint Sunusu</vt:lpstr>
      <vt:lpstr>HIZLANDIRICI SÜRECİNDEN YATIRIMA GİRİŞİMCİLİK EKOSİSTEMİ </vt:lpstr>
      <vt:lpstr>BiGG-İş Birlikleri ile Ticarileşme Desteği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</vt:lpstr>
      <vt:lpstr>TEMATİK ALAN </vt:lpstr>
      <vt:lpstr>YAŞ DAĞILIMI</vt:lpstr>
      <vt:lpstr>EĞİTİM DÜZEYİ </vt:lpstr>
      <vt:lpstr>CİNSİYET DAĞILIMI – BiGG KABUL AŞAMASINDA   </vt:lpstr>
      <vt:lpstr>BiGG FİRMALARI PERFORMANSI (2012-2019)</vt:lpstr>
      <vt:lpstr>BiGG FİRMALARI PERFORMANSI (2014-2019)</vt:lpstr>
      <vt:lpstr>Başarılı Girişimi Firmaları</vt:lpstr>
      <vt:lpstr>BiGG UYGULAYICI KURULUŞLARI</vt:lpstr>
      <vt:lpstr>PowerPoint Sunusu</vt:lpstr>
      <vt:lpstr>Teşekkürler bigg@tubitak.gov.tr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Özge</dc:creator>
  <cp:lastModifiedBy>Ali BAŞÇİFTÇİ</cp:lastModifiedBy>
  <cp:revision>614</cp:revision>
  <cp:lastPrinted>2020-03-09T11:03:25Z</cp:lastPrinted>
  <dcterms:created xsi:type="dcterms:W3CDTF">2017-07-14T13:38:24Z</dcterms:created>
  <dcterms:modified xsi:type="dcterms:W3CDTF">2021-04-08T11:33:54Z</dcterms:modified>
</cp:coreProperties>
</file>