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  <p:sldMasterId id="2147483697" r:id="rId3"/>
    <p:sldMasterId id="2147483731" r:id="rId4"/>
    <p:sldMasterId id="2147483782" r:id="rId5"/>
    <p:sldMasterId id="2147483833" r:id="rId6"/>
    <p:sldMasterId id="2147483884" r:id="rId7"/>
    <p:sldMasterId id="2147483901" r:id="rId8"/>
    <p:sldMasterId id="2147483918" r:id="rId9"/>
  </p:sldMasterIdLst>
  <p:notesMasterIdLst>
    <p:notesMasterId r:id="rId31"/>
  </p:notesMasterIdLst>
  <p:handoutMasterIdLst>
    <p:handoutMasterId r:id="rId32"/>
  </p:handoutMasterIdLst>
  <p:sldIdLst>
    <p:sldId id="337" r:id="rId10"/>
    <p:sldId id="412" r:id="rId11"/>
    <p:sldId id="416" r:id="rId12"/>
    <p:sldId id="417" r:id="rId13"/>
    <p:sldId id="413" r:id="rId14"/>
    <p:sldId id="409" r:id="rId15"/>
    <p:sldId id="418" r:id="rId16"/>
    <p:sldId id="441" r:id="rId17"/>
    <p:sldId id="422" r:id="rId18"/>
    <p:sldId id="442" r:id="rId19"/>
    <p:sldId id="415" r:id="rId20"/>
    <p:sldId id="424" r:id="rId21"/>
    <p:sldId id="425" r:id="rId22"/>
    <p:sldId id="427" r:id="rId23"/>
    <p:sldId id="443" r:id="rId24"/>
    <p:sldId id="333" r:id="rId25"/>
    <p:sldId id="334" r:id="rId26"/>
    <p:sldId id="398" r:id="rId27"/>
    <p:sldId id="400" r:id="rId28"/>
    <p:sldId id="403" r:id="rId29"/>
    <p:sldId id="283" r:id="rId30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an Özdirim" initials="SÖ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505050"/>
    <a:srgbClr val="00C7D1"/>
    <a:srgbClr val="00000F"/>
    <a:srgbClr val="00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5552" autoAdjust="0"/>
  </p:normalViewPr>
  <p:slideViewPr>
    <p:cSldViewPr snapToGrid="0" snapToObjects="1">
      <p:cViewPr varScale="1">
        <p:scale>
          <a:sx n="79" d="100"/>
          <a:sy n="79" d="100"/>
        </p:scale>
        <p:origin x="1164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636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436888692139803E-3"/>
          <c:y val="0"/>
          <c:w val="0.99435612759618863"/>
          <c:h val="0.9097776407751451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% PAY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87-4355-90DC-BE1D8543276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87-4355-90DC-BE1D8543276A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87-4355-90DC-BE1D854327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87-4355-90DC-BE1D8543276A}"/>
              </c:ext>
            </c:extLst>
          </c:dPt>
          <c:dLbls>
            <c:dLbl>
              <c:idx val="0"/>
              <c:layout>
                <c:manualLayout>
                  <c:x val="-0.20077364569310721"/>
                  <c:y val="-0.1119839839801403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87-4355-90DC-BE1D854327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72792711648642"/>
                  <c:y val="-0.3583243656805608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87-4355-90DC-BE1D854327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910952190198959"/>
                  <c:y val="0.116669562554537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87-4355-90DC-BE1D854327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036234390834512"/>
                  <c:y val="1.3309884641266678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87-4355-90DC-BE1D854327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TOBB</c:v>
                </c:pt>
                <c:pt idx="1">
                  <c:v>KOSGEB</c:v>
                </c:pt>
                <c:pt idx="2">
                  <c:v>29 Banka</c:v>
                </c:pt>
                <c:pt idx="3">
                  <c:v>Diğer Ortaklar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28.3</c:v>
                </c:pt>
                <c:pt idx="1">
                  <c:v>28.29</c:v>
                </c:pt>
                <c:pt idx="2">
                  <c:v>43.29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87-4355-90DC-BE1D85432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445-1A8A-4B45-88B2-6186DAEFE391}" type="datetime1">
              <a:rPr lang="tr-TR" smtClean="0"/>
              <a:t>17.2.2020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F6A-9EC3-944E-8465-A1D71E841F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C651-B2AB-4325-A024-A67664B5F38B}" type="datetime1">
              <a:rPr lang="tr-TR" smtClean="0"/>
              <a:t>17.2.2020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7A4E-4149-C24F-91DB-EC5B4900F7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1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8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4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2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8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14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815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51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6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0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41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7A4E-4149-C24F-91DB-EC5B4900F79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1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6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9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44549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6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Altbilgi Yer Tutucusu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3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2-16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1EEB-FA7F-4301-8E17-CDCEC05E75F6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0C53-8457-4E07-A3F2-339F15B206F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861133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4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83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457C-800B-4EEC-B183-28050A4F032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CFE8-1529-4363-9F1C-770FA1F5CB0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708556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92C5-2627-488E-8F0F-A1E0C2FD124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C54F-6EC6-4D16-986C-27A17202C1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226992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E873-FDCE-418A-84B0-0F5D1BDB864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1728-F5CC-4BA5-AC9F-E37D460FC1D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63707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B26E-B733-4646-9987-645652C19A3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46FE-DB67-4E7C-A6BD-0BEF8C0CC96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8412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A527-CA67-483E-962F-E83BEEFD83AC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D69E-E22C-4ABB-9104-4D9FF78C11C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527528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DD50-703C-48E4-99B6-275C75D5D81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C6BB-E39C-4654-BE8F-3B216934EE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145472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3082-E465-43DF-9E98-F723EA1BF70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5B45-6A10-49D8-AF5D-B615363EFC3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47831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A08B-1E65-4C29-BE65-DE98AB413C1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E7C2-04D9-43D8-AEA1-003A809FC57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7937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F6CB-C480-4435-842C-3C686DA48AFC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DE01-7A4E-4A08-BBB1-184C4C94703B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517620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F4DD-CED9-4239-88B3-A0C3DFF1CFE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18F0-32BB-4AE3-B443-737E15ED04A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21833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201E-A126-4261-AEA5-AD6FC866E957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9207-9352-40F9-8379-B39ED0FA266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238909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427-551A-4032-BC2A-2E2DA0C3E82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BA1B-4DD5-48DE-B85C-2DC7E7D1C4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2207504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308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01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5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20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47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3B98-C1DA-4456-A312-7EB4FB552435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44F5-D759-476A-BE53-5FE4E50429F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651308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70FA-D79C-46CF-8A4E-2C68BF762F9F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C28D-0E83-4BBD-B7FD-24DC8675D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7774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87FA-578A-4C20-BFB3-A9B57D49AD8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97DA-F611-4DA5-A25F-EAEB9019C93B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220979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84E-698A-4CB5-B0E9-CEF33B58383B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7510-0E48-4BD7-B3EF-E996F7479BD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5522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268C-E17F-46D2-AF5B-4B6060B07810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EE4A-CB72-4C66-A95C-46C6A133511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087226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2A45-D8A0-4CEC-98FD-6EA44BBA1F90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0F56-02DD-413E-81E9-02F155C3BA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36767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565A-0A1E-4D12-AF58-BC46686608FB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2B35-2772-4FF5-8836-C5AAA501E83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823420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B627-D713-4C26-9AED-7F3BD6BAA8A8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DF3B-958D-4AEA-9CD4-EE052200917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99513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D482-DD3F-4110-B548-731909122459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363A-EF83-4C30-BE32-00DEC72003A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14900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9C0-2019-41D7-B3E0-43B6FFEE72DD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B4AD-183C-4956-A76F-15080915023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942251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BE43-594B-47AF-8B36-D71335D459F3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4112-B962-4B5E-B2CC-9078B0AA58C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815813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C9D6-35CB-4C84-9F9F-BEE425681DA1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9709-997D-44D1-8DB2-D81C619D123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22106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931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8"/>
            <a:ext cx="7310500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9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5517-E5AD-4AA9-929D-5465166C0254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169F-83E9-4E06-9C0A-A5E6DAD55AF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758730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8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1"/>
            <a:ext cx="8229600" cy="1325472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>
            <a:lvl1pPr>
              <a:defRPr sz="252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DF4A-E720-45DC-841D-5F5D55C5812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F4E3-5AFB-4A91-B8CE-DA717DF1890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3273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068C-3CD8-4DB4-9E17-B75D4832B5B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4E7B-8543-4A1B-A60E-56AB872F0D1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303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0976-978A-4BA4-8C68-7BD983AA5E2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970B-A505-430F-B697-2E00A3484DB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3243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FFC4-FFB6-4143-9EE4-2107BD158AF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E3AB-CA10-4EC2-BBD2-A09301B9A4C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1637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2-17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>
          <a:xfrm>
            <a:off x="0" y="0"/>
            <a:ext cx="9144000" cy="601265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70"/>
            <a:ext cx="8229600" cy="132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1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6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3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A310-3CE9-4029-AA5C-7E9ACFBC4D6E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DADA-0E83-42C2-B3A1-50DA0B4F698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02683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FE9E-0A4B-4BDF-87C5-1667150C664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DBE8-E7AB-4508-9370-488A8C7B4CA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40102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826B-30EF-4BDE-B656-A454928A026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AC75-0097-4856-8CF8-B6C7FC8FF14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59342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410-22E0-44E9-A090-C3275BDD854B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B860-18D8-4726-83FE-8AD0B6667D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6112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2292-4809-4AF1-B3BB-0C4FA1DD6D2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2DFA-9CD6-420D-AD03-C6763BB7B4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2760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46E-0A19-4E1D-9797-24258730962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E3BE-690A-437E-A561-D770BD5F1B4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97834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4A0F-B666-40C6-9DFB-28D069CB10F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FA76-BB52-4427-A4FF-280B1518C4E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09198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D876-5FE5-442F-8594-5303017F212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DAD0-732F-424E-ACDD-2800F2B8C3A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798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2-17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PPT 2-1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b="68541"/>
          <a:stretch/>
        </p:blipFill>
        <p:spPr>
          <a:xfrm>
            <a:off x="0" y="152000"/>
            <a:ext cx="9144000" cy="737989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1pPr>
            <a:lvl2pPr marL="7429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2pPr>
            <a:lvl3pPr marL="11430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3pPr>
            <a:lvl4pPr marL="16002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4pPr>
            <a:lvl5pPr marL="20574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873792"/>
            <a:ext cx="9144000" cy="60909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90CE-FBA1-4A6C-AA7E-B89F79C9311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219B-0B5C-4497-8587-40634C73236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4210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4827-E487-4B88-BB87-F1C32FE9B782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1559-0338-47DC-ABEB-84772031254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949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598-AD4B-4AFF-A939-8235662C65B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B669-0147-4B52-9D6E-DA2FFDEA385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35725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7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1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74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3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1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A310-3CE9-4029-AA5C-7E9ACFBC4D6E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DADA-0E83-42C2-B3A1-50DA0B4F698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84404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FE9E-0A4B-4BDF-87C5-1667150C664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DBE8-E7AB-4508-9370-488A8C7B4CA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701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pic>
        <p:nvPicPr>
          <p:cNvPr id="10" name="Picture 9" descr="Logo 2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322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826B-30EF-4BDE-B656-A454928A026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AC75-0097-4856-8CF8-B6C7FC8FF14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04482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410-22E0-44E9-A090-C3275BDD854B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B860-18D8-4726-83FE-8AD0B6667D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4067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2292-4809-4AF1-B3BB-0C4FA1DD6D2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2DFA-9CD6-420D-AD03-C6763BB7B4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76461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46E-0A19-4E1D-9797-24258730962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E3BE-690A-437E-A561-D770BD5F1B4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7216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4A0F-B666-40C6-9DFB-28D069CB10F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FA76-BB52-4427-A4FF-280B1518C4E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85878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D876-5FE5-442F-8594-5303017F212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DAD0-732F-424E-ACDD-2800F2B8C3A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71544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90CE-FBA1-4A6C-AA7E-B89F79C9311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219B-0B5C-4497-8587-40634C73236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84609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4827-E487-4B88-BB87-F1C32FE9B782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1559-0338-47DC-ABEB-84772031254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86718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598-AD4B-4AFF-A939-8235662C65B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B669-0147-4B52-9D6E-DA2FFDEA385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53554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min 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2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9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2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9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A310-3CE9-4029-AA5C-7E9ACFBC4D6E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DADA-0E83-42C2-B3A1-50DA0B4F698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20412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FE9E-0A4B-4BDF-87C5-1667150C664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DBE8-E7AB-4508-9370-488A8C7B4CA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32564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826B-30EF-4BDE-B656-A454928A026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AC75-0097-4856-8CF8-B6C7FC8FF14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76513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410-22E0-44E9-A090-C3275BDD854B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B860-18D8-4726-83FE-8AD0B6667D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33366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2292-4809-4AF1-B3BB-0C4FA1DD6D2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2DFA-9CD6-420D-AD03-C6763BB7B47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957972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46E-0A19-4E1D-9797-24258730962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E3BE-690A-437E-A561-D770BD5F1B4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3682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1pPr>
            <a:lvl2pPr marL="742950" indent="-28575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2pPr>
            <a:lvl3pPr marL="11430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3pPr>
            <a:lvl4pPr marL="16002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4pPr>
            <a:lvl5pPr marL="2057400" indent="-228600">
              <a:buClr>
                <a:srgbClr val="00C7D1"/>
              </a:buClr>
              <a:buSzPct val="60000"/>
              <a:buFont typeface="Lucida Grande"/>
              <a:buChar char="►"/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4A0F-B666-40C6-9DFB-28D069CB10F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FA76-BB52-4427-A4FF-280B1518C4E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19400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D876-5FE5-442F-8594-5303017F212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DAD0-732F-424E-ACDD-2800F2B8C3A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78019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90CE-FBA1-4A6C-AA7E-B89F79C9311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219B-0B5C-4497-8587-40634C73236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228761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4827-E487-4B88-BB87-F1C32FE9B782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1559-0338-47DC-ABEB-84772031254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30745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598-AD4B-4AFF-A939-8235662C65B0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B669-0147-4B52-9D6E-DA2FFDEA385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8239407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4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53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4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0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8404-C269-4834-9E57-C58EFC4C8DA7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56C3-82EC-4710-953A-C782E0CCC25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92482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457C-800B-4EEC-B183-28050A4F032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CFE8-1529-4363-9F1C-770FA1F5CB0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06869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92C5-2627-488E-8F0F-A1E0C2FD124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C54F-6EC6-4D16-986C-27A17202C1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16557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E873-FDCE-418A-84B0-0F5D1BDB864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1728-F5CC-4BA5-AC9F-E37D460FC1D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6729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B26E-B733-4646-9987-645652C19A3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46FE-DB67-4E7C-A6BD-0BEF8C0CC96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21445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A527-CA67-483E-962F-E83BEEFD83AC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D69E-E22C-4ABB-9104-4D9FF78C11C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0951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DD50-703C-48E4-99B6-275C75D5D81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C6BB-E39C-4654-BE8F-3B216934EE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893493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3082-E465-43DF-9E98-F723EA1BF70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5B45-6A10-49D8-AF5D-B615363EFC3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43066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A08B-1E65-4C29-BE65-DE98AB413C1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E7C2-04D9-43D8-AEA1-003A809FC57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556067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F4DD-CED9-4239-88B3-A0C3DFF1CFE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18F0-32BB-4AE3-B443-737E15ED04A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31132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201E-A126-4261-AEA5-AD6FC866E957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9207-9352-40F9-8379-B39ED0FA266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079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591B-E131-465F-95AE-F8DA6907DA4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0A4-A5DF-43C1-AE04-A3D4BBCCB50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036513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427-551A-4032-BC2A-2E2DA0C3E82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BA1B-4DD5-48DE-B85C-2DC7E7D1C4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75363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5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7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7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77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C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9" descr="Logo 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4" y="283568"/>
            <a:ext cx="723930" cy="508224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1pPr>
            <a:lvl2pPr marL="742950" indent="-28575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2pPr>
            <a:lvl3pPr marL="11430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3pPr>
            <a:lvl4pPr marL="16002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4pPr>
            <a:lvl5pPr marL="2057400" indent="-228600">
              <a:buClr>
                <a:srgbClr val="505050"/>
              </a:buClr>
              <a:buSzPct val="60000"/>
              <a:buFont typeface="Lucida Grande"/>
              <a:buChar char="►"/>
              <a:defRPr sz="1600">
                <a:solidFill>
                  <a:srgbClr val="FFFFFF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1" y="5399677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FFFFFF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7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457C-800B-4EEC-B183-28050A4F032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CFE8-1529-4363-9F1C-770FA1F5CB0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328576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92C5-2627-488E-8F0F-A1E0C2FD124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C54F-6EC6-4D16-986C-27A17202C1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91898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E873-FDCE-418A-84B0-0F5D1BDB864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1728-F5CC-4BA5-AC9F-E37D460FC1D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218562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B26E-B733-4646-9987-645652C19A3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46FE-DB67-4E7C-A6BD-0BEF8C0CC96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5006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534F-D792-4C1F-80B8-A19A13B3E90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43C5-DD3C-4F82-BB8F-F653C0D16C1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955161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A527-CA67-483E-962F-E83BEEFD83AC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D69E-E22C-4ABB-9104-4D9FF78C11C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20138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DD50-703C-48E4-99B6-275C75D5D81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C6BB-E39C-4654-BE8F-3B216934EE5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779804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3082-E465-43DF-9E98-F723EA1BF70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5B45-6A10-49D8-AF5D-B615363EFC37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25752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A08B-1E65-4C29-BE65-DE98AB413C1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E7C2-04D9-43D8-AEA1-003A809FC57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73322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F4DD-CED9-4239-88B3-A0C3DFF1CFE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18F0-32BB-4AE3-B443-737E15ED04A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58147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201E-A126-4261-AEA5-AD6FC866E957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9207-9352-40F9-8379-B39ED0FA266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328480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427-551A-4032-BC2A-2E2DA0C3E825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17.2.2020</a:t>
            </a:fld>
            <a:r>
              <a:rPr lang="tr-TR">
                <a:solidFill>
                  <a:prstClr val="black">
                    <a:tint val="75000"/>
                  </a:prstClr>
                </a:solidFill>
              </a:rPr>
              <a:t>27/04/12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BA1B-4DD5-48DE-B85C-2DC7E7D1C4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95478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1-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BeyazLogo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214813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84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ER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PT 2-1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415069"/>
            <a:ext cx="8229600" cy="132547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03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yu Bantlı Boş Say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Zemi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T 2-1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b="64850"/>
          <a:stretch>
            <a:fillRect/>
          </a:stretch>
        </p:blipFill>
        <p:spPr bwMode="auto">
          <a:xfrm>
            <a:off x="0" y="149225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3073"/>
            <a:ext cx="8229600" cy="60966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000">
                <a:solidFill>
                  <a:srgbClr val="00C7D1"/>
                </a:solidFill>
                <a:latin typeface="Arial"/>
                <a:cs typeface="Arial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05050"/>
                </a:solidFill>
                <a:latin typeface=""/>
              </a:defRPr>
            </a:lvl1pPr>
            <a:lvl2pPr>
              <a:defRPr sz="1600">
                <a:solidFill>
                  <a:srgbClr val="505050"/>
                </a:solidFill>
                <a:latin typeface=""/>
              </a:defRPr>
            </a:lvl2pPr>
            <a:lvl3pPr>
              <a:defRPr sz="1600">
                <a:solidFill>
                  <a:srgbClr val="505050"/>
                </a:solidFill>
                <a:latin typeface=""/>
              </a:defRPr>
            </a:lvl3pPr>
            <a:lvl4pPr>
              <a:defRPr sz="1600">
                <a:solidFill>
                  <a:srgbClr val="505050"/>
                </a:solidFill>
                <a:latin typeface=""/>
              </a:defRPr>
            </a:lvl4pPr>
            <a:lvl5pPr>
              <a:defRPr sz="1600">
                <a:solidFill>
                  <a:srgbClr val="505050"/>
                </a:solidFill>
                <a:latin typeface="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399676"/>
            <a:ext cx="7310499" cy="15478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1pPr>
            <a:lvl2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2pPr>
            <a:lvl3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3pPr>
            <a:lvl4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4pPr>
            <a:lvl5pPr marL="0" indent="0" algn="l">
              <a:buFontTx/>
              <a:buNone/>
              <a:defRPr sz="800" baseline="0">
                <a:solidFill>
                  <a:srgbClr val="505050"/>
                </a:solidFill>
                <a:latin typeface="Arial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47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1" r:id="rId3"/>
    <p:sldLayoutId id="2147483663" r:id="rId4"/>
    <p:sldLayoutId id="2147483655" r:id="rId5"/>
    <p:sldLayoutId id="214748366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A20E0A6-6722-4D50-BDD6-7ADBF81E30A4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727EFB-B5A9-4C6B-ADC5-25C7E8454BC2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35AF2-6227-40E5-A0F9-727053755EC6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5B313-54C1-4C04-932B-E18FD1001ABE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3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35AF2-6227-40E5-A0F9-727053755EC6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5B313-54C1-4C04-932B-E18FD1001ABE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7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35AF2-6227-40E5-A0F9-727053755EC6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55B313-54C1-4C04-932B-E18FD1001ABE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8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63BB9D-C9BF-45C0-8244-4FB13DA6D6D0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D47ACD-217F-4B5E-A122-D5D48CB58728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10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63BB9D-C9BF-45C0-8244-4FB13DA6D6D0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D47ACD-217F-4B5E-A122-D5D48CB58728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7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63BB9D-C9BF-45C0-8244-4FB13DA6D6D0}" type="datetime1">
              <a:rPr lang="tr-TR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17.2.2020</a:t>
            </a:fld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D47ACD-217F-4B5E-A122-D5D48CB58728}" type="slidenum">
              <a:rPr lang="tr-TR" alt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8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5154"/>
            <a:ext cx="7886700" cy="11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2237"/>
            <a:ext cx="7886700" cy="362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515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8DADF2-7C08-49C1-8220-7661B53300DF}" type="datetimeFigureOut">
              <a:rPr lang="en-US"/>
              <a:pPr>
                <a:defRPr/>
              </a:pPr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515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515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84269E-0B9C-4C03-81F1-527E141FC69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690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az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18" y="812327"/>
            <a:ext cx="3310164" cy="2756262"/>
          </a:xfrm>
          <a:prstGeom prst="rect">
            <a:avLst/>
          </a:prstGeom>
        </p:spPr>
      </p:pic>
      <p:sp>
        <p:nvSpPr>
          <p:cNvPr id="4" name="8 Metin kutusu"/>
          <p:cNvSpPr txBox="1">
            <a:spLocks noChangeArrowheads="1"/>
          </p:cNvSpPr>
          <p:nvPr/>
        </p:nvSpPr>
        <p:spPr bwMode="auto">
          <a:xfrm>
            <a:off x="0" y="400805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Şennur GÖKÇE BARAN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  <a:cs typeface="Arial" pitchFamily="34" charset="0"/>
              </a:rPr>
              <a:t>KGF Kızılay Müdürü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dirty="0" smtClean="0">
                <a:solidFill>
                  <a:schemeClr val="bg1"/>
                </a:solidFill>
                <a:latin typeface="Trebuchet MS" panose="020B0603020202020204" pitchFamily="34" charset="0"/>
                <a:ea typeface="ＭＳ Ｐゴシック" pitchFamily="34" charset="-128"/>
                <a:cs typeface="Arial" pitchFamily="34" charset="0"/>
              </a:rPr>
              <a:t>Şubat 2020</a:t>
            </a:r>
            <a:endParaRPr lang="tr-TR" altLang="tr-TR" sz="2400" dirty="0">
              <a:solidFill>
                <a:schemeClr val="bg1"/>
              </a:solidFill>
              <a:latin typeface="Trebuchet MS" panose="020B0603020202020204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57751" y="3149601"/>
            <a:ext cx="2924175" cy="3394075"/>
          </a:xfrm>
          <a:prstGeom prst="rect">
            <a:avLst/>
          </a:prstGeom>
        </p:spPr>
        <p:txBody>
          <a:bodyPr lIns="64191" tIns="32096" rIns="64191" bIns="32096"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505050"/>
              </a:buClr>
              <a:buSzPct val="60000"/>
              <a:buFont typeface="Lucida Grande"/>
              <a:buChar char="►"/>
              <a:defRPr sz="1600" kern="1200">
                <a:solidFill>
                  <a:srgbClr val="FFFFF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endParaRPr lang="en-US" sz="135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3063" y="6018213"/>
            <a:ext cx="4937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8" name="Metin kutusu 7"/>
          <p:cNvSpPr txBox="1"/>
          <p:nvPr/>
        </p:nvSpPr>
        <p:spPr>
          <a:xfrm>
            <a:off x="34926" y="5361544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10</a:t>
            </a:r>
          </a:p>
        </p:txBody>
      </p:sp>
      <p:sp>
        <p:nvSpPr>
          <p:cNvPr id="30" name="8 Metin kutusu"/>
          <p:cNvSpPr txBox="1">
            <a:spLocks noChangeArrowheads="1"/>
          </p:cNvSpPr>
          <p:nvPr/>
        </p:nvSpPr>
        <p:spPr bwMode="auto">
          <a:xfrm>
            <a:off x="376686" y="280987"/>
            <a:ext cx="410482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52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KGF Kefalet Üst Limitleri</a:t>
            </a:r>
          </a:p>
        </p:txBody>
      </p:sp>
      <p:pic>
        <p:nvPicPr>
          <p:cNvPr id="31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16">
            <a:off x="5673781" y="2122606"/>
            <a:ext cx="34782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76213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etin kutusu 33"/>
          <p:cNvSpPr txBox="1"/>
          <p:nvPr/>
        </p:nvSpPr>
        <p:spPr>
          <a:xfrm>
            <a:off x="497682" y="3885471"/>
            <a:ext cx="4916487" cy="341818"/>
          </a:xfrm>
          <a:prstGeom prst="rect">
            <a:avLst/>
          </a:prstGeom>
          <a:noFill/>
        </p:spPr>
        <p:txBody>
          <a:bodyPr lIns="64191" tIns="32096" rIns="64191" bIns="32096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 Dışı	        	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200 Milyon TL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484188" y="2072023"/>
            <a:ext cx="5500687" cy="341313"/>
          </a:xfrm>
          <a:prstGeom prst="rect">
            <a:avLst/>
          </a:prstGeom>
          <a:noFill/>
        </p:spPr>
        <p:txBody>
          <a:bodyPr lIns="64191" tIns="32096" rIns="64191" bIns="32096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			      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Milyon TL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457200" y="2854661"/>
            <a:ext cx="1073150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16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Hazine</a:t>
            </a:r>
            <a:endParaRPr lang="tr-TR" sz="252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457200" y="1577422"/>
            <a:ext cx="1427163" cy="423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16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Özkaynak</a:t>
            </a:r>
            <a:endParaRPr lang="tr-TR" sz="216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0" y="937419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91221" y="3389927"/>
            <a:ext cx="5500687" cy="341313"/>
          </a:xfrm>
          <a:prstGeom prst="rect">
            <a:avLst/>
          </a:prstGeom>
          <a:noFill/>
        </p:spPr>
        <p:txBody>
          <a:bodyPr lIns="64191" tIns="32096" rIns="64191" bIns="32096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KOBİ			      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25 Milyon TL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11</a:t>
            </a:r>
          </a:p>
        </p:txBody>
      </p:sp>
      <p:sp>
        <p:nvSpPr>
          <p:cNvPr id="51206" name="Metin kutusu 1"/>
          <p:cNvSpPr txBox="1">
            <a:spLocks noChangeArrowheads="1"/>
          </p:cNvSpPr>
          <p:nvPr/>
        </p:nvSpPr>
        <p:spPr bwMode="auto">
          <a:xfrm>
            <a:off x="2051050" y="242570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57200" y="2633491"/>
            <a:ext cx="5076825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000" dirty="0">
              <a:solidFill>
                <a:prstClr val="white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Vade:</a:t>
            </a:r>
            <a:endParaRPr lang="tr-TR" i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i="1" u="sng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İşletme kredisi;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ＭＳ Ｐゴシック" pitchFamily="34" charset="-128"/>
              </a:rPr>
              <a:t>6-60 ay, azami 12 ay ödemesiz dönem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Yatırım kredisi;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ＭＳ Ｐゴシック" pitchFamily="34" charset="-128"/>
              </a:rPr>
              <a:t>6-84 ay, azami 24 ay ödemesiz dönem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787901" y="2548065"/>
            <a:ext cx="423068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KOSGEB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ＭＳ Ｐゴシック" pitchFamily="34" charset="-128"/>
              </a:rPr>
              <a:t>%100, azami 5 milyon TL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i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TÜBİTAK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ＭＳ Ｐゴシック" pitchFamily="34" charset="-128"/>
              </a:rPr>
              <a:t>%100, azami 1,25 milyon TL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i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TTGV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ＭＳ Ｐゴシック" pitchFamily="34" charset="-128"/>
              </a:rPr>
              <a:t>%100, azami 1 milyon TL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i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SANAYİ </a:t>
            </a:r>
            <a:r>
              <a:rPr lang="tr-T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ve </a:t>
            </a:r>
            <a:r>
              <a:rPr lang="tr-T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TEKNOLOJİ BAKANLIĞI</a:t>
            </a:r>
            <a:endParaRPr lang="tr-T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i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ＭＳ Ｐゴシック" pitchFamily="34" charset="-128"/>
              </a:rPr>
              <a:t>%100, azami 1 milyon TL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96349"/>
              </p:ext>
            </p:extLst>
          </p:nvPr>
        </p:nvGraphicFramePr>
        <p:xfrm>
          <a:off x="650147" y="1200065"/>
          <a:ext cx="7475837" cy="1030647"/>
        </p:xfrm>
        <a:graphic>
          <a:graphicData uri="http://schemas.openxmlformats.org/drawingml/2006/table">
            <a:tbl>
              <a:tblPr/>
              <a:tblGrid>
                <a:gridCol w="2405914">
                  <a:extLst>
                    <a:ext uri="{9D8B030D-6E8A-4147-A177-3AD203B41FA5}">
                      <a16:colId xmlns:a16="http://schemas.microsoft.com/office/drawing/2014/main" xmlns="" val="3414747062"/>
                    </a:ext>
                  </a:extLst>
                </a:gridCol>
                <a:gridCol w="1259895">
                  <a:extLst>
                    <a:ext uri="{9D8B030D-6E8A-4147-A177-3AD203B41FA5}">
                      <a16:colId xmlns:a16="http://schemas.microsoft.com/office/drawing/2014/main" xmlns="" val="3312715206"/>
                    </a:ext>
                  </a:extLst>
                </a:gridCol>
                <a:gridCol w="1153741">
                  <a:extLst>
                    <a:ext uri="{9D8B030D-6E8A-4147-A177-3AD203B41FA5}">
                      <a16:colId xmlns:a16="http://schemas.microsoft.com/office/drawing/2014/main" xmlns="" val="3191587705"/>
                    </a:ext>
                  </a:extLst>
                </a:gridCol>
                <a:gridCol w="1489131">
                  <a:extLst>
                    <a:ext uri="{9D8B030D-6E8A-4147-A177-3AD203B41FA5}">
                      <a16:colId xmlns:a16="http://schemas.microsoft.com/office/drawing/2014/main" xmlns="" val="1566355256"/>
                    </a:ext>
                  </a:extLst>
                </a:gridCol>
                <a:gridCol w="1167156">
                  <a:extLst>
                    <a:ext uri="{9D8B030D-6E8A-4147-A177-3AD203B41FA5}">
                      <a16:colId xmlns:a16="http://schemas.microsoft.com/office/drawing/2014/main" xmlns="" val="235019189"/>
                    </a:ext>
                  </a:extLst>
                </a:gridCol>
              </a:tblGrid>
              <a:tr h="4456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Yararlanıcı Tipi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Kefalet Üst Limiti Firma/Grup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Kefalet Oranı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Komisyon Oranı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Başvuru Ücreti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212959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KOBİ (Kredi Verenden Gelen Talep)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TL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1,00 - 2,00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500-1.000 TL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8374568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Doğrudan Talepler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TL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1,50 - 4,00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250 -3.000 TL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3895941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TL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TL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3914480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9BB287B-F813-4EFA-9A59-876FEBD9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0" y="122813"/>
            <a:ext cx="7199313" cy="736600"/>
          </a:xfrm>
        </p:spPr>
        <p:txBody>
          <a:bodyPr>
            <a:normAutofit/>
          </a:bodyPr>
          <a:lstStyle/>
          <a:p>
            <a:r>
              <a:rPr lang="tr-T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Özkaynak</a:t>
            </a: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Destekli Kefaletler 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12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198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0880" y="217034"/>
            <a:ext cx="8229600" cy="609660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 Destekli Kefaletler </a:t>
            </a:r>
            <a:b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Vadeleri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" y="1306705"/>
            <a:ext cx="2808064" cy="3152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4214269" y="1844848"/>
            <a:ext cx="4417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Yatırım Kredileri 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(sadece yeni ve ilave kredi olarak)</a:t>
            </a:r>
          </a:p>
          <a:p>
            <a:r>
              <a:rPr lang="tr-TR" b="1" dirty="0">
                <a:solidFill>
                  <a:srgbClr val="C00000"/>
                </a:solidFill>
              </a:rPr>
              <a:t>120 ay </a:t>
            </a:r>
            <a:r>
              <a:rPr lang="tr-TR" b="1" dirty="0" smtClean="0">
                <a:solidFill>
                  <a:srgbClr val="C00000"/>
                </a:solidFill>
              </a:rPr>
              <a:t>vade (3 </a:t>
            </a:r>
            <a:r>
              <a:rPr lang="tr-TR" b="1" dirty="0">
                <a:solidFill>
                  <a:srgbClr val="C00000"/>
                </a:solidFill>
              </a:rPr>
              <a:t>yıl ödemesiz </a:t>
            </a:r>
            <a:r>
              <a:rPr lang="tr-TR" b="1" dirty="0" smtClean="0">
                <a:solidFill>
                  <a:srgbClr val="C00000"/>
                </a:solidFill>
              </a:rPr>
              <a:t>dönem dahil)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214269" y="1102496"/>
            <a:ext cx="399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İşletme Kredileri</a:t>
            </a:r>
          </a:p>
          <a:p>
            <a:r>
              <a:rPr lang="tr-TR" b="1" dirty="0">
                <a:solidFill>
                  <a:srgbClr val="C00000"/>
                </a:solidFill>
              </a:rPr>
              <a:t>60 ay </a:t>
            </a:r>
            <a:r>
              <a:rPr lang="tr-TR" b="1" dirty="0" smtClean="0">
                <a:solidFill>
                  <a:srgbClr val="C00000"/>
                </a:solidFill>
              </a:rPr>
              <a:t>vade (1 </a:t>
            </a:r>
            <a:r>
              <a:rPr lang="tr-TR" b="1" dirty="0">
                <a:solidFill>
                  <a:srgbClr val="C00000"/>
                </a:solidFill>
              </a:rPr>
              <a:t>yıl ödemesiz </a:t>
            </a:r>
            <a:r>
              <a:rPr lang="tr-TR" b="1" dirty="0" smtClean="0">
                <a:solidFill>
                  <a:srgbClr val="C00000"/>
                </a:solidFill>
              </a:rPr>
              <a:t>dönem dahil)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817340" y="2882875"/>
            <a:ext cx="6201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>
                <a:solidFill>
                  <a:srgbClr val="C00000"/>
                </a:solidFill>
              </a:rPr>
              <a:t>*Kredilerin yeniden </a:t>
            </a:r>
            <a:r>
              <a:rPr lang="tr-TR" sz="1600" b="1" dirty="0" err="1">
                <a:solidFill>
                  <a:srgbClr val="C00000"/>
                </a:solidFill>
              </a:rPr>
              <a:t>vadelendirilmesi</a:t>
            </a:r>
            <a:r>
              <a:rPr lang="tr-TR" sz="1600" b="1" dirty="0">
                <a:solidFill>
                  <a:srgbClr val="C00000"/>
                </a:solidFill>
              </a:rPr>
              <a:t> veya yapılandırılması ve bu sürelerin aşılması durumunda, yukarıda tanımlanan azami sürelere en fazla 36 ay ilave edilebilir.</a:t>
            </a:r>
          </a:p>
          <a:p>
            <a:pPr algn="just"/>
            <a:endParaRPr lang="tr-TR" sz="1600" b="1" dirty="0">
              <a:solidFill>
                <a:srgbClr val="C00000"/>
              </a:solidFill>
            </a:endParaRPr>
          </a:p>
          <a:p>
            <a:pPr algn="just"/>
            <a:r>
              <a:rPr lang="tr-TR" sz="1600" b="1" dirty="0">
                <a:solidFill>
                  <a:srgbClr val="C00000"/>
                </a:solidFill>
              </a:rPr>
              <a:t>*Kredi Veren, kredinin açılış tarihinden başlamak üzere işletme kredilerinde 96 ay, yatırım kredilerinde ise 156 ayı aşmamak kaydıyla birden fazla yapılandırma yapabilir, kredi vadesini değiştirebilir.</a:t>
            </a:r>
          </a:p>
          <a:p>
            <a:pPr algn="just"/>
            <a:endParaRPr lang="tr-TR" sz="1600" b="1" dirty="0">
              <a:solidFill>
                <a:srgbClr val="C00000"/>
              </a:solidFill>
            </a:endParaRPr>
          </a:p>
          <a:p>
            <a:pPr algn="just"/>
            <a:r>
              <a:rPr lang="tr-TR" sz="1600" b="1" dirty="0">
                <a:solidFill>
                  <a:srgbClr val="C00000"/>
                </a:solidFill>
              </a:rPr>
              <a:t>*Birden fazla yapılandırma durumunda ödemesiz dönem en fazla 12 ay olarak uygulanır. </a:t>
            </a:r>
          </a:p>
        </p:txBody>
      </p:sp>
    </p:spTree>
    <p:extLst>
      <p:ext uri="{BB962C8B-B14F-4D97-AF65-F5344CB8AC3E}">
        <p14:creationId xmlns:p14="http://schemas.microsoft.com/office/powerpoint/2010/main" val="19180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13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198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60" y="2863396"/>
            <a:ext cx="2418844" cy="27154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0880" y="255972"/>
            <a:ext cx="8229600" cy="60966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Kefalet Oranları</a:t>
            </a:r>
            <a:endParaRPr lang="it-IT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43159" y="1244667"/>
            <a:ext cx="6601589" cy="264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Clr>
                <a:schemeClr val="bg1"/>
              </a:buClr>
            </a:pPr>
            <a:r>
              <a:rPr lang="tr-TR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Bankalar Aracılığı ile Sağlanan Kefaletler </a:t>
            </a:r>
          </a:p>
          <a:p>
            <a:pPr>
              <a:lnSpc>
                <a:spcPts val="1800"/>
              </a:lnSpc>
              <a:buClr>
                <a:schemeClr val="bg1"/>
              </a:buClr>
            </a:pP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457200" indent="-45720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Hazine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  <a:buClr>
                <a:schemeClr val="bg1"/>
              </a:buClr>
            </a:pPr>
            <a:r>
              <a:rPr lang="tr-TR" sz="2400" b="1" dirty="0">
                <a:solidFill>
                  <a:srgbClr val="C00000"/>
                </a:solidFill>
              </a:rPr>
              <a:t>	</a:t>
            </a:r>
          </a:p>
          <a:p>
            <a:pPr lvl="1">
              <a:lnSpc>
                <a:spcPts val="1800"/>
              </a:lnSpc>
              <a:buClr>
                <a:schemeClr val="bg1"/>
              </a:buClr>
            </a:pPr>
            <a:r>
              <a:rPr lang="tr-T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Yararlanıcı grupları için </a:t>
            </a: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değişen oranlarda</a:t>
            </a:r>
            <a:r>
              <a:rPr lang="tr-T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kefalet desteği sağlanmaktadır. </a:t>
            </a: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75 - % 100)</a:t>
            </a:r>
          </a:p>
          <a:p>
            <a:pPr>
              <a:lnSpc>
                <a:spcPts val="1800"/>
              </a:lnSpc>
              <a:buClr>
                <a:schemeClr val="bg1"/>
              </a:buClr>
            </a:pPr>
            <a:endParaRPr lang="tr-TR" sz="20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49263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tr-TR" sz="2000" b="1" dirty="0">
              <a:solidFill>
                <a:srgbClr val="C00000"/>
              </a:solidFill>
            </a:endParaRPr>
          </a:p>
          <a:p>
            <a:pPr marL="7937" indent="-45720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Özkaynak</a:t>
            </a:r>
          </a:p>
          <a:p>
            <a:pPr lvl="1" indent="-449263">
              <a:lnSpc>
                <a:spcPts val="1800"/>
              </a:lnSpc>
              <a:buClr>
                <a:schemeClr val="bg1"/>
              </a:buClr>
            </a:pPr>
            <a:endParaRPr lang="tr-TR" sz="2000" b="1" dirty="0">
              <a:solidFill>
                <a:srgbClr val="C00000"/>
              </a:solidFill>
            </a:endParaRPr>
          </a:p>
          <a:p>
            <a:pPr lvl="1">
              <a:lnSpc>
                <a:spcPts val="1800"/>
              </a:lnSpc>
              <a:buClr>
                <a:schemeClr val="bg1"/>
              </a:buClr>
            </a:pPr>
            <a:r>
              <a:rPr lang="tr-T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KOBİLER			</a:t>
            </a: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%80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49481" y="4124351"/>
            <a:ext cx="3913154" cy="151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Clr>
                <a:schemeClr val="bg1"/>
              </a:buClr>
            </a:pPr>
            <a:r>
              <a:rPr lang="tr-TR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Doğrudan Kefaletler</a:t>
            </a:r>
          </a:p>
          <a:p>
            <a:pPr>
              <a:lnSpc>
                <a:spcPts val="1800"/>
              </a:lnSpc>
              <a:buClr>
                <a:schemeClr val="bg1"/>
              </a:buClr>
            </a:pPr>
            <a:endParaRPr lang="tr-T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Özkaynak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ts val="1800"/>
              </a:lnSpc>
              <a:buClr>
                <a:schemeClr val="bg1"/>
              </a:buClr>
            </a:pP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-449263">
              <a:lnSpc>
                <a:spcPts val="1800"/>
              </a:lnSpc>
              <a:buClr>
                <a:schemeClr val="bg1"/>
              </a:buClr>
            </a:pPr>
            <a:r>
              <a:rPr lang="tr-T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KOBİLER	</a:t>
            </a: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%100</a:t>
            </a:r>
          </a:p>
          <a:p>
            <a:pPr>
              <a:lnSpc>
                <a:spcPts val="1800"/>
              </a:lnSpc>
              <a:buClr>
                <a:schemeClr val="bg1"/>
              </a:buClr>
            </a:pP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7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14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10064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198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93" y="3445680"/>
            <a:ext cx="1884707" cy="211577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579306" y="1416540"/>
            <a:ext cx="80026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Hazine Destekli Kefaletlerde her bir kefalet </a:t>
            </a:r>
            <a:r>
              <a:rPr lang="tr-T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kullandırımı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için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bir defaya mahsus ve peşin olarak</a:t>
            </a:r>
            <a:r>
              <a:rPr lang="tr-TR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kefalet tutarının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 2’si 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oranında,</a:t>
            </a:r>
          </a:p>
          <a:p>
            <a:pPr>
              <a:defRPr/>
            </a:pP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Yapılandırma durumunda kefalet bakiyesi üzerinden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%1 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oranında </a:t>
            </a:r>
          </a:p>
          <a:p>
            <a:pPr>
              <a:defRPr/>
            </a:pP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  komisyon alınmaktadır.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644A41-3A56-4F90-9F5B-55713979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31" y="23177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Hazine Destekli Kefaletler </a:t>
            </a:r>
            <a:b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Komisyon Oranı 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43" y="301099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372899" y="338546"/>
            <a:ext cx="602646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Ekonomi Değer Kredisi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0" y="963676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5180218"/>
            <a:ext cx="3766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1100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15</a:t>
            </a:r>
          </a:p>
        </p:txBody>
      </p:sp>
      <p:pic>
        <p:nvPicPr>
          <p:cNvPr id="24" name="Resim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97" y="4757730"/>
            <a:ext cx="1223010" cy="30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Resim 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07" y="4763445"/>
            <a:ext cx="11753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Resim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00" y="4713516"/>
            <a:ext cx="1175385" cy="37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88" y="1388672"/>
            <a:ext cx="5885979" cy="137130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651910" y="3021971"/>
            <a:ext cx="8290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Kefalet oranı	 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% 80</a:t>
            </a:r>
          </a:p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Komisyon oranı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% 2</a:t>
            </a:r>
          </a:p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Kredi vadesi	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Azami 60 ay (azami 12 ay ödemesiz dönem)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348917" y="1746775"/>
            <a:ext cx="1904301" cy="93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KOBİ/KOBİ Dışı</a:t>
            </a:r>
          </a:p>
        </p:txBody>
      </p:sp>
    </p:spTree>
    <p:extLst>
      <p:ext uri="{BB962C8B-B14F-4D97-AF65-F5344CB8AC3E}">
        <p14:creationId xmlns:p14="http://schemas.microsoft.com/office/powerpoint/2010/main" val="21530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07" y="312474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169450" y="260989"/>
            <a:ext cx="760250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AYF - Avrupa Yatırım Fonu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COSME </a:t>
            </a:r>
            <a:r>
              <a:rPr lang="tr-TR" altLang="tr-TR" sz="19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İşletmelerin ve KOBİ’lerin Rekabet Edebilirliği Programı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0" y="965077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004" y="5337315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16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8" y="1083858"/>
            <a:ext cx="7646666" cy="45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64" y="355359"/>
            <a:ext cx="69294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205805" y="224629"/>
            <a:ext cx="760250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AYF - Avrupa Yatırım Fonu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7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COSME </a:t>
            </a:r>
            <a:r>
              <a:rPr lang="tr-TR" altLang="tr-TR" sz="207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- </a:t>
            </a:r>
            <a:r>
              <a:rPr lang="tr-TR" altLang="tr-TR" sz="19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İşletmelerin </a:t>
            </a:r>
            <a:r>
              <a:rPr lang="tr-TR" altLang="tr-TR" sz="19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ve KOBİ’lerin Rekabet Edebilirliği Programı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-7858" y="972988"/>
            <a:ext cx="9144000" cy="33338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0" y="5315975"/>
            <a:ext cx="34176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17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14833" y="1192706"/>
            <a:ext cx="839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Proje Nisan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2019’da başlamış, </a:t>
            </a:r>
          </a:p>
          <a:p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8.600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KOBİ’ye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2,5 </a:t>
            </a:r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milyar TL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 </a:t>
            </a:r>
            <a:r>
              <a:rPr lang="tr-T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kullandırım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sağlanmıştır. 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11" y="4667183"/>
            <a:ext cx="876300" cy="28575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10" y="4921938"/>
            <a:ext cx="830840" cy="30489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333" y="4687332"/>
            <a:ext cx="990600" cy="28575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83" y="4907697"/>
            <a:ext cx="1152525" cy="33337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980" y="4696857"/>
            <a:ext cx="981075" cy="26670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3961" y="4973083"/>
            <a:ext cx="1066800" cy="23812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0685" y="4955543"/>
            <a:ext cx="585788" cy="31242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3059" y="4559383"/>
            <a:ext cx="923925" cy="28575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2425" y="4963557"/>
            <a:ext cx="971550" cy="2286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0139" y="4667183"/>
            <a:ext cx="866775" cy="23812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417" y="4559383"/>
            <a:ext cx="952500" cy="285750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8080" y="4953821"/>
            <a:ext cx="962025" cy="29527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5104" y="4685610"/>
            <a:ext cx="773690" cy="319047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1659" y="4868307"/>
            <a:ext cx="695325" cy="32385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0E498E79-2CFC-4407-8F6D-99EC3A931FBE}"/>
              </a:ext>
            </a:extLst>
          </p:cNvPr>
          <p:cNvSpPr/>
          <p:nvPr/>
        </p:nvSpPr>
        <p:spPr>
          <a:xfrm>
            <a:off x="187408" y="2122350"/>
            <a:ext cx="7537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Kefalet oranı	 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% 80</a:t>
            </a:r>
          </a:p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Kredi Üst Limiti	: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 500 bin – 1 milyon TL</a:t>
            </a:r>
          </a:p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Komisyon oranı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% 1,5</a:t>
            </a:r>
          </a:p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Başvuru ücreti	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500 TL</a:t>
            </a:r>
          </a:p>
          <a:p>
            <a:pPr marL="308610" indent="-308610" defTabSz="914400" eaLnBrk="0" fontAlgn="base" hangingPunct="0">
              <a:buClr>
                <a:srgbClr val="49AFC7"/>
              </a:buClr>
              <a:buFont typeface="Arial" panose="020B0604020202020204" pitchFamily="34" charset="0"/>
              <a:buChar char="►"/>
              <a:defRPr/>
            </a:pPr>
            <a:r>
              <a:rPr lang="tr-TR" u="sng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Kredi vadesi		</a:t>
            </a:r>
            <a:r>
              <a:rPr lang="tr-TR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: Azami 60 ay (azami 12 ay ödemesiz dönem)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235695" y="3644682"/>
            <a:ext cx="839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Toplamda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25 bin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KOBİ’ye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7,5 milyar TL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kredi sağlanması hedeflenmektedir.</a:t>
            </a:r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4705" y="1212575"/>
            <a:ext cx="7235686" cy="3578086"/>
          </a:xfrm>
          <a:prstGeom prst="rect">
            <a:avLst/>
          </a:prstGeom>
          <a:solidFill>
            <a:srgbClr val="60C7D2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80000"/>
              </a:lnSpc>
              <a:defRPr/>
            </a:pPr>
            <a:endParaRPr lang="tr-TR" sz="180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710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Dikdörtgen 1"/>
          <p:cNvSpPr>
            <a:spLocks noChangeArrowheads="1"/>
          </p:cNvSpPr>
          <p:nvPr/>
        </p:nvSpPr>
        <p:spPr bwMode="auto">
          <a:xfrm>
            <a:off x="-8389" y="5190193"/>
            <a:ext cx="611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100" dirty="0">
              <a:solidFill>
                <a:srgbClr val="5959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 dirty="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100" dirty="0">
              <a:solidFill>
                <a:srgbClr val="5959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10" descr="Untitled-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357313"/>
            <a:ext cx="6821488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3633788" y="3735388"/>
            <a:ext cx="1890712" cy="887412"/>
          </a:xfrm>
          <a:prstGeom prst="round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prstClr val="white"/>
                </a:solidFill>
              </a:rPr>
              <a:t>KOBİ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1" name="8 Metin kutusu"/>
          <p:cNvSpPr txBox="1">
            <a:spLocks noChangeArrowheads="1"/>
          </p:cNvSpPr>
          <p:nvPr/>
        </p:nvSpPr>
        <p:spPr bwMode="auto">
          <a:xfrm>
            <a:off x="387350" y="265113"/>
            <a:ext cx="5264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0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pitchFamily="34" charset="0"/>
              </a:rPr>
              <a:t>Genel 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13724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8 Metin kutusu"/>
          <p:cNvSpPr txBox="1">
            <a:spLocks noChangeArrowheads="1"/>
          </p:cNvSpPr>
          <p:nvPr/>
        </p:nvSpPr>
        <p:spPr bwMode="auto">
          <a:xfrm>
            <a:off x="387350" y="265113"/>
            <a:ext cx="5264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0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pitchFamily="34" charset="0"/>
              </a:rPr>
              <a:t>PGS Süreci</a:t>
            </a:r>
          </a:p>
        </p:txBody>
      </p:sp>
      <p:pic>
        <p:nvPicPr>
          <p:cNvPr id="4915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Dikdörtgen 1"/>
          <p:cNvSpPr>
            <a:spLocks noChangeArrowheads="1"/>
          </p:cNvSpPr>
          <p:nvPr/>
        </p:nvSpPr>
        <p:spPr bwMode="auto">
          <a:xfrm>
            <a:off x="-25167" y="5198582"/>
            <a:ext cx="6111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100" dirty="0">
              <a:solidFill>
                <a:srgbClr val="5959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 dirty="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19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955674"/>
            <a:ext cx="1272209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563679" y="965613"/>
            <a:ext cx="1569210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549096D-5144-4EAC-B391-53380EDAC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63" y="1104761"/>
            <a:ext cx="5504762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BeyazLogo-01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81463"/>
            <a:ext cx="1079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2 Dikdörtgen"/>
          <p:cNvSpPr/>
          <p:nvPr/>
        </p:nvSpPr>
        <p:spPr>
          <a:xfrm>
            <a:off x="827584" y="992257"/>
            <a:ext cx="7416824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800" b="1" dirty="0">
                <a:solidFill>
                  <a:srgbClr val="00C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34" charset="-128"/>
                <a:cs typeface="Arial"/>
              </a:rPr>
              <a:t>‘‘KOBİ’lerin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800" b="1" dirty="0">
                <a:solidFill>
                  <a:srgbClr val="00C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34" charset="-128"/>
                <a:cs typeface="Arial"/>
              </a:rPr>
              <a:t>Finansmana Erişiminde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800" b="1" dirty="0">
                <a:solidFill>
                  <a:srgbClr val="00C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pitchFamily="34" charset="-128"/>
                <a:cs typeface="Arial"/>
              </a:rPr>
              <a:t>Tek ve Doğru Adres’’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latin typeface="Segoe UI Semibold" pitchFamily="34" charset="0"/>
              <a:ea typeface="ＭＳ Ｐゴシック" pitchFamily="34" charset="-128"/>
              <a:cs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5899" y="5427372"/>
            <a:ext cx="5254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20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075" y="3225800"/>
            <a:ext cx="87852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defTabSz="91440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defRPr/>
            </a:pPr>
            <a:r>
              <a:rPr lang="tr-TR" sz="1600" dirty="0">
                <a:solidFill>
                  <a:srgbClr val="1F497D"/>
                </a:solidFill>
                <a:latin typeface="Trebuchet MS" pitchFamily="34" charset="0"/>
                <a:cs typeface="Arial" charset="0"/>
              </a:rPr>
              <a:t>	</a:t>
            </a:r>
          </a:p>
          <a:p>
            <a:pPr marL="285750" algn="just" defTabSz="91440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defRPr/>
            </a:pPr>
            <a:endParaRPr lang="tr-TR" sz="1600" dirty="0">
              <a:solidFill>
                <a:srgbClr val="1F497D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60421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itle 6"/>
          <p:cNvSpPr>
            <a:spLocks noGrp="1"/>
          </p:cNvSpPr>
          <p:nvPr>
            <p:ph type="title"/>
          </p:nvPr>
        </p:nvSpPr>
        <p:spPr>
          <a:xfrm>
            <a:off x="457200" y="193675"/>
            <a:ext cx="7199313" cy="736600"/>
          </a:xfrm>
        </p:spPr>
        <p:txBody>
          <a:bodyPr/>
          <a:lstStyle/>
          <a:p>
            <a:r>
              <a:rPr lang="en-US" altLang="tr-TR" sz="26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  <a:cs typeface="Arial" pitchFamily="34" charset="0"/>
              </a:rPr>
              <a:t>Sosyal</a:t>
            </a:r>
            <a:r>
              <a:rPr lang="en-US" altLang="tr-TR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tr-TR" sz="26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  <a:cs typeface="Arial" pitchFamily="34" charset="0"/>
              </a:rPr>
              <a:t>Medya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4"/>
          <a:srcRect l="4676" r="4676"/>
          <a:stretch/>
        </p:blipFill>
        <p:spPr bwMode="auto">
          <a:xfrm>
            <a:off x="2933700" y="3914775"/>
            <a:ext cx="2263775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4" name="Picture 10" descr="C:\Users\esrademirci\Desktop\Adsı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0625"/>
            <a:ext cx="4191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1" descr="C:\Users\esrademirci\Desktop\tw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327150"/>
            <a:ext cx="35321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815" y="0"/>
            <a:ext cx="97678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36867" name="8 Metin kutusu"/>
          <p:cNvSpPr txBox="1">
            <a:spLocks noChangeArrowheads="1"/>
          </p:cNvSpPr>
          <p:nvPr/>
        </p:nvSpPr>
        <p:spPr bwMode="auto">
          <a:xfrm>
            <a:off x="395288" y="265113"/>
            <a:ext cx="5767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Kredi Garanti Fonu - KGF</a:t>
            </a:r>
            <a:endParaRPr lang="tr-TR" altLang="tr-TR" sz="2800" dirty="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36870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/>
          <p:nvPr/>
        </p:nvSpPr>
        <p:spPr>
          <a:xfrm>
            <a:off x="5029869" y="1200772"/>
            <a:ext cx="2502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Arial"/>
              </a:rPr>
              <a:t>Kuruluş Amacı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869" y="1710948"/>
            <a:ext cx="3882483" cy="2872341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>
                <a:latin typeface="Trebuchet MS" panose="020B0603020202020204" pitchFamily="34" charset="0"/>
              </a:rPr>
              <a:t>KGF, teminat yetersizliği olan KOBİ’lerin finansmana erişimini kolaylaştırmak amacıyla, “Küçük Ve Orta Ölçekli İşletmeler İçin Bir Kredi Garanti Fonu kurulmasına yardım” başlıklı 93/4496 sayılı Bakanlar Kurulu Kararı ile 1991 yılında faaliyete geçmiştir.</a:t>
            </a:r>
          </a:p>
          <a:p>
            <a:endParaRPr lang="en-US" sz="2000" b="1" dirty="0">
              <a:latin typeface="Trebuchet MS" panose="020B0603020202020204" pitchFamily="34" charset="0"/>
            </a:endParaRP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135" y="1200772"/>
            <a:ext cx="4356100" cy="40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36867" name="8 Metin kutusu"/>
          <p:cNvSpPr txBox="1">
            <a:spLocks noChangeArrowheads="1"/>
          </p:cNvSpPr>
          <p:nvPr/>
        </p:nvSpPr>
        <p:spPr bwMode="auto">
          <a:xfrm>
            <a:off x="395288" y="265113"/>
            <a:ext cx="5767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Ortaklık Yapımız</a:t>
            </a:r>
            <a:endParaRPr lang="tr-TR" altLang="tr-TR" sz="2800" dirty="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36870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Dikdörtgen"/>
          <p:cNvSpPr>
            <a:spLocks noChangeArrowheads="1"/>
          </p:cNvSpPr>
          <p:nvPr/>
        </p:nvSpPr>
        <p:spPr bwMode="auto">
          <a:xfrm>
            <a:off x="5431910" y="2490957"/>
            <a:ext cx="3378457" cy="13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7" algn="ctr" defTabSz="914400" fontAlgn="base"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defRPr/>
            </a:pPr>
            <a:r>
              <a:rPr lang="tr-TR" altLang="tr-T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/>
              </a:rPr>
              <a:t>Kayıtlı Sermaye:</a:t>
            </a:r>
            <a:endParaRPr lang="tr-TR" alt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/>
            </a:endParaRPr>
          </a:p>
          <a:p>
            <a:pPr marL="179387" algn="ctr" defTabSz="914400" fontAlgn="base"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defRPr/>
            </a:pPr>
            <a:endParaRPr lang="tr-TR" alt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/>
            </a:endParaRPr>
          </a:p>
          <a:p>
            <a:pPr marL="179387" algn="ctr" defTabSz="914400" fontAlgn="base"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defRPr/>
            </a:pPr>
            <a:r>
              <a:rPr lang="tr-TR" altLang="tr-TR" sz="2800" b="1" dirty="0">
                <a:solidFill>
                  <a:srgbClr val="595959"/>
                </a:solidFill>
                <a:latin typeface="Trebuchet MS" panose="020B0603020202020204" pitchFamily="34" charset="0"/>
              </a:rPr>
              <a:t>600 Milyon TL</a:t>
            </a:r>
          </a:p>
        </p:txBody>
      </p:sp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561200962"/>
              </p:ext>
            </p:extLst>
          </p:nvPr>
        </p:nvGraphicFramePr>
        <p:xfrm>
          <a:off x="77788" y="1752218"/>
          <a:ext cx="5168976" cy="337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46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7</a:t>
            </a:r>
          </a:p>
        </p:txBody>
      </p:sp>
      <p:sp>
        <p:nvSpPr>
          <p:cNvPr id="41987" name="8 Metin kutusu"/>
          <p:cNvSpPr txBox="1">
            <a:spLocks noChangeArrowheads="1"/>
          </p:cNvSpPr>
          <p:nvPr/>
        </p:nvSpPr>
        <p:spPr bwMode="auto">
          <a:xfrm>
            <a:off x="395288" y="246063"/>
            <a:ext cx="80724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0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pitchFamily="34" charset="0"/>
              </a:rPr>
              <a:t>Yararlanıcılar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198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750" y="1347044"/>
            <a:ext cx="610818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lnSpc>
                <a:spcPts val="14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KGF </a:t>
            </a:r>
            <a:r>
              <a:rPr lang="tr-TR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Özkaynakları</a:t>
            </a: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ile, KOBİ’</a:t>
            </a:r>
            <a:r>
              <a:rPr lang="tr-TR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lere ve KOBİ </a:t>
            </a:r>
            <a:r>
              <a:rPr lang="tr-TR" altLang="ja-JP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vasfındaki;</a:t>
            </a:r>
            <a:endParaRPr lang="tr-TR" altLang="ja-JP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</a:endParaRPr>
          </a:p>
          <a:p>
            <a:pPr defTabSz="914400" fontAlgn="base">
              <a:lnSpc>
                <a:spcPts val="1400"/>
              </a:lnSpc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Kadın Girişimciler ve Genç Girişimcilere</a:t>
            </a: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sz="105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Esnaf ve Sanatkarlara</a:t>
            </a: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sz="105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Tarımsal İşletmelere</a:t>
            </a: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sz="105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Çiftçilere</a:t>
            </a: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sz="1050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685800" indent="-146050" defTabSz="914400" fontAlgn="base">
              <a:lnSpc>
                <a:spcPts val="1400"/>
              </a:lnSpc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Serbest Meslek Mensuplarına</a:t>
            </a:r>
          </a:p>
          <a:p>
            <a:pPr marL="539750" defTabSz="914400" fontAlgn="base"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539750" defTabSz="914400" fontAlgn="base"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Hazine Desteği ile, yukarıdakilere ek olarak;</a:t>
            </a:r>
          </a:p>
          <a:p>
            <a:pPr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685800" indent="-146050"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buFont typeface="Wingdings 3" pitchFamily="18" charset="2"/>
              <a:buChar char="u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 KOBİ Dışı İşletmelere</a:t>
            </a:r>
          </a:p>
          <a:p>
            <a:pPr marL="539750"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b="1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539750"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ＭＳ Ｐゴシック" pitchFamily="34" charset="-128"/>
              </a:rPr>
              <a:t>kefalet desteği sağlamaktadır.</a:t>
            </a:r>
          </a:p>
          <a:p>
            <a:pPr marL="539750" defTabSz="91440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60C7D2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521766"/>
            <a:ext cx="190817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-31750" y="5410200"/>
            <a:ext cx="3762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34819" name="8 Metin kutusu"/>
          <p:cNvSpPr txBox="1">
            <a:spLocks noChangeArrowheads="1"/>
          </p:cNvSpPr>
          <p:nvPr/>
        </p:nvSpPr>
        <p:spPr bwMode="auto">
          <a:xfrm>
            <a:off x="395288" y="265113"/>
            <a:ext cx="576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pitchFamily="34" charset="0"/>
              </a:rPr>
              <a:t>KOBİ’ler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-7938" y="955675"/>
            <a:ext cx="9118601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34821" name="Picture 2" descr="shutterstock_324739379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/>
          <a:stretch/>
        </p:blipFill>
        <p:spPr bwMode="auto">
          <a:xfrm>
            <a:off x="-12357" y="976183"/>
            <a:ext cx="9242854" cy="47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/>
          <p:nvPr/>
        </p:nvSpPr>
        <p:spPr>
          <a:xfrm>
            <a:off x="195263" y="3068638"/>
            <a:ext cx="5967412" cy="257175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95263" y="1128713"/>
            <a:ext cx="5967412" cy="180022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824" name="Content Placeholder 4"/>
          <p:cNvSpPr>
            <a:spLocks noGrp="1"/>
          </p:cNvSpPr>
          <p:nvPr>
            <p:ph idx="1"/>
          </p:nvPr>
        </p:nvSpPr>
        <p:spPr>
          <a:xfrm>
            <a:off x="276225" y="1519238"/>
            <a:ext cx="5735638" cy="12668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altLang="tr-TR" sz="1500" dirty="0">
                <a:latin typeface="Calibri" pitchFamily="34" charset="0"/>
              </a:rPr>
              <a:t>250 kişiden az yıllık çalışan istihdam eden ve yıllık net satış hasılatı veya yıllık mali bilançosundan herhangi </a:t>
            </a:r>
            <a:r>
              <a:rPr lang="tr-TR" altLang="tr-TR" sz="1500">
                <a:latin typeface="Calibri" pitchFamily="34" charset="0"/>
              </a:rPr>
              <a:t>biri toplamı 125 Milyon </a:t>
            </a:r>
            <a:r>
              <a:rPr lang="tr-TR" altLang="tr-TR" sz="1500" dirty="0">
                <a:latin typeface="Calibri" pitchFamily="34" charset="0"/>
              </a:rPr>
              <a:t>TL’yi aşmayan mikro, küçük ve orta büyüklükte işletmelerdir.</a:t>
            </a:r>
          </a:p>
        </p:txBody>
      </p:sp>
      <p:sp>
        <p:nvSpPr>
          <p:cNvPr id="34825" name="Content Placeholder 4"/>
          <p:cNvSpPr txBox="1">
            <a:spLocks/>
          </p:cNvSpPr>
          <p:nvPr/>
        </p:nvSpPr>
        <p:spPr bwMode="auto">
          <a:xfrm>
            <a:off x="344488" y="3457575"/>
            <a:ext cx="56673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00C7D1"/>
              </a:buClr>
              <a:buSzPct val="60000"/>
              <a:buFont typeface="Lucida Grande"/>
              <a:buChar char="►"/>
            </a:pPr>
            <a:r>
              <a:rPr lang="tr-TR" altLang="tr-TR" sz="1500">
                <a:solidFill>
                  <a:srgbClr val="505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Yalnızca ekonomik gelişimin değil sosyal dengenin ve istikrarın da en önemli aktörleridir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00C7D1"/>
              </a:buClr>
              <a:buSzPct val="60000"/>
              <a:buFont typeface="Lucida Grande"/>
              <a:buChar char="►"/>
            </a:pPr>
            <a:r>
              <a:rPr lang="tr-TR" altLang="tr-TR" sz="1500">
                <a:solidFill>
                  <a:srgbClr val="505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Değişime ve dönüşüme açıktır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00C7D1"/>
              </a:buClr>
              <a:buSzPct val="60000"/>
              <a:buFont typeface="Lucida Grande"/>
              <a:buChar char="►"/>
            </a:pPr>
            <a:r>
              <a:rPr lang="tr-TR" altLang="tr-TR" sz="1500">
                <a:solidFill>
                  <a:srgbClr val="505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Yeni piyasa şartlarına çabuk ve kolay uyum sağlar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buClr>
                <a:srgbClr val="00C7D1"/>
              </a:buClr>
              <a:buSzPct val="60000"/>
              <a:buFont typeface="Lucida Grande"/>
              <a:buChar char="►"/>
            </a:pPr>
            <a:r>
              <a:rPr lang="tr-TR" altLang="tr-TR" sz="1500">
                <a:solidFill>
                  <a:srgbClr val="505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Dünya’da olduğu gibi Türkiye’de de işletmelerin yaklaşık %99.8’ini KOBİ’ler oluşturmaktadır.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501650" y="3092450"/>
            <a:ext cx="8229600" cy="48577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00C7D1"/>
              </a:buClr>
              <a:buSzPct val="60000"/>
              <a:buFont typeface="Lucida Grande"/>
              <a:buChar char="►"/>
              <a:defRPr sz="1600" kern="1200">
                <a:solidFill>
                  <a:srgbClr val="505050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C7D1"/>
              </a:buClr>
              <a:buSzPct val="60000"/>
              <a:buFont typeface="Lucida Grande"/>
              <a:buChar char="►"/>
              <a:defRPr sz="1600" kern="1200">
                <a:solidFill>
                  <a:srgbClr val="505050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C7D1"/>
              </a:buClr>
              <a:buSzPct val="60000"/>
              <a:buFont typeface="Lucida Grande"/>
              <a:buChar char="►"/>
              <a:defRPr sz="1600" kern="1200">
                <a:solidFill>
                  <a:srgbClr val="505050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C7D1"/>
              </a:buClr>
              <a:buSzPct val="60000"/>
              <a:buFont typeface="Lucida Grande"/>
              <a:buChar char="►"/>
              <a:defRPr sz="1600" kern="1200">
                <a:solidFill>
                  <a:srgbClr val="505050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C7D1"/>
              </a:buClr>
              <a:buSzPct val="60000"/>
              <a:buFont typeface="Lucida Grande"/>
              <a:buChar char="►"/>
              <a:defRPr sz="1600" kern="1200">
                <a:solidFill>
                  <a:srgbClr val="505050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Font typeface="Lucida Grande"/>
              <a:buNone/>
              <a:defRPr/>
            </a:pPr>
            <a:r>
              <a:rPr lang="tr-TR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KOBİ’ler Önemlidir! Çünkü: </a:t>
            </a:r>
          </a:p>
        </p:txBody>
      </p:sp>
      <p:sp>
        <p:nvSpPr>
          <p:cNvPr id="16" name="Rectangle 10"/>
          <p:cNvSpPr/>
          <p:nvPr/>
        </p:nvSpPr>
        <p:spPr>
          <a:xfrm>
            <a:off x="344488" y="1206500"/>
            <a:ext cx="43926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pitchFamily="34" charset="-128"/>
                <a:cs typeface="Arial"/>
              </a:rPr>
              <a:t>Küçük ve Orta Büyüklükteki İşletmeler</a:t>
            </a:r>
          </a:p>
        </p:txBody>
      </p:sp>
      <p:pic>
        <p:nvPicPr>
          <p:cNvPr id="34828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6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36870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7987" y="124885"/>
            <a:ext cx="3012073" cy="893229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</a:t>
            </a:r>
            <a:r>
              <a:rPr lang="tr-T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efalet</a:t>
            </a: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Hacmi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1353229"/>
            <a:ext cx="3717362" cy="4204858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4573588" y="1325444"/>
            <a:ext cx="45704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Toplam Kefalet Hacmimiz</a:t>
            </a:r>
          </a:p>
          <a:p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355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Milyar TL</a:t>
            </a:r>
          </a:p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</a:t>
            </a:r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-200 Milyar TL Hazine </a:t>
            </a: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         -52,5 Milyar TL Hazine</a:t>
            </a: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         -32,5 Milyar TL Hazine</a:t>
            </a: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         -20 Milyar TL Hazine (KOBİ Değer-I)</a:t>
            </a: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         -20 Milyar TL Hazine (KOBİ Değer-II)</a:t>
            </a: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         -20 Milyar TL Hazine Ekonomi Değer </a:t>
            </a: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              -5 Milyar TL </a:t>
            </a:r>
            <a:r>
              <a:rPr lang="tr-T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Özkaynak</a:t>
            </a:r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</a:endParaRPr>
          </a:p>
          <a:p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	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	-5 Milyar TL Yurtdışı Kaynaklı Projeler</a:t>
            </a:r>
          </a:p>
          <a:p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ＭＳ Ｐゴシック" pitchFamily="34" charset="-128"/>
              </a:rPr>
              <a:t> </a:t>
            </a:r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ＭＳ Ｐゴシック" pitchFamily="34" charset="-128"/>
            </a:endParaRPr>
          </a:p>
          <a:p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endParaRPr lang="sv-SE" sz="3200" dirty="0">
              <a:solidFill>
                <a:srgbClr val="50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8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75" y="229116"/>
            <a:ext cx="9239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7"/>
          <p:cNvSpPr txBox="1"/>
          <p:nvPr/>
        </p:nvSpPr>
        <p:spPr>
          <a:xfrm>
            <a:off x="0" y="5375189"/>
            <a:ext cx="3200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8</a:t>
            </a:r>
          </a:p>
        </p:txBody>
      </p:sp>
      <p:sp>
        <p:nvSpPr>
          <p:cNvPr id="6" name="8 Metin kutusu"/>
          <p:cNvSpPr txBox="1">
            <a:spLocks noChangeArrowheads="1"/>
          </p:cNvSpPr>
          <p:nvPr/>
        </p:nvSpPr>
        <p:spPr bwMode="auto">
          <a:xfrm>
            <a:off x="497700" y="172996"/>
            <a:ext cx="60189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Hazine</a:t>
            </a: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Kredi</a:t>
            </a: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Kefalet</a:t>
            </a: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Hacmi</a:t>
            </a:r>
            <a:r>
              <a:rPr lang="tr-T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Gelişimi</a:t>
            </a:r>
          </a:p>
          <a:p>
            <a:pPr eaLnBrk="1" hangingPunct="1">
              <a:defRPr/>
            </a:pPr>
            <a:r>
              <a:rPr lang="tr-T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(</a:t>
            </a:r>
            <a:r>
              <a:rPr lang="tr-TR" sz="1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01.01.2010</a:t>
            </a:r>
            <a:r>
              <a:rPr lang="tr-T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 – </a:t>
            </a:r>
            <a:r>
              <a:rPr lang="tr-TR" sz="1600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Arial"/>
              </a:rPr>
              <a:t>31</a:t>
            </a:r>
            <a:r>
              <a:rPr lang="tr-TR" sz="16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.01.2020</a:t>
            </a:r>
            <a:r>
              <a:rPr lang="tr-T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Arial"/>
              </a:rPr>
              <a:t>)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05" y="1260157"/>
            <a:ext cx="8296195" cy="41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0" y="5403850"/>
            <a:ext cx="26321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ＭＳ Ｐゴシック" pitchFamily="34" charset="-128"/>
              </a:rPr>
              <a:t>9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288" y="955675"/>
            <a:ext cx="9118600" cy="50800"/>
          </a:xfrm>
          <a:prstGeom prst="rect">
            <a:avLst/>
          </a:prstGeom>
          <a:solidFill>
            <a:srgbClr val="30CCD4"/>
          </a:solidFill>
          <a:ln>
            <a:solidFill>
              <a:srgbClr val="30C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pic>
        <p:nvPicPr>
          <p:cNvPr id="41989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01625"/>
            <a:ext cx="769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3" y="193074"/>
            <a:ext cx="7199513" cy="73748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KGF Kefaleti Türleri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11" y="2472267"/>
            <a:ext cx="2730676" cy="306255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2266" y="767308"/>
            <a:ext cx="7023433" cy="12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buAutoNum type="arabicPeriod"/>
            </a:pP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cs typeface="Arial" charset="0"/>
              </a:rPr>
              <a:t>Bankalar Aracılığıyla Sağlanan Kefaletler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57203" y="1802051"/>
            <a:ext cx="5225954" cy="111846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PGS Kefaletleri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PLS Kefaletleri</a:t>
            </a:r>
          </a:p>
          <a:p>
            <a:endParaRPr lang="tr-TR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2266" y="2989342"/>
            <a:ext cx="560154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charset="0"/>
                <a:ea typeface="+mj-ea"/>
                <a:cs typeface="Arial" charset="0"/>
              </a:rPr>
              <a:t>Doğrudan Sağlanan Kefaletler</a:t>
            </a:r>
          </a:p>
          <a:p>
            <a:pPr marL="427939" lvl="1"/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KOSGEB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TÜBİTAK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TTGV</a:t>
            </a:r>
          </a:p>
          <a:p>
            <a:pPr marL="695401" lvl="1" indent="-267462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T.C. </a:t>
            </a: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SANAYİ </a:t>
            </a: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ve </a:t>
            </a: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TEKNOLOJİ </a:t>
            </a: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BAKANLIĞI</a:t>
            </a:r>
          </a:p>
        </p:txBody>
      </p:sp>
    </p:spTree>
    <p:extLst>
      <p:ext uri="{BB962C8B-B14F-4D97-AF65-F5344CB8AC3E}">
        <p14:creationId xmlns:p14="http://schemas.microsoft.com/office/powerpoint/2010/main" val="13240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649</Words>
  <Application>Microsoft Office PowerPoint</Application>
  <PresentationFormat>Ekran Gösterisi (16:10)</PresentationFormat>
  <Paragraphs>195</Paragraphs>
  <Slides>21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9</vt:i4>
      </vt:variant>
      <vt:variant>
        <vt:lpstr>Slayt Başlıkları</vt:lpstr>
      </vt:variant>
      <vt:variant>
        <vt:i4>21</vt:i4>
      </vt:variant>
    </vt:vector>
  </HeadingPairs>
  <TitlesOfParts>
    <vt:vector size="40" baseType="lpstr">
      <vt:lpstr>MS PGothic</vt:lpstr>
      <vt:lpstr>Arial</vt:lpstr>
      <vt:lpstr>Calibri</vt:lpstr>
      <vt:lpstr>Calibri Light</vt:lpstr>
      <vt:lpstr>Lucida Grande</vt:lpstr>
      <vt:lpstr>Segoe UI Semibold</vt:lpstr>
      <vt:lpstr>Times New Roman</vt:lpstr>
      <vt:lpstr>Trebuchet MS</vt:lpstr>
      <vt:lpstr>Wingdings</vt:lpstr>
      <vt:lpstr>Wingdings 3</vt:lpstr>
      <vt:lpstr>Office Theme</vt:lpstr>
      <vt:lpstr>1_Ofis Teması</vt:lpstr>
      <vt:lpstr>3_Ofis Teması</vt:lpstr>
      <vt:lpstr>5_Ofis Teması</vt:lpstr>
      <vt:lpstr>8_Ofis Teması</vt:lpstr>
      <vt:lpstr>6_Ofis Teması</vt:lpstr>
      <vt:lpstr>10_Ofis Teması</vt:lpstr>
      <vt:lpstr>11_Ofis Teması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Kefalet Hacmi</vt:lpstr>
      <vt:lpstr>PowerPoint Sunusu</vt:lpstr>
      <vt:lpstr>KGF Kefaleti Türleri</vt:lpstr>
      <vt:lpstr>PowerPoint Sunusu</vt:lpstr>
      <vt:lpstr>Özkaynak Destekli Kefaletler </vt:lpstr>
      <vt:lpstr>Hazine Destekli Kefaletler  Kredi Vadeleri</vt:lpstr>
      <vt:lpstr>Kefalet Oranları</vt:lpstr>
      <vt:lpstr>Hazine Destekli Kefaletler  Komisyon Oranı </vt:lpstr>
      <vt:lpstr>PowerPoint Sunusu</vt:lpstr>
      <vt:lpstr>PowerPoint Sunusu</vt:lpstr>
      <vt:lpstr>PowerPoint Sunusu</vt:lpstr>
      <vt:lpstr>PowerPoint Sunusu</vt:lpstr>
      <vt:lpstr>PowerPoint Sunusu</vt:lpstr>
      <vt:lpstr>Sosyal Medya</vt:lpstr>
      <vt:lpstr>PowerPoint Sunusu</vt:lpstr>
    </vt:vector>
  </TitlesOfParts>
  <Company>qqqq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Mahmut Sahin</dc:creator>
  <cp:lastModifiedBy>User</cp:lastModifiedBy>
  <cp:revision>648</cp:revision>
  <cp:lastPrinted>2019-08-07T13:24:27Z</cp:lastPrinted>
  <dcterms:created xsi:type="dcterms:W3CDTF">2016-03-15T17:27:10Z</dcterms:created>
  <dcterms:modified xsi:type="dcterms:W3CDTF">2020-02-17T18:18:24Z</dcterms:modified>
</cp:coreProperties>
</file>