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47"/>
  </p:notesMasterIdLst>
  <p:sldIdLst>
    <p:sldId id="312" r:id="rId2"/>
    <p:sldId id="310" r:id="rId3"/>
    <p:sldId id="322" r:id="rId4"/>
    <p:sldId id="369" r:id="rId5"/>
    <p:sldId id="323" r:id="rId6"/>
    <p:sldId id="380" r:id="rId7"/>
    <p:sldId id="381" r:id="rId8"/>
    <p:sldId id="382" r:id="rId9"/>
    <p:sldId id="313" r:id="rId10"/>
    <p:sldId id="356" r:id="rId11"/>
    <p:sldId id="689" r:id="rId12"/>
    <p:sldId id="690" r:id="rId13"/>
    <p:sldId id="324" r:id="rId14"/>
    <p:sldId id="333" r:id="rId15"/>
    <p:sldId id="316" r:id="rId16"/>
    <p:sldId id="354" r:id="rId17"/>
    <p:sldId id="314" r:id="rId18"/>
    <p:sldId id="318" r:id="rId19"/>
    <p:sldId id="370" r:id="rId20"/>
    <p:sldId id="371" r:id="rId21"/>
    <p:sldId id="372" r:id="rId22"/>
    <p:sldId id="373" r:id="rId23"/>
    <p:sldId id="374" r:id="rId24"/>
    <p:sldId id="375" r:id="rId25"/>
    <p:sldId id="297" r:id="rId26"/>
    <p:sldId id="376" r:id="rId27"/>
    <p:sldId id="326" r:id="rId28"/>
    <p:sldId id="327" r:id="rId29"/>
    <p:sldId id="377" r:id="rId30"/>
    <p:sldId id="335" r:id="rId31"/>
    <p:sldId id="337" r:id="rId32"/>
    <p:sldId id="357" r:id="rId33"/>
    <p:sldId id="358" r:id="rId34"/>
    <p:sldId id="355" r:id="rId35"/>
    <p:sldId id="317" r:id="rId36"/>
    <p:sldId id="378" r:id="rId37"/>
    <p:sldId id="379" r:id="rId38"/>
    <p:sldId id="364" r:id="rId39"/>
    <p:sldId id="287" r:id="rId40"/>
    <p:sldId id="292" r:id="rId41"/>
    <p:sldId id="289" r:id="rId42"/>
    <p:sldId id="351" r:id="rId43"/>
    <p:sldId id="352" r:id="rId44"/>
    <p:sldId id="353" r:id="rId45"/>
    <p:sldId id="286" r:id="rId46"/>
  </p:sldIdLst>
  <p:sldSz cx="12192000" cy="6858000"/>
  <p:notesSz cx="6797675" cy="9928225"/>
  <p:embeddedFontLst>
    <p:embeddedFont>
      <p:font typeface="Calibri" panose="020F0502020204030204" pitchFamily="34"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
      <p:font typeface="Roboto" panose="020B0604020202020204" charset="0"/>
      <p:regular r:id="rId56"/>
      <p:bold r:id="rId57"/>
      <p:italic r:id="rId58"/>
      <p:boldItalic r:id="rId59"/>
    </p:embeddedFont>
    <p:embeddedFont>
      <p:font typeface="Wingdings 2" panose="05020102010507070707" pitchFamily="18" charset="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T CETIN" initials="AC" lastIdx="1" clrIdx="0">
    <p:extLst>
      <p:ext uri="{19B8F6BF-5375-455C-9EA6-DF929625EA0E}">
        <p15:presenceInfo xmlns:p15="http://schemas.microsoft.com/office/powerpoint/2012/main" userId="5fe915cbb58e0b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4D7"/>
    <a:srgbClr val="FEF2E2"/>
    <a:srgbClr val="FDE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28DC8-332F-488E-A4C4-04CD5E06603A}">
  <a:tblStyle styleId="{D0328DC8-332F-488E-A4C4-04CD5E0660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08828C-482E-4C7B-8B82-7D5307E2000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FFAB40"/>
          </a:solidFill>
        </a:fill>
      </a:tcStyle>
    </a:lastCol>
    <a:firstCol>
      <a:tcTxStyle b="on" i="off">
        <a:font>
          <a:latin typeface="Calibri"/>
          <a:ea typeface="Calibri"/>
          <a:cs typeface="Calibri"/>
        </a:font>
        <a:srgbClr val="FFFFFF"/>
      </a:tcTxStyle>
      <a:tcStyle>
        <a:tcBdr/>
        <a:fill>
          <a:solidFill>
            <a:srgbClr val="FFAB4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AB4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AB40"/>
          </a:solidFill>
        </a:fill>
      </a:tcStyle>
    </a:firstRow>
    <a:neCell>
      <a:tcTxStyle b="off" i="off"/>
      <a:tcStyle>
        <a:tcBdr/>
      </a:tcStyle>
    </a:neCell>
    <a:nwCell>
      <a:tcTxStyle b="off" i="off"/>
      <a:tcStyle>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6BA6B1BF-2A0F-4185-9223-52C7FD0F6E06}">
      <dgm:prSet phldrT="[Metin]"/>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dgm:spPr>
      <dgm:t>
        <a:bodyPr/>
        <a:lstStyle/>
        <a:p>
          <a:r>
            <a:rPr lang="tr-TR" dirty="0"/>
            <a:t>YATIRIM TEŞVİK SİSTEMİ</a:t>
          </a:r>
        </a:p>
      </dgm:t>
    </dgm:pt>
    <dgm:pt modelId="{0D3FB701-7B74-46B7-8693-0696489EADFA}" type="parTrans" cxnId="{1150D05E-7E75-4294-B89D-DEE2ED96D35A}">
      <dgm:prSet/>
      <dgm:spPr/>
      <dgm:t>
        <a:bodyPr/>
        <a:lstStyle/>
        <a:p>
          <a:endParaRPr lang="tr-TR"/>
        </a:p>
      </dgm:t>
    </dgm:pt>
    <dgm:pt modelId="{C3DDAA62-9E9A-41EC-AF75-CF3147E74FCF}" type="sibTrans" cxnId="{1150D05E-7E75-4294-B89D-DEE2ED96D35A}">
      <dgm:prSet/>
      <dgm:spPr/>
      <dgm:t>
        <a:bodyPr/>
        <a:lstStyle/>
        <a:p>
          <a:endParaRPr lang="tr-TR"/>
        </a:p>
      </dgm:t>
    </dgm:pt>
    <dgm:pt modelId="{8F6F6005-C37D-4E24-A5F5-05A5B8145BB3}">
      <dgm:prSet phldrT="[Metin]"/>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dgm:spPr>
      <dgm:t>
        <a:bodyPr/>
        <a:lstStyle/>
        <a:p>
          <a:r>
            <a:rPr lang="tr-TR" dirty="0"/>
            <a:t>SON DÖNEMDE GERÇEKLEŞTİRİLEN DEĞİŞİKLİKLER</a:t>
          </a:r>
        </a:p>
      </dgm:t>
    </dgm:pt>
    <dgm:pt modelId="{8B00EF1D-B426-4AC1-ABE5-E04D51981C19}" type="parTrans" cxnId="{DD946F1E-94B9-41EE-8478-18AAF35FFA5E}">
      <dgm:prSet/>
      <dgm:spPr/>
      <dgm:t>
        <a:bodyPr/>
        <a:lstStyle/>
        <a:p>
          <a:endParaRPr lang="tr-TR"/>
        </a:p>
      </dgm:t>
    </dgm:pt>
    <dgm:pt modelId="{A4D3BD99-9777-4930-8045-03475594063E}" type="sibTrans" cxnId="{DD946F1E-94B9-41EE-8478-18AAF35FFA5E}">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01D32145-C211-4C6E-9ABE-CF9A876B8FB6}" type="pres">
      <dgm:prSet presAssocID="{6BA6B1BF-2A0F-4185-9223-52C7FD0F6E06}" presName="parentLin" presStyleCnt="0"/>
      <dgm:spPr/>
    </dgm:pt>
    <dgm:pt modelId="{83AE734B-7372-4FA6-90D2-FFF9B507DBE9}" type="pres">
      <dgm:prSet presAssocID="{6BA6B1BF-2A0F-4185-9223-52C7FD0F6E06}" presName="parentLeftMargin" presStyleLbl="node1" presStyleIdx="0" presStyleCnt="2"/>
      <dgm:spPr/>
    </dgm:pt>
    <dgm:pt modelId="{7C1430E7-3E66-425A-9B51-791FF62B7445}" type="pres">
      <dgm:prSet presAssocID="{6BA6B1BF-2A0F-4185-9223-52C7FD0F6E06}" presName="parentText" presStyleLbl="node1" presStyleIdx="0" presStyleCnt="2" custScaleX="102328" custScaleY="154362">
        <dgm:presLayoutVars>
          <dgm:chMax val="0"/>
          <dgm:bulletEnabled val="1"/>
        </dgm:presLayoutVars>
      </dgm:prSet>
      <dgm:spPr/>
    </dgm:pt>
    <dgm:pt modelId="{2858FEBE-36FA-46DB-81C0-51CE363E02D0}" type="pres">
      <dgm:prSet presAssocID="{6BA6B1BF-2A0F-4185-9223-52C7FD0F6E06}" presName="negativeSpace" presStyleCnt="0"/>
      <dgm:spPr/>
    </dgm:pt>
    <dgm:pt modelId="{A103D836-E72E-40C1-81D5-DEF14A22332A}" type="pres">
      <dgm:prSet presAssocID="{6BA6B1BF-2A0F-4185-9223-52C7FD0F6E06}" presName="childText" presStyleLbl="conFgAcc1" presStyleIdx="0" presStyleCnt="2">
        <dgm:presLayoutVars>
          <dgm:bulletEnabled val="1"/>
        </dgm:presLayoutVars>
      </dgm:prSet>
      <dgm:spPr>
        <a:ln>
          <a:solidFill>
            <a:srgbClr val="C00000"/>
          </a:solidFill>
        </a:ln>
      </dgm:spPr>
    </dgm:pt>
    <dgm:pt modelId="{A9599CF7-CA70-4FD9-B88B-25C6BED17E91}" type="pres">
      <dgm:prSet presAssocID="{C3DDAA62-9E9A-41EC-AF75-CF3147E74FCF}" presName="spaceBetweenRectangles" presStyleCnt="0"/>
      <dgm:spPr/>
    </dgm:pt>
    <dgm:pt modelId="{EEB25E47-F522-47B5-8CEE-72B3BA73B1EC}" type="pres">
      <dgm:prSet presAssocID="{8F6F6005-C37D-4E24-A5F5-05A5B8145BB3}" presName="parentLin" presStyleCnt="0"/>
      <dgm:spPr/>
    </dgm:pt>
    <dgm:pt modelId="{DA22C478-AA67-49FE-B28F-4CF25A257CA6}" type="pres">
      <dgm:prSet presAssocID="{8F6F6005-C37D-4E24-A5F5-05A5B8145BB3}" presName="parentLeftMargin" presStyleLbl="node1" presStyleIdx="0" presStyleCnt="2"/>
      <dgm:spPr/>
    </dgm:pt>
    <dgm:pt modelId="{339DB0E1-BFD4-4E20-B548-9FBEF9473972}" type="pres">
      <dgm:prSet presAssocID="{8F6F6005-C37D-4E24-A5F5-05A5B8145BB3}" presName="parentText" presStyleLbl="node1" presStyleIdx="1" presStyleCnt="2" custScaleX="101425" custScaleY="151280">
        <dgm:presLayoutVars>
          <dgm:chMax val="0"/>
          <dgm:bulletEnabled val="1"/>
        </dgm:presLayoutVars>
      </dgm:prSet>
      <dgm:spPr/>
    </dgm:pt>
    <dgm:pt modelId="{0440F6A6-2A9A-42EE-93D2-2876FEDDFF29}" type="pres">
      <dgm:prSet presAssocID="{8F6F6005-C37D-4E24-A5F5-05A5B8145BB3}" presName="negativeSpace" presStyleCnt="0"/>
      <dgm:spPr/>
    </dgm:pt>
    <dgm:pt modelId="{DD20666D-125A-4608-8BA9-FD6E8813D73D}" type="pres">
      <dgm:prSet presAssocID="{8F6F6005-C37D-4E24-A5F5-05A5B8145BB3}" presName="childText" presStyleLbl="conFgAcc1" presStyleIdx="1" presStyleCnt="2">
        <dgm:presLayoutVars>
          <dgm:bulletEnabled val="1"/>
        </dgm:presLayoutVars>
      </dgm:prSet>
      <dgm:spPr>
        <a:ln>
          <a:solidFill>
            <a:srgbClr val="C00000"/>
          </a:solidFill>
        </a:ln>
      </dgm:spPr>
    </dgm:pt>
  </dgm:ptLst>
  <dgm:cxnLst>
    <dgm:cxn modelId="{F12A0D0A-01A7-4C27-BD5A-B0B36D11A1FD}" type="presOf" srcId="{6BA6B1BF-2A0F-4185-9223-52C7FD0F6E06}" destId="{7C1430E7-3E66-425A-9B51-791FF62B7445}" srcOrd="1" destOrd="0" presId="urn:microsoft.com/office/officeart/2005/8/layout/list1"/>
    <dgm:cxn modelId="{DD946F1E-94B9-41EE-8478-18AAF35FFA5E}" srcId="{82984904-0420-495B-AB8B-B4CC6D11877E}" destId="{8F6F6005-C37D-4E24-A5F5-05A5B8145BB3}" srcOrd="1" destOrd="0" parTransId="{8B00EF1D-B426-4AC1-ABE5-E04D51981C19}" sibTransId="{A4D3BD99-9777-4930-8045-03475594063E}"/>
    <dgm:cxn modelId="{1150D05E-7E75-4294-B89D-DEE2ED96D35A}" srcId="{82984904-0420-495B-AB8B-B4CC6D11877E}" destId="{6BA6B1BF-2A0F-4185-9223-52C7FD0F6E06}" srcOrd="0" destOrd="0" parTransId="{0D3FB701-7B74-46B7-8693-0696489EADFA}" sibTransId="{C3DDAA62-9E9A-41EC-AF75-CF3147E74FCF}"/>
    <dgm:cxn modelId="{9BCCD359-1BAD-43E1-9FD5-950C00272D7B}" type="presOf" srcId="{6BA6B1BF-2A0F-4185-9223-52C7FD0F6E06}" destId="{83AE734B-7372-4FA6-90D2-FFF9B507DBE9}" srcOrd="0" destOrd="0" presId="urn:microsoft.com/office/officeart/2005/8/layout/list1"/>
    <dgm:cxn modelId="{B944317F-C9F7-4034-8679-383890F4A90E}" type="presOf" srcId="{8F6F6005-C37D-4E24-A5F5-05A5B8145BB3}" destId="{DA22C478-AA67-49FE-B28F-4CF25A257CA6}" srcOrd="0" destOrd="0" presId="urn:microsoft.com/office/officeart/2005/8/layout/list1"/>
    <dgm:cxn modelId="{F21465B4-3B6F-4E0A-9B18-FB1361CEF9CC}" type="presOf" srcId="{8F6F6005-C37D-4E24-A5F5-05A5B8145BB3}" destId="{339DB0E1-BFD4-4E20-B548-9FBEF9473972}" srcOrd="1" destOrd="0" presId="urn:microsoft.com/office/officeart/2005/8/layout/list1"/>
    <dgm:cxn modelId="{BFEAA1FC-9A25-4E6A-B317-B90D71C498DD}" type="presOf" srcId="{82984904-0420-495B-AB8B-B4CC6D11877E}" destId="{1D158FDA-25F5-4B33-8D5F-66F82710706F}" srcOrd="0" destOrd="0" presId="urn:microsoft.com/office/officeart/2005/8/layout/list1"/>
    <dgm:cxn modelId="{71B1070E-60B2-43DF-8EF0-57FF6AD77EF2}" type="presParOf" srcId="{1D158FDA-25F5-4B33-8D5F-66F82710706F}" destId="{01D32145-C211-4C6E-9ABE-CF9A876B8FB6}" srcOrd="0" destOrd="0" presId="urn:microsoft.com/office/officeart/2005/8/layout/list1"/>
    <dgm:cxn modelId="{A13A5865-7FD9-4820-A4F4-CA6F0623DCBC}" type="presParOf" srcId="{01D32145-C211-4C6E-9ABE-CF9A876B8FB6}" destId="{83AE734B-7372-4FA6-90D2-FFF9B507DBE9}" srcOrd="0" destOrd="0" presId="urn:microsoft.com/office/officeart/2005/8/layout/list1"/>
    <dgm:cxn modelId="{DEF3D9CE-A0E7-464E-AB05-0DBA543738DF}" type="presParOf" srcId="{01D32145-C211-4C6E-9ABE-CF9A876B8FB6}" destId="{7C1430E7-3E66-425A-9B51-791FF62B7445}" srcOrd="1" destOrd="0" presId="urn:microsoft.com/office/officeart/2005/8/layout/list1"/>
    <dgm:cxn modelId="{7E331DBC-A802-49C8-877B-12AE6FA5FF32}" type="presParOf" srcId="{1D158FDA-25F5-4B33-8D5F-66F82710706F}" destId="{2858FEBE-36FA-46DB-81C0-51CE363E02D0}" srcOrd="1" destOrd="0" presId="urn:microsoft.com/office/officeart/2005/8/layout/list1"/>
    <dgm:cxn modelId="{B226F800-C2AC-4457-AB40-52E65ED0E5E2}" type="presParOf" srcId="{1D158FDA-25F5-4B33-8D5F-66F82710706F}" destId="{A103D836-E72E-40C1-81D5-DEF14A22332A}" srcOrd="2" destOrd="0" presId="urn:microsoft.com/office/officeart/2005/8/layout/list1"/>
    <dgm:cxn modelId="{BC01B221-8FC6-465F-951E-ACA4495F05FA}" type="presParOf" srcId="{1D158FDA-25F5-4B33-8D5F-66F82710706F}" destId="{A9599CF7-CA70-4FD9-B88B-25C6BED17E91}" srcOrd="3" destOrd="0" presId="urn:microsoft.com/office/officeart/2005/8/layout/list1"/>
    <dgm:cxn modelId="{C65AC357-F16D-47CA-8B14-2C74A6795DBC}" type="presParOf" srcId="{1D158FDA-25F5-4B33-8D5F-66F82710706F}" destId="{EEB25E47-F522-47B5-8CEE-72B3BA73B1EC}" srcOrd="4" destOrd="0" presId="urn:microsoft.com/office/officeart/2005/8/layout/list1"/>
    <dgm:cxn modelId="{7730D8BC-20B1-41FB-8A32-102D3B124D9A}" type="presParOf" srcId="{EEB25E47-F522-47B5-8CEE-72B3BA73B1EC}" destId="{DA22C478-AA67-49FE-B28F-4CF25A257CA6}" srcOrd="0" destOrd="0" presId="urn:microsoft.com/office/officeart/2005/8/layout/list1"/>
    <dgm:cxn modelId="{EB5D9E99-DFFB-433D-918A-2BBC2173E118}" type="presParOf" srcId="{EEB25E47-F522-47B5-8CEE-72B3BA73B1EC}" destId="{339DB0E1-BFD4-4E20-B548-9FBEF9473972}" srcOrd="1" destOrd="0" presId="urn:microsoft.com/office/officeart/2005/8/layout/list1"/>
    <dgm:cxn modelId="{2F367821-8A8D-43EC-B92E-FEABEF5F9A4C}" type="presParOf" srcId="{1D158FDA-25F5-4B33-8D5F-66F82710706F}" destId="{0440F6A6-2A9A-42EE-93D2-2876FEDDFF29}" srcOrd="5" destOrd="0" presId="urn:microsoft.com/office/officeart/2005/8/layout/list1"/>
    <dgm:cxn modelId="{A73E35D6-1CA6-420F-97C5-B145D3707BDD}" type="presParOf" srcId="{1D158FDA-25F5-4B33-8D5F-66F82710706F}" destId="{DD20666D-125A-4608-8BA9-FD6E8813D73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98FA86-BDDC-4F78-AB0F-8E7292EFC762}" type="doc">
      <dgm:prSet loTypeId="urn:microsoft.com/office/officeart/2005/8/layout/vList4#7" loCatId="list" qsTypeId="urn:microsoft.com/office/officeart/2005/8/quickstyle/simple5" qsCatId="simple" csTypeId="urn:microsoft.com/office/officeart/2005/8/colors/accent1_2#1" csCatId="accent1" phldr="1"/>
      <dgm:spPr/>
      <dgm:t>
        <a:bodyPr/>
        <a:lstStyle/>
        <a:p>
          <a:endParaRPr lang="tr-TR"/>
        </a:p>
      </dgm:t>
    </dgm:pt>
    <dgm:pt modelId="{70D7DA40-A228-41B5-B10E-89D5E683DCDE}">
      <dgm:prSet phldrT="[Metin]" custT="1"/>
      <dgm:spPr>
        <a:xfrm>
          <a:off x="0" y="0"/>
          <a:ext cx="4252672" cy="1110269"/>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r>
            <a:rPr lang="tr-TR" altLang="tr-TR" sz="2000" dirty="0">
              <a:solidFill>
                <a:srgbClr val="C3A572"/>
              </a:solidFill>
              <a:latin typeface="Century Gothic"/>
              <a:ea typeface="+mn-ea"/>
              <a:cs typeface="+mn-cs"/>
            </a:rPr>
            <a:t>   </a:t>
          </a:r>
          <a:r>
            <a:rPr lang="tr-TR" sz="2000" b="1" dirty="0">
              <a:solidFill>
                <a:srgbClr val="083048"/>
              </a:solidFill>
              <a:latin typeface="Century Gothic"/>
              <a:ea typeface="+mn-ea"/>
              <a:cs typeface="+mn-cs"/>
            </a:rPr>
            <a:t>Denizyolu taşımacılığı</a:t>
          </a:r>
        </a:p>
      </dgm:t>
    </dgm:pt>
    <dgm:pt modelId="{F930FAA8-59D5-4E9A-AE6D-890140185FE9}" type="sibTrans" cxnId="{0C41A3E4-A6E0-4D72-877F-913409E8A176}">
      <dgm:prSet/>
      <dgm:spPr/>
      <dgm:t>
        <a:bodyPr/>
        <a:lstStyle/>
        <a:p>
          <a:endParaRPr lang="tr-TR"/>
        </a:p>
      </dgm:t>
    </dgm:pt>
    <dgm:pt modelId="{B87DF777-CDE2-422B-9D05-7CA38992591B}" type="parTrans" cxnId="{0C41A3E4-A6E0-4D72-877F-913409E8A176}">
      <dgm:prSet/>
      <dgm:spPr/>
      <dgm:t>
        <a:bodyPr/>
        <a:lstStyle/>
        <a:p>
          <a:endParaRPr lang="tr-TR"/>
        </a:p>
      </dgm:t>
    </dgm:pt>
    <dgm:pt modelId="{10916C09-1476-44A1-B9F1-74596913460D}" type="pres">
      <dgm:prSet presAssocID="{B898FA86-BDDC-4F78-AB0F-8E7292EFC762}" presName="linear" presStyleCnt="0">
        <dgm:presLayoutVars>
          <dgm:dir/>
          <dgm:resizeHandles val="exact"/>
        </dgm:presLayoutVars>
      </dgm:prSet>
      <dgm:spPr/>
    </dgm:pt>
    <dgm:pt modelId="{E299F360-2FFB-4125-B279-989147219F81}" type="pres">
      <dgm:prSet presAssocID="{70D7DA40-A228-41B5-B10E-89D5E683DCDE}" presName="comp" presStyleCnt="0"/>
      <dgm:spPr/>
    </dgm:pt>
    <dgm:pt modelId="{7DF73D77-63B1-4126-8A50-306E1B960869}" type="pres">
      <dgm:prSet presAssocID="{70D7DA40-A228-41B5-B10E-89D5E683DCDE}" presName="box" presStyleLbl="node1" presStyleIdx="0" presStyleCnt="1" custScaleY="84069" custLinFactY="-25679" custLinFactNeighborX="-11" custLinFactNeighborY="-100000"/>
      <dgm:spPr/>
    </dgm:pt>
    <dgm:pt modelId="{D50EE02B-57D6-42B7-99C2-3BC9A923F2D3}" type="pres">
      <dgm:prSet presAssocID="{70D7DA40-A228-41B5-B10E-89D5E683DCDE}" presName="img" presStyleLbl="fgImgPlace1" presStyleIdx="0" presStyleCnt="1" custScaleX="72634" custScaleY="75107"/>
      <dgm:spPr>
        <a:xfrm>
          <a:off x="248445" y="158370"/>
          <a:ext cx="617777" cy="793528"/>
        </a:xfrm>
        <a:prstGeom prst="roundRect">
          <a:avLst>
            <a:gd name="adj" fmla="val 10000"/>
          </a:avLst>
        </a:prstGeom>
        <a:solidFill>
          <a:srgbClr val="00ACC9">
            <a:tint val="50000"/>
            <a:hueOff val="0"/>
            <a:satOff val="0"/>
            <a:lumOff val="0"/>
            <a:alphaOff val="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04D1F6B7-6B2E-4519-86B1-5646EAFAF310}" type="pres">
      <dgm:prSet presAssocID="{70D7DA40-A228-41B5-B10E-89D5E683DCDE}" presName="text" presStyleLbl="node1" presStyleIdx="0" presStyleCnt="1">
        <dgm:presLayoutVars>
          <dgm:bulletEnabled val="1"/>
        </dgm:presLayoutVars>
      </dgm:prSet>
      <dgm:spPr/>
    </dgm:pt>
  </dgm:ptLst>
  <dgm:cxnLst>
    <dgm:cxn modelId="{F47EE830-A5D0-481E-9C04-ED9C375E6469}" type="presOf" srcId="{B898FA86-BDDC-4F78-AB0F-8E7292EFC762}" destId="{10916C09-1476-44A1-B9F1-74596913460D}" srcOrd="0" destOrd="0" presId="urn:microsoft.com/office/officeart/2005/8/layout/vList4#7"/>
    <dgm:cxn modelId="{FB90A353-ACA6-4407-BF6F-C2CDC393F124}" type="presOf" srcId="{70D7DA40-A228-41B5-B10E-89D5E683DCDE}" destId="{04D1F6B7-6B2E-4519-86B1-5646EAFAF310}" srcOrd="1" destOrd="0" presId="urn:microsoft.com/office/officeart/2005/8/layout/vList4#7"/>
    <dgm:cxn modelId="{5F89EF80-D845-4FAE-B490-87A761260723}" type="presOf" srcId="{70D7DA40-A228-41B5-B10E-89D5E683DCDE}" destId="{7DF73D77-63B1-4126-8A50-306E1B960869}" srcOrd="0" destOrd="0" presId="urn:microsoft.com/office/officeart/2005/8/layout/vList4#7"/>
    <dgm:cxn modelId="{0C41A3E4-A6E0-4D72-877F-913409E8A176}" srcId="{B898FA86-BDDC-4F78-AB0F-8E7292EFC762}" destId="{70D7DA40-A228-41B5-B10E-89D5E683DCDE}" srcOrd="0" destOrd="0" parTransId="{B87DF777-CDE2-422B-9D05-7CA38992591B}" sibTransId="{F930FAA8-59D5-4E9A-AE6D-890140185FE9}"/>
    <dgm:cxn modelId="{6B107A06-CC54-47F1-B998-2DF8E864EA90}" type="presParOf" srcId="{10916C09-1476-44A1-B9F1-74596913460D}" destId="{E299F360-2FFB-4125-B279-989147219F81}" srcOrd="0" destOrd="0" presId="urn:microsoft.com/office/officeart/2005/8/layout/vList4#7"/>
    <dgm:cxn modelId="{AA71195A-1E39-44D2-936F-3EBFDE826367}" type="presParOf" srcId="{E299F360-2FFB-4125-B279-989147219F81}" destId="{7DF73D77-63B1-4126-8A50-306E1B960869}" srcOrd="0" destOrd="0" presId="urn:microsoft.com/office/officeart/2005/8/layout/vList4#7"/>
    <dgm:cxn modelId="{1650E63E-265F-482E-A5B1-DCC0C8980EB9}" type="presParOf" srcId="{E299F360-2FFB-4125-B279-989147219F81}" destId="{D50EE02B-57D6-42B7-99C2-3BC9A923F2D3}" srcOrd="1" destOrd="0" presId="urn:microsoft.com/office/officeart/2005/8/layout/vList4#7"/>
    <dgm:cxn modelId="{D1A3CA6E-2A06-429B-94AF-D28E7A9169EA}" type="presParOf" srcId="{E299F360-2FFB-4125-B279-989147219F81}" destId="{04D1F6B7-6B2E-4519-86B1-5646EAFAF310}"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11C93633-0BE3-46E6-92BD-430037751F54}">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solidFill>
            <a:srgbClr val="C00000"/>
          </a:solidFill>
        </a:ln>
      </dgm:spPr>
      <dgm:t>
        <a:bodyPr/>
        <a:lstStyle/>
        <a:p>
          <a:pPr algn="ctr"/>
          <a:r>
            <a:rPr lang="tr-TR" sz="4800" dirty="0">
              <a:solidFill>
                <a:schemeClr val="bg1"/>
              </a:solidFill>
            </a:rPr>
            <a:t>Stratejik Yatırımların Teşviki Uygulaması</a:t>
          </a:r>
        </a:p>
      </dgm:t>
    </dgm:pt>
    <dgm:pt modelId="{C0FE76F4-F604-46AA-BE89-976DA2E38452}" type="parTrans" cxnId="{87FFFBA7-B4E2-4C20-B1F3-28534450B18F}">
      <dgm:prSet/>
      <dgm:spPr/>
      <dgm:t>
        <a:bodyPr/>
        <a:lstStyle/>
        <a:p>
          <a:endParaRPr lang="tr-TR"/>
        </a:p>
      </dgm:t>
    </dgm:pt>
    <dgm:pt modelId="{19BDFD1A-AB6F-4BE5-A00A-CD3E49070EF3}" type="sibTrans" cxnId="{87FFFBA7-B4E2-4C20-B1F3-28534450B18F}">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5B693C6D-C267-4A9A-9949-577B0869E8AC}" type="pres">
      <dgm:prSet presAssocID="{11C93633-0BE3-46E6-92BD-430037751F54}" presName="parentLin" presStyleCnt="0"/>
      <dgm:spPr/>
    </dgm:pt>
    <dgm:pt modelId="{7B0790A7-89BE-464A-9233-8678E956AE49}" type="pres">
      <dgm:prSet presAssocID="{11C93633-0BE3-46E6-92BD-430037751F54}" presName="parentLeftMargin" presStyleLbl="node1" presStyleIdx="0" presStyleCnt="1"/>
      <dgm:spPr/>
    </dgm:pt>
    <dgm:pt modelId="{CE9922DF-8D45-4973-B297-505A99B9D789}" type="pres">
      <dgm:prSet presAssocID="{11C93633-0BE3-46E6-92BD-430037751F54}" presName="parentText" presStyleLbl="node1" presStyleIdx="0" presStyleCnt="1" custScaleX="120936" custLinFactNeighborX="66370" custLinFactNeighborY="-16995">
        <dgm:presLayoutVars>
          <dgm:chMax val="0"/>
          <dgm:bulletEnabled val="1"/>
        </dgm:presLayoutVars>
      </dgm:prSet>
      <dgm:spPr/>
    </dgm:pt>
    <dgm:pt modelId="{09B0E356-077B-4519-B0E6-3069553628EB}" type="pres">
      <dgm:prSet presAssocID="{11C93633-0BE3-46E6-92BD-430037751F54}" presName="negativeSpace" presStyleCnt="0"/>
      <dgm:spPr/>
    </dgm:pt>
    <dgm:pt modelId="{F9A065A3-8AFB-47CF-B4C7-066BB46DC9CD}" type="pres">
      <dgm:prSet presAssocID="{11C93633-0BE3-46E6-92BD-430037751F54}" presName="childText" presStyleLbl="conFgAcc1" presStyleIdx="0" presStyleCnt="1" custAng="0" custScaleY="48498" custLinFactY="26599" custLinFactNeighborX="-79" custLinFactNeighborY="100000">
        <dgm:presLayoutVars>
          <dgm:bulletEnabled val="1"/>
        </dgm:presLayoutVars>
      </dgm:prSet>
      <dgm:spPr>
        <a:ln>
          <a:noFill/>
        </a:ln>
      </dgm:spPr>
    </dgm:pt>
  </dgm:ptLst>
  <dgm:cxnLst>
    <dgm:cxn modelId="{733B2B0D-8CAA-4658-B0AC-834D3BA98E51}" type="presOf" srcId="{11C93633-0BE3-46E6-92BD-430037751F54}" destId="{CE9922DF-8D45-4973-B297-505A99B9D789}" srcOrd="1" destOrd="0" presId="urn:microsoft.com/office/officeart/2005/8/layout/list1"/>
    <dgm:cxn modelId="{E643C339-9D64-4417-95E8-1A59EC2C84C0}" type="presOf" srcId="{11C93633-0BE3-46E6-92BD-430037751F54}" destId="{7B0790A7-89BE-464A-9233-8678E956AE49}" srcOrd="0" destOrd="0" presId="urn:microsoft.com/office/officeart/2005/8/layout/list1"/>
    <dgm:cxn modelId="{87FFFBA7-B4E2-4C20-B1F3-28534450B18F}" srcId="{82984904-0420-495B-AB8B-B4CC6D11877E}" destId="{11C93633-0BE3-46E6-92BD-430037751F54}" srcOrd="0" destOrd="0" parTransId="{C0FE76F4-F604-46AA-BE89-976DA2E38452}" sibTransId="{19BDFD1A-AB6F-4BE5-A00A-CD3E49070EF3}"/>
    <dgm:cxn modelId="{BFEAA1FC-9A25-4E6A-B317-B90D71C498DD}" type="presOf" srcId="{82984904-0420-495B-AB8B-B4CC6D11877E}" destId="{1D158FDA-25F5-4B33-8D5F-66F82710706F}" srcOrd="0" destOrd="0" presId="urn:microsoft.com/office/officeart/2005/8/layout/list1"/>
    <dgm:cxn modelId="{E5E404FD-B663-43D7-9266-D67C02DDC3CB}" type="presParOf" srcId="{1D158FDA-25F5-4B33-8D5F-66F82710706F}" destId="{5B693C6D-C267-4A9A-9949-577B0869E8AC}" srcOrd="0" destOrd="0" presId="urn:microsoft.com/office/officeart/2005/8/layout/list1"/>
    <dgm:cxn modelId="{71749D0E-9D0F-4B58-98E4-4D6742F74C96}" type="presParOf" srcId="{5B693C6D-C267-4A9A-9949-577B0869E8AC}" destId="{7B0790A7-89BE-464A-9233-8678E956AE49}" srcOrd="0" destOrd="0" presId="urn:microsoft.com/office/officeart/2005/8/layout/list1"/>
    <dgm:cxn modelId="{4F47AF75-93C1-4588-A01C-795256B3796B}" type="presParOf" srcId="{5B693C6D-C267-4A9A-9949-577B0869E8AC}" destId="{CE9922DF-8D45-4973-B297-505A99B9D789}" srcOrd="1" destOrd="0" presId="urn:microsoft.com/office/officeart/2005/8/layout/list1"/>
    <dgm:cxn modelId="{7851C417-0A17-4956-91C1-3F43C6229839}" type="presParOf" srcId="{1D158FDA-25F5-4B33-8D5F-66F82710706F}" destId="{09B0E356-077B-4519-B0E6-3069553628EB}" srcOrd="1" destOrd="0" presId="urn:microsoft.com/office/officeart/2005/8/layout/list1"/>
    <dgm:cxn modelId="{ACDC613E-B857-4CE2-9B06-2929729B75C4}" type="presParOf" srcId="{1D158FDA-25F5-4B33-8D5F-66F82710706F}" destId="{F9A065A3-8AFB-47CF-B4C7-066BB46DC9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11C93633-0BE3-46E6-92BD-430037751F54}">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solidFill>
            <a:srgbClr val="C00000"/>
          </a:solidFill>
        </a:ln>
      </dgm:spPr>
      <dgm:t>
        <a:bodyPr/>
        <a:lstStyle/>
        <a:p>
          <a:pPr algn="ctr"/>
          <a:r>
            <a:rPr lang="tr-TR" sz="4800" dirty="0">
              <a:solidFill>
                <a:schemeClr val="bg1"/>
              </a:solidFill>
            </a:rPr>
            <a:t>Genel Teşvik Uygulaması</a:t>
          </a:r>
        </a:p>
      </dgm:t>
    </dgm:pt>
    <dgm:pt modelId="{C0FE76F4-F604-46AA-BE89-976DA2E38452}" type="parTrans" cxnId="{87FFFBA7-B4E2-4C20-B1F3-28534450B18F}">
      <dgm:prSet/>
      <dgm:spPr/>
      <dgm:t>
        <a:bodyPr/>
        <a:lstStyle/>
        <a:p>
          <a:endParaRPr lang="tr-TR"/>
        </a:p>
      </dgm:t>
    </dgm:pt>
    <dgm:pt modelId="{19BDFD1A-AB6F-4BE5-A00A-CD3E49070EF3}" type="sibTrans" cxnId="{87FFFBA7-B4E2-4C20-B1F3-28534450B18F}">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5B693C6D-C267-4A9A-9949-577B0869E8AC}" type="pres">
      <dgm:prSet presAssocID="{11C93633-0BE3-46E6-92BD-430037751F54}" presName="parentLin" presStyleCnt="0"/>
      <dgm:spPr/>
    </dgm:pt>
    <dgm:pt modelId="{7B0790A7-89BE-464A-9233-8678E956AE49}" type="pres">
      <dgm:prSet presAssocID="{11C93633-0BE3-46E6-92BD-430037751F54}" presName="parentLeftMargin" presStyleLbl="node1" presStyleIdx="0" presStyleCnt="1"/>
      <dgm:spPr/>
    </dgm:pt>
    <dgm:pt modelId="{CE9922DF-8D45-4973-B297-505A99B9D789}" type="pres">
      <dgm:prSet presAssocID="{11C93633-0BE3-46E6-92BD-430037751F54}" presName="parentText" presStyleLbl="node1" presStyleIdx="0" presStyleCnt="1" custScaleX="120936" custLinFactNeighborX="66370" custLinFactNeighborY="-16995">
        <dgm:presLayoutVars>
          <dgm:chMax val="0"/>
          <dgm:bulletEnabled val="1"/>
        </dgm:presLayoutVars>
      </dgm:prSet>
      <dgm:spPr/>
    </dgm:pt>
    <dgm:pt modelId="{09B0E356-077B-4519-B0E6-3069553628EB}" type="pres">
      <dgm:prSet presAssocID="{11C93633-0BE3-46E6-92BD-430037751F54}" presName="negativeSpace" presStyleCnt="0"/>
      <dgm:spPr/>
    </dgm:pt>
    <dgm:pt modelId="{F9A065A3-8AFB-47CF-B4C7-066BB46DC9CD}" type="pres">
      <dgm:prSet presAssocID="{11C93633-0BE3-46E6-92BD-430037751F54}" presName="childText" presStyleLbl="conFgAcc1" presStyleIdx="0" presStyleCnt="1" custAng="0" custScaleY="48498" custLinFactY="26599" custLinFactNeighborX="-79" custLinFactNeighborY="100000">
        <dgm:presLayoutVars>
          <dgm:bulletEnabled val="1"/>
        </dgm:presLayoutVars>
      </dgm:prSet>
      <dgm:spPr>
        <a:ln>
          <a:noFill/>
        </a:ln>
      </dgm:spPr>
    </dgm:pt>
  </dgm:ptLst>
  <dgm:cxnLst>
    <dgm:cxn modelId="{733B2B0D-8CAA-4658-B0AC-834D3BA98E51}" type="presOf" srcId="{11C93633-0BE3-46E6-92BD-430037751F54}" destId="{CE9922DF-8D45-4973-B297-505A99B9D789}" srcOrd="1" destOrd="0" presId="urn:microsoft.com/office/officeart/2005/8/layout/list1"/>
    <dgm:cxn modelId="{E643C339-9D64-4417-95E8-1A59EC2C84C0}" type="presOf" srcId="{11C93633-0BE3-46E6-92BD-430037751F54}" destId="{7B0790A7-89BE-464A-9233-8678E956AE49}" srcOrd="0" destOrd="0" presId="urn:microsoft.com/office/officeart/2005/8/layout/list1"/>
    <dgm:cxn modelId="{87FFFBA7-B4E2-4C20-B1F3-28534450B18F}" srcId="{82984904-0420-495B-AB8B-B4CC6D11877E}" destId="{11C93633-0BE3-46E6-92BD-430037751F54}" srcOrd="0" destOrd="0" parTransId="{C0FE76F4-F604-46AA-BE89-976DA2E38452}" sibTransId="{19BDFD1A-AB6F-4BE5-A00A-CD3E49070EF3}"/>
    <dgm:cxn modelId="{BFEAA1FC-9A25-4E6A-B317-B90D71C498DD}" type="presOf" srcId="{82984904-0420-495B-AB8B-B4CC6D11877E}" destId="{1D158FDA-25F5-4B33-8D5F-66F82710706F}" srcOrd="0" destOrd="0" presId="urn:microsoft.com/office/officeart/2005/8/layout/list1"/>
    <dgm:cxn modelId="{E5E404FD-B663-43D7-9266-D67C02DDC3CB}" type="presParOf" srcId="{1D158FDA-25F5-4B33-8D5F-66F82710706F}" destId="{5B693C6D-C267-4A9A-9949-577B0869E8AC}" srcOrd="0" destOrd="0" presId="urn:microsoft.com/office/officeart/2005/8/layout/list1"/>
    <dgm:cxn modelId="{71749D0E-9D0F-4B58-98E4-4D6742F74C96}" type="presParOf" srcId="{5B693C6D-C267-4A9A-9949-577B0869E8AC}" destId="{7B0790A7-89BE-464A-9233-8678E956AE49}" srcOrd="0" destOrd="0" presId="urn:microsoft.com/office/officeart/2005/8/layout/list1"/>
    <dgm:cxn modelId="{4F47AF75-93C1-4588-A01C-795256B3796B}" type="presParOf" srcId="{5B693C6D-C267-4A9A-9949-577B0869E8AC}" destId="{CE9922DF-8D45-4973-B297-505A99B9D789}" srcOrd="1" destOrd="0" presId="urn:microsoft.com/office/officeart/2005/8/layout/list1"/>
    <dgm:cxn modelId="{7851C417-0A17-4956-91C1-3F43C6229839}" type="presParOf" srcId="{1D158FDA-25F5-4B33-8D5F-66F82710706F}" destId="{09B0E356-077B-4519-B0E6-3069553628EB}" srcOrd="1" destOrd="0" presId="urn:microsoft.com/office/officeart/2005/8/layout/list1"/>
    <dgm:cxn modelId="{ACDC613E-B857-4CE2-9B06-2929729B75C4}" type="presParOf" srcId="{1D158FDA-25F5-4B33-8D5F-66F82710706F}" destId="{F9A065A3-8AFB-47CF-B4C7-066BB46DC9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6BA6B1BF-2A0F-4185-9223-52C7FD0F6E06}">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dgm:spPr>
      <dgm:t>
        <a:bodyPr/>
        <a:lstStyle/>
        <a:p>
          <a:r>
            <a:rPr lang="tr-TR" sz="4000" dirty="0"/>
            <a:t>SON DÖNEMDE GERÇEKLEŞTİRİLEN DEĞİŞİKLİKLER</a:t>
          </a:r>
        </a:p>
      </dgm:t>
    </dgm:pt>
    <dgm:pt modelId="{0D3FB701-7B74-46B7-8693-0696489EADFA}" type="parTrans" cxnId="{1150D05E-7E75-4294-B89D-DEE2ED96D35A}">
      <dgm:prSet/>
      <dgm:spPr/>
      <dgm:t>
        <a:bodyPr/>
        <a:lstStyle/>
        <a:p>
          <a:endParaRPr lang="tr-TR"/>
        </a:p>
      </dgm:t>
    </dgm:pt>
    <dgm:pt modelId="{C3DDAA62-9E9A-41EC-AF75-CF3147E74FCF}" type="sibTrans" cxnId="{1150D05E-7E75-4294-B89D-DEE2ED96D35A}">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01D32145-C211-4C6E-9ABE-CF9A876B8FB6}" type="pres">
      <dgm:prSet presAssocID="{6BA6B1BF-2A0F-4185-9223-52C7FD0F6E06}" presName="parentLin" presStyleCnt="0"/>
      <dgm:spPr/>
    </dgm:pt>
    <dgm:pt modelId="{83AE734B-7372-4FA6-90D2-FFF9B507DBE9}" type="pres">
      <dgm:prSet presAssocID="{6BA6B1BF-2A0F-4185-9223-52C7FD0F6E06}" presName="parentLeftMargin" presStyleLbl="node1" presStyleIdx="0" presStyleCnt="1"/>
      <dgm:spPr/>
    </dgm:pt>
    <dgm:pt modelId="{7C1430E7-3E66-425A-9B51-791FF62B7445}" type="pres">
      <dgm:prSet presAssocID="{6BA6B1BF-2A0F-4185-9223-52C7FD0F6E06}" presName="parentText" presStyleLbl="node1" presStyleIdx="0" presStyleCnt="1" custScaleX="137338" custScaleY="126263" custLinFactNeighborX="-19090" custLinFactNeighborY="6015">
        <dgm:presLayoutVars>
          <dgm:chMax val="0"/>
          <dgm:bulletEnabled val="1"/>
        </dgm:presLayoutVars>
      </dgm:prSet>
      <dgm:spPr/>
    </dgm:pt>
    <dgm:pt modelId="{2858FEBE-36FA-46DB-81C0-51CE363E02D0}" type="pres">
      <dgm:prSet presAssocID="{6BA6B1BF-2A0F-4185-9223-52C7FD0F6E06}" presName="negativeSpace" presStyleCnt="0"/>
      <dgm:spPr/>
    </dgm:pt>
    <dgm:pt modelId="{A103D836-E72E-40C1-81D5-DEF14A22332A}" type="pres">
      <dgm:prSet presAssocID="{6BA6B1BF-2A0F-4185-9223-52C7FD0F6E06}" presName="childText" presStyleLbl="conFgAcc1" presStyleIdx="0" presStyleCnt="1">
        <dgm:presLayoutVars>
          <dgm:bulletEnabled val="1"/>
        </dgm:presLayoutVars>
      </dgm:prSet>
      <dgm:spPr>
        <a:ln>
          <a:noFill/>
        </a:ln>
      </dgm:spPr>
    </dgm:pt>
  </dgm:ptLst>
  <dgm:cxnLst>
    <dgm:cxn modelId="{F12A0D0A-01A7-4C27-BD5A-B0B36D11A1FD}" type="presOf" srcId="{6BA6B1BF-2A0F-4185-9223-52C7FD0F6E06}" destId="{7C1430E7-3E66-425A-9B51-791FF62B7445}" srcOrd="1" destOrd="0" presId="urn:microsoft.com/office/officeart/2005/8/layout/list1"/>
    <dgm:cxn modelId="{1150D05E-7E75-4294-B89D-DEE2ED96D35A}" srcId="{82984904-0420-495B-AB8B-B4CC6D11877E}" destId="{6BA6B1BF-2A0F-4185-9223-52C7FD0F6E06}" srcOrd="0" destOrd="0" parTransId="{0D3FB701-7B74-46B7-8693-0696489EADFA}" sibTransId="{C3DDAA62-9E9A-41EC-AF75-CF3147E74FCF}"/>
    <dgm:cxn modelId="{9BCCD359-1BAD-43E1-9FD5-950C00272D7B}" type="presOf" srcId="{6BA6B1BF-2A0F-4185-9223-52C7FD0F6E06}" destId="{83AE734B-7372-4FA6-90D2-FFF9B507DBE9}" srcOrd="0" destOrd="0" presId="urn:microsoft.com/office/officeart/2005/8/layout/list1"/>
    <dgm:cxn modelId="{BFEAA1FC-9A25-4E6A-B317-B90D71C498DD}" type="presOf" srcId="{82984904-0420-495B-AB8B-B4CC6D11877E}" destId="{1D158FDA-25F5-4B33-8D5F-66F82710706F}" srcOrd="0" destOrd="0" presId="urn:microsoft.com/office/officeart/2005/8/layout/list1"/>
    <dgm:cxn modelId="{71B1070E-60B2-43DF-8EF0-57FF6AD77EF2}" type="presParOf" srcId="{1D158FDA-25F5-4B33-8D5F-66F82710706F}" destId="{01D32145-C211-4C6E-9ABE-CF9A876B8FB6}" srcOrd="0" destOrd="0" presId="urn:microsoft.com/office/officeart/2005/8/layout/list1"/>
    <dgm:cxn modelId="{A13A5865-7FD9-4820-A4F4-CA6F0623DCBC}" type="presParOf" srcId="{01D32145-C211-4C6E-9ABE-CF9A876B8FB6}" destId="{83AE734B-7372-4FA6-90D2-FFF9B507DBE9}" srcOrd="0" destOrd="0" presId="urn:microsoft.com/office/officeart/2005/8/layout/list1"/>
    <dgm:cxn modelId="{DEF3D9CE-A0E7-464E-AB05-0DBA543738DF}" type="presParOf" srcId="{01D32145-C211-4C6E-9ABE-CF9A876B8FB6}" destId="{7C1430E7-3E66-425A-9B51-791FF62B7445}" srcOrd="1" destOrd="0" presId="urn:microsoft.com/office/officeart/2005/8/layout/list1"/>
    <dgm:cxn modelId="{7E331DBC-A802-49C8-877B-12AE6FA5FF32}" type="presParOf" srcId="{1D158FDA-25F5-4B33-8D5F-66F82710706F}" destId="{2858FEBE-36FA-46DB-81C0-51CE363E02D0}" srcOrd="1" destOrd="0" presId="urn:microsoft.com/office/officeart/2005/8/layout/list1"/>
    <dgm:cxn modelId="{B226F800-C2AC-4457-AB40-52E65ED0E5E2}" type="presParOf" srcId="{1D158FDA-25F5-4B33-8D5F-66F82710706F}" destId="{A103D836-E72E-40C1-81D5-DEF14A22332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6BA6B1BF-2A0F-4185-9223-52C7FD0F6E06}">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dgm:spPr>
      <dgm:t>
        <a:bodyPr/>
        <a:lstStyle/>
        <a:p>
          <a:r>
            <a:rPr lang="tr-TR" sz="4400" dirty="0"/>
            <a:t>YATIRIM TEŞVİK SİSTEMİ</a:t>
          </a:r>
        </a:p>
      </dgm:t>
    </dgm:pt>
    <dgm:pt modelId="{0D3FB701-7B74-46B7-8693-0696489EADFA}" type="parTrans" cxnId="{1150D05E-7E75-4294-B89D-DEE2ED96D35A}">
      <dgm:prSet/>
      <dgm:spPr/>
      <dgm:t>
        <a:bodyPr/>
        <a:lstStyle/>
        <a:p>
          <a:endParaRPr lang="tr-TR"/>
        </a:p>
      </dgm:t>
    </dgm:pt>
    <dgm:pt modelId="{C3DDAA62-9E9A-41EC-AF75-CF3147E74FCF}" type="sibTrans" cxnId="{1150D05E-7E75-4294-B89D-DEE2ED96D35A}">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01D32145-C211-4C6E-9ABE-CF9A876B8FB6}" type="pres">
      <dgm:prSet presAssocID="{6BA6B1BF-2A0F-4185-9223-52C7FD0F6E06}" presName="parentLin" presStyleCnt="0"/>
      <dgm:spPr/>
    </dgm:pt>
    <dgm:pt modelId="{83AE734B-7372-4FA6-90D2-FFF9B507DBE9}" type="pres">
      <dgm:prSet presAssocID="{6BA6B1BF-2A0F-4185-9223-52C7FD0F6E06}" presName="parentLeftMargin" presStyleLbl="node1" presStyleIdx="0" presStyleCnt="1"/>
      <dgm:spPr/>
    </dgm:pt>
    <dgm:pt modelId="{7C1430E7-3E66-425A-9B51-791FF62B7445}" type="pres">
      <dgm:prSet presAssocID="{6BA6B1BF-2A0F-4185-9223-52C7FD0F6E06}" presName="parentText" presStyleLbl="node1" presStyleIdx="0" presStyleCnt="1">
        <dgm:presLayoutVars>
          <dgm:chMax val="0"/>
          <dgm:bulletEnabled val="1"/>
        </dgm:presLayoutVars>
      </dgm:prSet>
      <dgm:spPr/>
    </dgm:pt>
    <dgm:pt modelId="{2858FEBE-36FA-46DB-81C0-51CE363E02D0}" type="pres">
      <dgm:prSet presAssocID="{6BA6B1BF-2A0F-4185-9223-52C7FD0F6E06}" presName="negativeSpace" presStyleCnt="0"/>
      <dgm:spPr/>
    </dgm:pt>
    <dgm:pt modelId="{A103D836-E72E-40C1-81D5-DEF14A22332A}" type="pres">
      <dgm:prSet presAssocID="{6BA6B1BF-2A0F-4185-9223-52C7FD0F6E06}" presName="childText" presStyleLbl="conFgAcc1" presStyleIdx="0" presStyleCnt="1">
        <dgm:presLayoutVars>
          <dgm:bulletEnabled val="1"/>
        </dgm:presLayoutVars>
      </dgm:prSet>
      <dgm:spPr>
        <a:ln>
          <a:solidFill>
            <a:srgbClr val="C00000"/>
          </a:solidFill>
        </a:ln>
      </dgm:spPr>
    </dgm:pt>
  </dgm:ptLst>
  <dgm:cxnLst>
    <dgm:cxn modelId="{F12A0D0A-01A7-4C27-BD5A-B0B36D11A1FD}" type="presOf" srcId="{6BA6B1BF-2A0F-4185-9223-52C7FD0F6E06}" destId="{7C1430E7-3E66-425A-9B51-791FF62B7445}" srcOrd="1" destOrd="0" presId="urn:microsoft.com/office/officeart/2005/8/layout/list1"/>
    <dgm:cxn modelId="{1150D05E-7E75-4294-B89D-DEE2ED96D35A}" srcId="{82984904-0420-495B-AB8B-B4CC6D11877E}" destId="{6BA6B1BF-2A0F-4185-9223-52C7FD0F6E06}" srcOrd="0" destOrd="0" parTransId="{0D3FB701-7B74-46B7-8693-0696489EADFA}" sibTransId="{C3DDAA62-9E9A-41EC-AF75-CF3147E74FCF}"/>
    <dgm:cxn modelId="{9BCCD359-1BAD-43E1-9FD5-950C00272D7B}" type="presOf" srcId="{6BA6B1BF-2A0F-4185-9223-52C7FD0F6E06}" destId="{83AE734B-7372-4FA6-90D2-FFF9B507DBE9}" srcOrd="0" destOrd="0" presId="urn:microsoft.com/office/officeart/2005/8/layout/list1"/>
    <dgm:cxn modelId="{BFEAA1FC-9A25-4E6A-B317-B90D71C498DD}" type="presOf" srcId="{82984904-0420-495B-AB8B-B4CC6D11877E}" destId="{1D158FDA-25F5-4B33-8D5F-66F82710706F}" srcOrd="0" destOrd="0" presId="urn:microsoft.com/office/officeart/2005/8/layout/list1"/>
    <dgm:cxn modelId="{71B1070E-60B2-43DF-8EF0-57FF6AD77EF2}" type="presParOf" srcId="{1D158FDA-25F5-4B33-8D5F-66F82710706F}" destId="{01D32145-C211-4C6E-9ABE-CF9A876B8FB6}" srcOrd="0" destOrd="0" presId="urn:microsoft.com/office/officeart/2005/8/layout/list1"/>
    <dgm:cxn modelId="{A13A5865-7FD9-4820-A4F4-CA6F0623DCBC}" type="presParOf" srcId="{01D32145-C211-4C6E-9ABE-CF9A876B8FB6}" destId="{83AE734B-7372-4FA6-90D2-FFF9B507DBE9}" srcOrd="0" destOrd="0" presId="urn:microsoft.com/office/officeart/2005/8/layout/list1"/>
    <dgm:cxn modelId="{DEF3D9CE-A0E7-464E-AB05-0DBA543738DF}" type="presParOf" srcId="{01D32145-C211-4C6E-9ABE-CF9A876B8FB6}" destId="{7C1430E7-3E66-425A-9B51-791FF62B7445}" srcOrd="1" destOrd="0" presId="urn:microsoft.com/office/officeart/2005/8/layout/list1"/>
    <dgm:cxn modelId="{7E331DBC-A802-49C8-877B-12AE6FA5FF32}" type="presParOf" srcId="{1D158FDA-25F5-4B33-8D5F-66F82710706F}" destId="{2858FEBE-36FA-46DB-81C0-51CE363E02D0}" srcOrd="1" destOrd="0" presId="urn:microsoft.com/office/officeart/2005/8/layout/list1"/>
    <dgm:cxn modelId="{B226F800-C2AC-4457-AB40-52E65ED0E5E2}" type="presParOf" srcId="{1D158FDA-25F5-4B33-8D5F-66F82710706F}" destId="{A103D836-E72E-40C1-81D5-DEF14A22332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2DDD6-5B62-4B26-BFE5-5EB49B624EBD}" type="doc">
      <dgm:prSet loTypeId="urn:microsoft.com/office/officeart/2005/8/layout/hierarchy4" loCatId="hierarchy" qsTypeId="urn:microsoft.com/office/officeart/2005/8/quickstyle/simple4" qsCatId="simple" csTypeId="urn:microsoft.com/office/officeart/2005/8/colors/accent2_2" csCatId="accent2" phldr="1"/>
      <dgm:spPr/>
      <dgm:t>
        <a:bodyPr/>
        <a:lstStyle/>
        <a:p>
          <a:endParaRPr lang="en-US"/>
        </a:p>
      </dgm:t>
    </dgm:pt>
    <dgm:pt modelId="{39A03CEB-8672-4E71-9F63-23371EA00F05}">
      <dgm:prSet phldrT="[Metin]" custT="1"/>
      <dgm:spPr>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effectLst>
          <a:outerShdw blurRad="50800" dist="76200" dir="5400000" algn="t" rotWithShape="0">
            <a:prstClr val="black">
              <a:alpha val="48000"/>
            </a:prstClr>
          </a:outerShdw>
        </a:effectLst>
      </dgm:spPr>
      <dgm:t>
        <a:bodyPr/>
        <a:lstStyle/>
        <a:p>
          <a:r>
            <a:rPr lang="tr-TR" sz="1600" b="1" dirty="0">
              <a:solidFill>
                <a:schemeClr val="bg1"/>
              </a:solidFill>
              <a:latin typeface="Calibri" pitchFamily="34" charset="0"/>
              <a:cs typeface="Calibri" pitchFamily="34" charset="0"/>
            </a:rPr>
            <a:t>BÖLGESEL TEŞVİK UYGULAMALARI</a:t>
          </a:r>
        </a:p>
      </dgm:t>
    </dgm:pt>
    <dgm:pt modelId="{A08C812F-86B3-4F63-8FD7-09DE68551641}" type="parTrans" cxnId="{43D0E8F3-D731-4490-B5BF-5095E843D90D}">
      <dgm:prSet/>
      <dgm:spPr/>
      <dgm:t>
        <a:bodyPr/>
        <a:lstStyle/>
        <a:p>
          <a:endParaRPr lang="en-US" sz="1600">
            <a:latin typeface="+mn-lt"/>
          </a:endParaRPr>
        </a:p>
      </dgm:t>
    </dgm:pt>
    <dgm:pt modelId="{1951BBF3-EEF9-43BE-A0D8-F89D79B047B7}" type="sibTrans" cxnId="{43D0E8F3-D731-4490-B5BF-5095E843D90D}">
      <dgm:prSet/>
      <dgm:spPr/>
      <dgm:t>
        <a:bodyPr/>
        <a:lstStyle/>
        <a:p>
          <a:endParaRPr lang="en-US" sz="1600">
            <a:latin typeface="+mn-lt"/>
          </a:endParaRPr>
        </a:p>
      </dgm:t>
    </dgm:pt>
    <dgm:pt modelId="{0C54B836-EAD0-4027-9138-A5114DAB9529}">
      <dgm:prSet phldrT="[Metin]" custT="1"/>
      <dgm:spPr>
        <a:gradFill flip="none" rotWithShape="0">
          <a:gsLst>
            <a:gs pos="0">
              <a:srgbClr val="FF3300">
                <a:shade val="30000"/>
                <a:satMod val="115000"/>
              </a:srgbClr>
            </a:gs>
            <a:gs pos="50000">
              <a:srgbClr val="FF3300">
                <a:shade val="67500"/>
                <a:satMod val="115000"/>
              </a:srgbClr>
            </a:gs>
            <a:gs pos="100000">
              <a:srgbClr val="FF3300">
                <a:shade val="100000"/>
                <a:satMod val="115000"/>
              </a:srgbClr>
            </a:gs>
          </a:gsLst>
          <a:lin ang="18900000" scaled="1"/>
          <a:tileRect/>
        </a:gradFill>
        <a:effectLst>
          <a:outerShdw blurRad="50800" dist="76200" dir="5400000" algn="t" rotWithShape="0">
            <a:prstClr val="black">
              <a:alpha val="48000"/>
            </a:prstClr>
          </a:outerShdw>
        </a:effectLst>
      </dgm:spPr>
      <dgm:t>
        <a:bodyPr/>
        <a:lstStyle/>
        <a:p>
          <a:r>
            <a:rPr lang="tr-TR" sz="1600" b="1" dirty="0">
              <a:solidFill>
                <a:schemeClr val="bg1"/>
              </a:solidFill>
              <a:latin typeface="Calibri" pitchFamily="34" charset="0"/>
              <a:cs typeface="Calibri" pitchFamily="34" charset="0"/>
            </a:rPr>
            <a:t>GENEL TEŞVİK</a:t>
          </a:r>
          <a:endParaRPr lang="en-US" sz="1600" b="1" noProof="0" dirty="0">
            <a:solidFill>
              <a:schemeClr val="bg1"/>
            </a:solidFill>
            <a:latin typeface="Calibri" pitchFamily="34" charset="0"/>
            <a:cs typeface="Calibri" pitchFamily="34" charset="0"/>
          </a:endParaRPr>
        </a:p>
      </dgm:t>
    </dgm:pt>
    <dgm:pt modelId="{56A394CA-CF4C-4712-A282-4DF8BF2424F9}" type="parTrans" cxnId="{6AC8669D-C331-42E1-8839-9D8EE1BFC501}">
      <dgm:prSet/>
      <dgm:spPr/>
      <dgm:t>
        <a:bodyPr/>
        <a:lstStyle/>
        <a:p>
          <a:endParaRPr lang="en-US" sz="1600">
            <a:latin typeface="+mn-lt"/>
          </a:endParaRPr>
        </a:p>
      </dgm:t>
    </dgm:pt>
    <dgm:pt modelId="{67245BC0-BE5B-444E-B245-94ACBB25325D}" type="sibTrans" cxnId="{6AC8669D-C331-42E1-8839-9D8EE1BFC501}">
      <dgm:prSet/>
      <dgm:spPr/>
      <dgm:t>
        <a:bodyPr/>
        <a:lstStyle/>
        <a:p>
          <a:endParaRPr lang="en-US" sz="1600">
            <a:latin typeface="+mn-lt"/>
          </a:endParaRPr>
        </a:p>
      </dgm:t>
    </dgm:pt>
    <dgm:pt modelId="{224AEF8B-9AB0-4710-A833-C82467A7138E}">
      <dgm:prSet custT="1"/>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effectLst>
          <a:outerShdw blurRad="50800" dist="76200" dir="5400000" algn="t" rotWithShape="0">
            <a:prstClr val="black">
              <a:alpha val="48000"/>
            </a:prstClr>
          </a:outerShdw>
        </a:effectLst>
      </dgm:spPr>
      <dgm:t>
        <a:bodyPr/>
        <a:lstStyle/>
        <a:p>
          <a:r>
            <a:rPr lang="tr-TR" sz="1600" b="1" dirty="0">
              <a:solidFill>
                <a:schemeClr val="bg1"/>
              </a:solidFill>
              <a:latin typeface="Calibri" pitchFamily="34" charset="0"/>
              <a:cs typeface="Calibri" pitchFamily="34" charset="0"/>
            </a:rPr>
            <a:t>STRATEJİK YATIRIMLAR</a:t>
          </a:r>
          <a:endParaRPr lang="en-US" sz="1600" b="1" noProof="0" dirty="0">
            <a:solidFill>
              <a:schemeClr val="bg1"/>
            </a:solidFill>
            <a:latin typeface="Calibri" pitchFamily="34" charset="0"/>
            <a:cs typeface="Calibri" pitchFamily="34" charset="0"/>
          </a:endParaRPr>
        </a:p>
      </dgm:t>
    </dgm:pt>
    <dgm:pt modelId="{B1E0F797-64FA-4645-9075-973C464EDC2C}" type="parTrans" cxnId="{0FC8F148-3A6A-4F39-9DE5-A696DEEDC5BC}">
      <dgm:prSet/>
      <dgm:spPr/>
      <dgm:t>
        <a:bodyPr/>
        <a:lstStyle/>
        <a:p>
          <a:endParaRPr lang="en-US" sz="1600">
            <a:latin typeface="+mn-lt"/>
          </a:endParaRPr>
        </a:p>
      </dgm:t>
    </dgm:pt>
    <dgm:pt modelId="{775DC98E-B52C-4545-9E71-A97CCF03D1DC}" type="sibTrans" cxnId="{0FC8F148-3A6A-4F39-9DE5-A696DEEDC5BC}">
      <dgm:prSet/>
      <dgm:spPr/>
      <dgm:t>
        <a:bodyPr/>
        <a:lstStyle/>
        <a:p>
          <a:endParaRPr lang="en-US" sz="1600">
            <a:latin typeface="+mn-lt"/>
          </a:endParaRPr>
        </a:p>
      </dgm:t>
    </dgm:pt>
    <dgm:pt modelId="{CDBC9187-9D41-4603-B960-F61371BF9071}">
      <dgm:prSet custT="1">
        <dgm:style>
          <a:lnRef idx="1">
            <a:schemeClr val="accent3"/>
          </a:lnRef>
          <a:fillRef idx="2">
            <a:schemeClr val="accent3"/>
          </a:fillRef>
          <a:effectRef idx="1">
            <a:schemeClr val="accent3"/>
          </a:effectRef>
          <a:fontRef idx="minor">
            <a:schemeClr val="dk1"/>
          </a:fontRef>
        </dgm:style>
      </dgm:prSet>
      <dgm:spPr>
        <a:ln/>
      </dgm:spPr>
      <dgm:t>
        <a:bodyPr/>
        <a:lstStyle/>
        <a:p>
          <a:pPr marL="0" indent="0" algn="l"/>
          <a:r>
            <a:rPr lang="tr-TR" sz="1400" b="1" dirty="0">
              <a:solidFill>
                <a:srgbClr val="000000"/>
              </a:solidFill>
              <a:effectLst/>
              <a:latin typeface="Calibri" panose="020F0502020204030204" pitchFamily="34" charset="0"/>
              <a:cs typeface="Arial" charset="0"/>
            </a:rPr>
            <a:t>Cari açığın azaltılmasına katkı sağlayacak katma değeri yüksek yatırımlar desteklenmektedir.</a:t>
          </a:r>
          <a:endParaRPr lang="en-US" sz="1400" b="1" noProof="0" dirty="0">
            <a:solidFill>
              <a:srgbClr val="000000"/>
            </a:solidFill>
            <a:effectLst/>
            <a:latin typeface="Calibri" panose="020F0502020204030204" pitchFamily="34" charset="0"/>
          </a:endParaRPr>
        </a:p>
      </dgm:t>
    </dgm:pt>
    <dgm:pt modelId="{EAC0D662-5959-4091-9901-6D9424954B58}" type="parTrans" cxnId="{AF36B497-B324-413A-9975-A6A0C235CB58}">
      <dgm:prSet/>
      <dgm:spPr/>
      <dgm:t>
        <a:bodyPr/>
        <a:lstStyle/>
        <a:p>
          <a:endParaRPr lang="en-US" sz="1600">
            <a:latin typeface="+mn-lt"/>
          </a:endParaRPr>
        </a:p>
      </dgm:t>
    </dgm:pt>
    <dgm:pt modelId="{61D0A6DC-60D9-4A29-B510-3923FC31F7B8}" type="sibTrans" cxnId="{AF36B497-B324-413A-9975-A6A0C235CB58}">
      <dgm:prSet/>
      <dgm:spPr/>
      <dgm:t>
        <a:bodyPr/>
        <a:lstStyle/>
        <a:p>
          <a:endParaRPr lang="en-US" sz="1600">
            <a:latin typeface="+mn-lt"/>
          </a:endParaRPr>
        </a:p>
      </dgm:t>
    </dgm:pt>
    <dgm:pt modelId="{DFBD9FF2-C33B-4C07-9983-4E561AEA1E9A}">
      <dgm:prSet custT="1">
        <dgm:style>
          <a:lnRef idx="1">
            <a:schemeClr val="accent3"/>
          </a:lnRef>
          <a:fillRef idx="2">
            <a:schemeClr val="accent3"/>
          </a:fillRef>
          <a:effectRef idx="1">
            <a:schemeClr val="accent3"/>
          </a:effectRef>
          <a:fontRef idx="minor">
            <a:schemeClr val="dk1"/>
          </a:fontRef>
        </dgm:style>
      </dgm:prSet>
      <dgm:spPr>
        <a:ln/>
      </dgm:spPr>
      <dgm:t>
        <a:bodyPr/>
        <a:lstStyle/>
        <a:p>
          <a:pPr marL="0" indent="0" algn="l"/>
          <a:r>
            <a:rPr lang="tr-TR" sz="1400" b="1" dirty="0">
              <a:solidFill>
                <a:srgbClr val="000000"/>
              </a:solidFill>
              <a:effectLst/>
              <a:latin typeface="Calibri" panose="020F0502020204030204" pitchFamily="34" charset="0"/>
            </a:rPr>
            <a:t>Teşvik edilmeyecek yatırım konuları dışında kalan tüm yatırımları kapsamaktadır.</a:t>
          </a:r>
          <a:endParaRPr lang="en-US" sz="1400" b="1" noProof="0" dirty="0">
            <a:solidFill>
              <a:srgbClr val="000000"/>
            </a:solidFill>
            <a:effectLst/>
            <a:latin typeface="Calibri" panose="020F0502020204030204" pitchFamily="34" charset="0"/>
          </a:endParaRPr>
        </a:p>
      </dgm:t>
    </dgm:pt>
    <dgm:pt modelId="{9B597EAE-11BC-4276-BF7B-9C91B5BBA445}" type="parTrans" cxnId="{A006348D-5EBB-4AD2-8A7D-566F3D5BF7E8}">
      <dgm:prSet/>
      <dgm:spPr/>
      <dgm:t>
        <a:bodyPr/>
        <a:lstStyle/>
        <a:p>
          <a:endParaRPr lang="en-US" sz="1600">
            <a:latin typeface="+mn-lt"/>
          </a:endParaRPr>
        </a:p>
      </dgm:t>
    </dgm:pt>
    <dgm:pt modelId="{05F4587A-2987-48BE-B558-37981454A993}" type="sibTrans" cxnId="{A006348D-5EBB-4AD2-8A7D-566F3D5BF7E8}">
      <dgm:prSet/>
      <dgm:spPr/>
      <dgm:t>
        <a:bodyPr/>
        <a:lstStyle/>
        <a:p>
          <a:endParaRPr lang="en-US" sz="1600">
            <a:latin typeface="+mn-lt"/>
          </a:endParaRPr>
        </a:p>
      </dgm:t>
    </dgm:pt>
    <dgm:pt modelId="{6791FC27-5FB3-49A2-B46A-7CCB302C9034}">
      <dgm:prSet custT="1">
        <dgm:style>
          <a:lnRef idx="1">
            <a:schemeClr val="accent3"/>
          </a:lnRef>
          <a:fillRef idx="2">
            <a:schemeClr val="accent3"/>
          </a:fillRef>
          <a:effectRef idx="1">
            <a:schemeClr val="accent3"/>
          </a:effectRef>
          <a:fontRef idx="minor">
            <a:schemeClr val="dk1"/>
          </a:fontRef>
        </dgm:style>
      </dgm:prSet>
      <dgm:spPr>
        <a:ln/>
      </dgm:spPr>
      <dgm:t>
        <a:bodyPr anchor="ctr"/>
        <a:lstStyle/>
        <a:p>
          <a:pPr marL="0" indent="0" algn="l"/>
          <a:r>
            <a:rPr lang="tr-TR" sz="1400" b="1" dirty="0">
              <a:solidFill>
                <a:srgbClr val="000000"/>
              </a:solidFill>
              <a:effectLst/>
              <a:latin typeface="Calibri" panose="020F0502020204030204" pitchFamily="34" charset="0"/>
              <a:cs typeface="Arial" charset="0"/>
            </a:rPr>
            <a:t>İller arasındaki gelişmişlik farkını azaltmayı ve illerin üretim ve ihracat potansiyellerini artırmayı hedefler.</a:t>
          </a:r>
          <a:endParaRPr lang="en-US" sz="1400" b="1" noProof="0" dirty="0">
            <a:solidFill>
              <a:srgbClr val="000000"/>
            </a:solidFill>
            <a:effectLst/>
            <a:latin typeface="Calibri" panose="020F0502020204030204" pitchFamily="34" charset="0"/>
          </a:endParaRPr>
        </a:p>
      </dgm:t>
    </dgm:pt>
    <dgm:pt modelId="{B5A9C11E-6980-4FAC-8392-0ADB32958285}" type="parTrans" cxnId="{3481D421-2148-4CBC-8DAB-74A112322905}">
      <dgm:prSet/>
      <dgm:spPr/>
      <dgm:t>
        <a:bodyPr/>
        <a:lstStyle/>
        <a:p>
          <a:endParaRPr lang="en-US" sz="1600">
            <a:latin typeface="+mn-lt"/>
          </a:endParaRPr>
        </a:p>
      </dgm:t>
    </dgm:pt>
    <dgm:pt modelId="{1CE653BD-9905-4BFF-887D-60F900E42F50}" type="sibTrans" cxnId="{3481D421-2148-4CBC-8DAB-74A112322905}">
      <dgm:prSet/>
      <dgm:spPr/>
      <dgm:t>
        <a:bodyPr/>
        <a:lstStyle/>
        <a:p>
          <a:endParaRPr lang="en-US" sz="1600">
            <a:latin typeface="+mn-lt"/>
          </a:endParaRPr>
        </a:p>
      </dgm:t>
    </dgm:pt>
    <dgm:pt modelId="{F78473A9-E3CE-41EB-9955-5FE1E315536D}">
      <dgm:prSet phldrT="[Metin]" custT="1"/>
      <dgm:spPr>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effectLst>
          <a:outerShdw blurRad="50800" dist="76200" dir="5400000" algn="t" rotWithShape="0">
            <a:prstClr val="black">
              <a:alpha val="48000"/>
            </a:prstClr>
          </a:outerShdw>
        </a:effectLst>
      </dgm:spPr>
      <dgm:t>
        <a:bodyPr/>
        <a:lstStyle/>
        <a:p>
          <a:r>
            <a:rPr lang="tr-TR" sz="1600" b="1" dirty="0">
              <a:solidFill>
                <a:schemeClr val="bg1"/>
              </a:solidFill>
              <a:latin typeface="Calibri" pitchFamily="34" charset="0"/>
              <a:cs typeface="Calibri" pitchFamily="34" charset="0"/>
            </a:rPr>
            <a:t>ÖNCELİKLİ YATIRIM KONULARI</a:t>
          </a:r>
          <a:endParaRPr lang="en-US" sz="1600" b="1" noProof="0" dirty="0">
            <a:solidFill>
              <a:schemeClr val="bg1"/>
            </a:solidFill>
            <a:latin typeface="Calibri" pitchFamily="34" charset="0"/>
            <a:cs typeface="Calibri" pitchFamily="34" charset="0"/>
          </a:endParaRPr>
        </a:p>
      </dgm:t>
    </dgm:pt>
    <dgm:pt modelId="{3F32E2FD-C6D3-48E1-8A56-D985DA3A8F58}" type="parTrans" cxnId="{EA0CA65F-07AB-4117-AE2F-AE4094F01B6C}">
      <dgm:prSet/>
      <dgm:spPr/>
      <dgm:t>
        <a:bodyPr/>
        <a:lstStyle/>
        <a:p>
          <a:endParaRPr lang="tr-TR"/>
        </a:p>
      </dgm:t>
    </dgm:pt>
    <dgm:pt modelId="{AA7F382A-3C5F-42AD-A1C7-E1DB40BD8B6A}" type="sibTrans" cxnId="{EA0CA65F-07AB-4117-AE2F-AE4094F01B6C}">
      <dgm:prSet/>
      <dgm:spPr/>
      <dgm:t>
        <a:bodyPr/>
        <a:lstStyle/>
        <a:p>
          <a:endParaRPr lang="tr-TR"/>
        </a:p>
      </dgm:t>
    </dgm:pt>
    <dgm:pt modelId="{8A102B1C-167D-47AA-A554-0C4393BEF100}">
      <dgm:prSet custT="1">
        <dgm:style>
          <a:lnRef idx="1">
            <a:schemeClr val="accent3"/>
          </a:lnRef>
          <a:fillRef idx="2">
            <a:schemeClr val="accent3"/>
          </a:fillRef>
          <a:effectRef idx="1">
            <a:schemeClr val="accent3"/>
          </a:effectRef>
          <a:fontRef idx="minor">
            <a:schemeClr val="dk1"/>
          </a:fontRef>
        </dgm:style>
      </dgm:prSet>
      <dgm:spPr>
        <a:ln/>
      </dgm:spPr>
      <dgm:t>
        <a:bodyPr/>
        <a:lstStyle/>
        <a:p>
          <a:pPr algn="l"/>
          <a:r>
            <a:rPr lang="tr-TR" sz="1400" b="1" dirty="0">
              <a:solidFill>
                <a:srgbClr val="000000"/>
              </a:solidFill>
              <a:effectLst/>
              <a:latin typeface="Calibri" panose="020F0502020204030204" pitchFamily="34" charset="0"/>
            </a:rPr>
            <a:t>Belirli yatırım konularının  5. Bölge destekleri  ile desteklenmesi hedeflenmektedir. </a:t>
          </a:r>
        </a:p>
      </dgm:t>
    </dgm:pt>
    <dgm:pt modelId="{E2B02831-0789-496C-BC76-45F5D5960500}" type="parTrans" cxnId="{808BFDE4-9A88-4381-9BAF-30EE7239298F}">
      <dgm:prSet/>
      <dgm:spPr/>
      <dgm:t>
        <a:bodyPr/>
        <a:lstStyle/>
        <a:p>
          <a:endParaRPr lang="tr-TR"/>
        </a:p>
      </dgm:t>
    </dgm:pt>
    <dgm:pt modelId="{BFAFE516-048F-4294-A1B7-426CA54970AE}" type="sibTrans" cxnId="{808BFDE4-9A88-4381-9BAF-30EE7239298F}">
      <dgm:prSet/>
      <dgm:spPr/>
      <dgm:t>
        <a:bodyPr/>
        <a:lstStyle/>
        <a:p>
          <a:endParaRPr lang="tr-TR"/>
        </a:p>
      </dgm:t>
    </dgm:pt>
    <dgm:pt modelId="{7FCC0E14-C869-430D-A81F-0623F0E2D5B5}">
      <dgm:prSet phldrT="[Metin]" custT="1"/>
      <dgm:spPr>
        <a:noFill/>
        <a:ln>
          <a:noFill/>
        </a:ln>
        <a:effectLst>
          <a:outerShdw blurRad="50800" dist="76200" dir="5400000" algn="t" rotWithShape="0">
            <a:prstClr val="black">
              <a:alpha val="48000"/>
            </a:prstClr>
          </a:outerShdw>
        </a:effectLst>
      </dgm:spPr>
      <dgm:t>
        <a:bodyPr/>
        <a:lstStyle/>
        <a:p>
          <a:endParaRPr lang="en-US" sz="3200" dirty="0">
            <a:latin typeface="+mj-lt"/>
          </a:endParaRPr>
        </a:p>
      </dgm:t>
    </dgm:pt>
    <dgm:pt modelId="{39B1CBC8-FD77-4B74-B770-A784EDF79C15}" type="sibTrans" cxnId="{3486B193-8BE9-454C-B776-5323BBD54CDE}">
      <dgm:prSet/>
      <dgm:spPr/>
      <dgm:t>
        <a:bodyPr/>
        <a:lstStyle/>
        <a:p>
          <a:endParaRPr lang="en-US" sz="1600">
            <a:latin typeface="+mn-lt"/>
          </a:endParaRPr>
        </a:p>
      </dgm:t>
    </dgm:pt>
    <dgm:pt modelId="{35F8189D-B351-464B-ADFE-2E9CC980B456}" type="parTrans" cxnId="{3486B193-8BE9-454C-B776-5323BBD54CDE}">
      <dgm:prSet/>
      <dgm:spPr/>
      <dgm:t>
        <a:bodyPr/>
        <a:lstStyle/>
        <a:p>
          <a:endParaRPr lang="en-US" sz="1600">
            <a:latin typeface="+mn-lt"/>
          </a:endParaRPr>
        </a:p>
      </dgm:t>
    </dgm:pt>
    <dgm:pt modelId="{BC996963-E702-4D5A-B578-3872E523AB3C}" type="pres">
      <dgm:prSet presAssocID="{0242DDD6-5B62-4B26-BFE5-5EB49B624EBD}" presName="Name0" presStyleCnt="0">
        <dgm:presLayoutVars>
          <dgm:chPref val="1"/>
          <dgm:dir/>
          <dgm:animOne val="branch"/>
          <dgm:animLvl val="lvl"/>
          <dgm:resizeHandles/>
        </dgm:presLayoutVars>
      </dgm:prSet>
      <dgm:spPr/>
    </dgm:pt>
    <dgm:pt modelId="{0D7C2503-1148-4529-BC1D-1562BB114C9D}" type="pres">
      <dgm:prSet presAssocID="{7FCC0E14-C869-430D-A81F-0623F0E2D5B5}" presName="vertOne" presStyleCnt="0"/>
      <dgm:spPr/>
    </dgm:pt>
    <dgm:pt modelId="{916782DA-0061-4DF6-8FFC-4260C626611C}" type="pres">
      <dgm:prSet presAssocID="{7FCC0E14-C869-430D-A81F-0623F0E2D5B5}" presName="txOne" presStyleLbl="node0" presStyleIdx="0" presStyleCnt="1" custScaleY="15414">
        <dgm:presLayoutVars>
          <dgm:chPref val="3"/>
        </dgm:presLayoutVars>
      </dgm:prSet>
      <dgm:spPr/>
    </dgm:pt>
    <dgm:pt modelId="{038D1827-92C9-48EE-AB65-8324CBDDBDFE}" type="pres">
      <dgm:prSet presAssocID="{7FCC0E14-C869-430D-A81F-0623F0E2D5B5}" presName="parTransOne" presStyleCnt="0"/>
      <dgm:spPr/>
    </dgm:pt>
    <dgm:pt modelId="{CC44D38C-BC9F-4254-B3EC-A17B91270939}" type="pres">
      <dgm:prSet presAssocID="{7FCC0E14-C869-430D-A81F-0623F0E2D5B5}" presName="horzOne" presStyleCnt="0"/>
      <dgm:spPr/>
    </dgm:pt>
    <dgm:pt modelId="{10D57D4D-81DC-421B-8385-2ACB6B327022}" type="pres">
      <dgm:prSet presAssocID="{39A03CEB-8672-4E71-9F63-23371EA00F05}" presName="vertTwo" presStyleCnt="0"/>
      <dgm:spPr/>
    </dgm:pt>
    <dgm:pt modelId="{B748BDE5-8827-48F6-8FD2-B3D9B592E02E}" type="pres">
      <dgm:prSet presAssocID="{39A03CEB-8672-4E71-9F63-23371EA00F05}" presName="txTwo" presStyleLbl="node2" presStyleIdx="0" presStyleCnt="4" custScaleY="39693" custLinFactNeighborY="-24991">
        <dgm:presLayoutVars>
          <dgm:chPref val="3"/>
        </dgm:presLayoutVars>
      </dgm:prSet>
      <dgm:spPr>
        <a:prstGeom prst="plaque">
          <a:avLst/>
        </a:prstGeom>
      </dgm:spPr>
    </dgm:pt>
    <dgm:pt modelId="{664BF46F-AF71-48D2-B57C-579CD1F876A8}" type="pres">
      <dgm:prSet presAssocID="{39A03CEB-8672-4E71-9F63-23371EA00F05}" presName="parTransTwo" presStyleCnt="0"/>
      <dgm:spPr/>
    </dgm:pt>
    <dgm:pt modelId="{63139FF1-CA7F-4433-A191-CDC2545FAEB0}" type="pres">
      <dgm:prSet presAssocID="{39A03CEB-8672-4E71-9F63-23371EA00F05}" presName="horzTwo" presStyleCnt="0"/>
      <dgm:spPr/>
    </dgm:pt>
    <dgm:pt modelId="{2A50BC39-134B-40E9-938A-E4CD736FD5D0}" type="pres">
      <dgm:prSet presAssocID="{6791FC27-5FB3-49A2-B46A-7CCB302C9034}" presName="vertThree" presStyleCnt="0"/>
      <dgm:spPr/>
    </dgm:pt>
    <dgm:pt modelId="{B63CA53B-F838-4EE6-BA56-5A3F10D422AF}" type="pres">
      <dgm:prSet presAssocID="{6791FC27-5FB3-49A2-B46A-7CCB302C9034}" presName="txThree" presStyleLbl="node3" presStyleIdx="0" presStyleCnt="4" custScaleY="33244" custLinFactNeighborY="-3029">
        <dgm:presLayoutVars>
          <dgm:chPref val="3"/>
        </dgm:presLayoutVars>
      </dgm:prSet>
      <dgm:spPr/>
    </dgm:pt>
    <dgm:pt modelId="{B6598CBC-CE9B-46D2-A5AA-9554CA56084A}" type="pres">
      <dgm:prSet presAssocID="{6791FC27-5FB3-49A2-B46A-7CCB302C9034}" presName="horzThree" presStyleCnt="0"/>
      <dgm:spPr/>
    </dgm:pt>
    <dgm:pt modelId="{4628203C-8F57-4756-9E37-F8D826A6AAED}" type="pres">
      <dgm:prSet presAssocID="{1951BBF3-EEF9-43BE-A0D8-F89D79B047B7}" presName="sibSpaceTwo" presStyleCnt="0"/>
      <dgm:spPr/>
    </dgm:pt>
    <dgm:pt modelId="{4BC0D126-B878-4127-9249-2EE8C4F3F30D}" type="pres">
      <dgm:prSet presAssocID="{F78473A9-E3CE-41EB-9955-5FE1E315536D}" presName="vertTwo" presStyleCnt="0"/>
      <dgm:spPr/>
    </dgm:pt>
    <dgm:pt modelId="{EC58AFFC-C2FD-4818-81AA-48E4C46888A6}" type="pres">
      <dgm:prSet presAssocID="{F78473A9-E3CE-41EB-9955-5FE1E315536D}" presName="txTwo" presStyleLbl="node2" presStyleIdx="1" presStyleCnt="4" custScaleY="39693" custLinFactNeighborY="-23179">
        <dgm:presLayoutVars>
          <dgm:chPref val="3"/>
        </dgm:presLayoutVars>
      </dgm:prSet>
      <dgm:spPr>
        <a:prstGeom prst="plaque">
          <a:avLst/>
        </a:prstGeom>
      </dgm:spPr>
    </dgm:pt>
    <dgm:pt modelId="{DA1DA552-4459-465F-863B-E15EFC50110B}" type="pres">
      <dgm:prSet presAssocID="{F78473A9-E3CE-41EB-9955-5FE1E315536D}" presName="parTransTwo" presStyleCnt="0"/>
      <dgm:spPr/>
    </dgm:pt>
    <dgm:pt modelId="{00BCDCD0-26B4-40D0-A76F-92D0F20A6F53}" type="pres">
      <dgm:prSet presAssocID="{F78473A9-E3CE-41EB-9955-5FE1E315536D}" presName="horzTwo" presStyleCnt="0"/>
      <dgm:spPr/>
    </dgm:pt>
    <dgm:pt modelId="{E7770D7F-F5BA-4D15-B23A-033262013EA8}" type="pres">
      <dgm:prSet presAssocID="{8A102B1C-167D-47AA-A554-0C4393BEF100}" presName="vertThree" presStyleCnt="0"/>
      <dgm:spPr/>
    </dgm:pt>
    <dgm:pt modelId="{7ACFC200-01FE-4642-91BB-18F5BC3AB61E}" type="pres">
      <dgm:prSet presAssocID="{8A102B1C-167D-47AA-A554-0C4393BEF100}" presName="txThree" presStyleLbl="node3" presStyleIdx="1" presStyleCnt="4" custScaleY="32926" custLinFactNeighborY="-2951">
        <dgm:presLayoutVars>
          <dgm:chPref val="3"/>
        </dgm:presLayoutVars>
      </dgm:prSet>
      <dgm:spPr/>
    </dgm:pt>
    <dgm:pt modelId="{16E6627A-E2D6-496B-8EBB-DCD192B84034}" type="pres">
      <dgm:prSet presAssocID="{8A102B1C-167D-47AA-A554-0C4393BEF100}" presName="horzThree" presStyleCnt="0"/>
      <dgm:spPr/>
    </dgm:pt>
    <dgm:pt modelId="{E7A99014-AE6E-4AC9-8BC3-C6D1812A76E1}" type="pres">
      <dgm:prSet presAssocID="{AA7F382A-3C5F-42AD-A1C7-E1DB40BD8B6A}" presName="sibSpaceTwo" presStyleCnt="0"/>
      <dgm:spPr/>
    </dgm:pt>
    <dgm:pt modelId="{5C0E205F-AB5E-4358-90E9-8F226F81A420}" type="pres">
      <dgm:prSet presAssocID="{224AEF8B-9AB0-4710-A833-C82467A7138E}" presName="vertTwo" presStyleCnt="0"/>
      <dgm:spPr/>
    </dgm:pt>
    <dgm:pt modelId="{84116E0D-F150-4380-AD00-47EC1B51B45F}" type="pres">
      <dgm:prSet presAssocID="{224AEF8B-9AB0-4710-A833-C82467A7138E}" presName="txTwo" presStyleLbl="node2" presStyleIdx="2" presStyleCnt="4" custScaleY="41411" custLinFactNeighborY="-34987">
        <dgm:presLayoutVars>
          <dgm:chPref val="3"/>
        </dgm:presLayoutVars>
      </dgm:prSet>
      <dgm:spPr>
        <a:prstGeom prst="plaque">
          <a:avLst/>
        </a:prstGeom>
      </dgm:spPr>
    </dgm:pt>
    <dgm:pt modelId="{0B2619AE-634C-4EDB-B3B5-B2196FF718E2}" type="pres">
      <dgm:prSet presAssocID="{224AEF8B-9AB0-4710-A833-C82467A7138E}" presName="parTransTwo" presStyleCnt="0"/>
      <dgm:spPr/>
    </dgm:pt>
    <dgm:pt modelId="{216833AA-0473-4366-9091-0911AFDA115F}" type="pres">
      <dgm:prSet presAssocID="{224AEF8B-9AB0-4710-A833-C82467A7138E}" presName="horzTwo" presStyleCnt="0"/>
      <dgm:spPr/>
    </dgm:pt>
    <dgm:pt modelId="{63F45471-206D-48BB-8CDE-6BF150F959FE}" type="pres">
      <dgm:prSet presAssocID="{CDBC9187-9D41-4603-B960-F61371BF9071}" presName="vertThree" presStyleCnt="0"/>
      <dgm:spPr/>
    </dgm:pt>
    <dgm:pt modelId="{944633C5-93AF-4CD7-92B4-29B053DD17D7}" type="pres">
      <dgm:prSet presAssocID="{CDBC9187-9D41-4603-B960-F61371BF9071}" presName="txThree" presStyleLbl="node3" presStyleIdx="2" presStyleCnt="4" custScaleY="32202" custLinFactNeighborY="-4709">
        <dgm:presLayoutVars>
          <dgm:chPref val="3"/>
        </dgm:presLayoutVars>
      </dgm:prSet>
      <dgm:spPr/>
    </dgm:pt>
    <dgm:pt modelId="{D6C92EC3-9306-46CE-8AEB-9C64D4FAAC8B}" type="pres">
      <dgm:prSet presAssocID="{CDBC9187-9D41-4603-B960-F61371BF9071}" presName="horzThree" presStyleCnt="0"/>
      <dgm:spPr/>
    </dgm:pt>
    <dgm:pt modelId="{6EAAAC97-E5C8-4435-AEBE-7E8F0117ADA3}" type="pres">
      <dgm:prSet presAssocID="{775DC98E-B52C-4545-9E71-A97CCF03D1DC}" presName="sibSpaceTwo" presStyleCnt="0"/>
      <dgm:spPr/>
    </dgm:pt>
    <dgm:pt modelId="{6B62999A-C8D0-47C9-B1A1-A98989189DAF}" type="pres">
      <dgm:prSet presAssocID="{0C54B836-EAD0-4027-9138-A5114DAB9529}" presName="vertTwo" presStyleCnt="0"/>
      <dgm:spPr/>
    </dgm:pt>
    <dgm:pt modelId="{60C730A5-983E-4DC9-9FA4-1D19CE97AC00}" type="pres">
      <dgm:prSet presAssocID="{0C54B836-EAD0-4027-9138-A5114DAB9529}" presName="txTwo" presStyleLbl="node2" presStyleIdx="3" presStyleCnt="4" custScaleY="40646" custLinFactNeighborY="-31836">
        <dgm:presLayoutVars>
          <dgm:chPref val="3"/>
        </dgm:presLayoutVars>
      </dgm:prSet>
      <dgm:spPr>
        <a:prstGeom prst="plaque">
          <a:avLst/>
        </a:prstGeom>
      </dgm:spPr>
    </dgm:pt>
    <dgm:pt modelId="{416B3AC2-0668-464E-B496-37557B9FD814}" type="pres">
      <dgm:prSet presAssocID="{0C54B836-EAD0-4027-9138-A5114DAB9529}" presName="parTransTwo" presStyleCnt="0"/>
      <dgm:spPr/>
    </dgm:pt>
    <dgm:pt modelId="{D770F327-29AA-4B0A-86DB-C5799DC16B37}" type="pres">
      <dgm:prSet presAssocID="{0C54B836-EAD0-4027-9138-A5114DAB9529}" presName="horzTwo" presStyleCnt="0"/>
      <dgm:spPr/>
    </dgm:pt>
    <dgm:pt modelId="{499BFC65-1502-4F43-BD1D-FF0D2B9380AD}" type="pres">
      <dgm:prSet presAssocID="{DFBD9FF2-C33B-4C07-9983-4E561AEA1E9A}" presName="vertThree" presStyleCnt="0"/>
      <dgm:spPr/>
    </dgm:pt>
    <dgm:pt modelId="{3CD70249-DCD8-469C-BE00-CE24FC6B5DCF}" type="pres">
      <dgm:prSet presAssocID="{DFBD9FF2-C33B-4C07-9983-4E561AEA1E9A}" presName="txThree" presStyleLbl="node3" presStyleIdx="3" presStyleCnt="4" custScaleY="32759" custLinFactNeighborX="69" custLinFactNeighborY="-3982">
        <dgm:presLayoutVars>
          <dgm:chPref val="3"/>
        </dgm:presLayoutVars>
      </dgm:prSet>
      <dgm:spPr/>
    </dgm:pt>
    <dgm:pt modelId="{9418D427-B10D-436A-BD89-8BC7473110D9}" type="pres">
      <dgm:prSet presAssocID="{DFBD9FF2-C33B-4C07-9983-4E561AEA1E9A}" presName="horzThree" presStyleCnt="0"/>
      <dgm:spPr/>
    </dgm:pt>
  </dgm:ptLst>
  <dgm:cxnLst>
    <dgm:cxn modelId="{A6452D01-8DD6-41F0-99B6-671908C1ED53}" type="presOf" srcId="{8A102B1C-167D-47AA-A554-0C4393BEF100}" destId="{7ACFC200-01FE-4642-91BB-18F5BC3AB61E}" srcOrd="0" destOrd="0" presId="urn:microsoft.com/office/officeart/2005/8/layout/hierarchy4"/>
    <dgm:cxn modelId="{0C813E08-31A8-45FC-9C09-82AA9C3FF4EC}" type="presOf" srcId="{0C54B836-EAD0-4027-9138-A5114DAB9529}" destId="{60C730A5-983E-4DC9-9FA4-1D19CE97AC00}" srcOrd="0" destOrd="0" presId="urn:microsoft.com/office/officeart/2005/8/layout/hierarchy4"/>
    <dgm:cxn modelId="{3481D421-2148-4CBC-8DAB-74A112322905}" srcId="{39A03CEB-8672-4E71-9F63-23371EA00F05}" destId="{6791FC27-5FB3-49A2-B46A-7CCB302C9034}" srcOrd="0" destOrd="0" parTransId="{B5A9C11E-6980-4FAC-8392-0ADB32958285}" sibTransId="{1CE653BD-9905-4BFF-887D-60F900E42F50}"/>
    <dgm:cxn modelId="{EA0CA65F-07AB-4117-AE2F-AE4094F01B6C}" srcId="{7FCC0E14-C869-430D-A81F-0623F0E2D5B5}" destId="{F78473A9-E3CE-41EB-9955-5FE1E315536D}" srcOrd="1" destOrd="0" parTransId="{3F32E2FD-C6D3-48E1-8A56-D985DA3A8F58}" sibTransId="{AA7F382A-3C5F-42AD-A1C7-E1DB40BD8B6A}"/>
    <dgm:cxn modelId="{E4C54464-F94D-441D-9467-3188307A1D09}" type="presOf" srcId="{F78473A9-E3CE-41EB-9955-5FE1E315536D}" destId="{EC58AFFC-C2FD-4818-81AA-48E4C46888A6}" srcOrd="0" destOrd="0" presId="urn:microsoft.com/office/officeart/2005/8/layout/hierarchy4"/>
    <dgm:cxn modelId="{0FC8F148-3A6A-4F39-9DE5-A696DEEDC5BC}" srcId="{7FCC0E14-C869-430D-A81F-0623F0E2D5B5}" destId="{224AEF8B-9AB0-4710-A833-C82467A7138E}" srcOrd="2" destOrd="0" parTransId="{B1E0F797-64FA-4645-9075-973C464EDC2C}" sibTransId="{775DC98E-B52C-4545-9E71-A97CCF03D1DC}"/>
    <dgm:cxn modelId="{2312E96D-A35B-4C6D-AAD1-78E94DFC60BE}" type="presOf" srcId="{6791FC27-5FB3-49A2-B46A-7CCB302C9034}" destId="{B63CA53B-F838-4EE6-BA56-5A3F10D422AF}" srcOrd="0" destOrd="0" presId="urn:microsoft.com/office/officeart/2005/8/layout/hierarchy4"/>
    <dgm:cxn modelId="{A006348D-5EBB-4AD2-8A7D-566F3D5BF7E8}" srcId="{0C54B836-EAD0-4027-9138-A5114DAB9529}" destId="{DFBD9FF2-C33B-4C07-9983-4E561AEA1E9A}" srcOrd="0" destOrd="0" parTransId="{9B597EAE-11BC-4276-BF7B-9C91B5BBA445}" sibTransId="{05F4587A-2987-48BE-B558-37981454A993}"/>
    <dgm:cxn modelId="{3486B193-8BE9-454C-B776-5323BBD54CDE}" srcId="{0242DDD6-5B62-4B26-BFE5-5EB49B624EBD}" destId="{7FCC0E14-C869-430D-A81F-0623F0E2D5B5}" srcOrd="0" destOrd="0" parTransId="{35F8189D-B351-464B-ADFE-2E9CC980B456}" sibTransId="{39B1CBC8-FD77-4B74-B770-A784EDF79C15}"/>
    <dgm:cxn modelId="{AF36B497-B324-413A-9975-A6A0C235CB58}" srcId="{224AEF8B-9AB0-4710-A833-C82467A7138E}" destId="{CDBC9187-9D41-4603-B960-F61371BF9071}" srcOrd="0" destOrd="0" parTransId="{EAC0D662-5959-4091-9901-6D9424954B58}" sibTransId="{61D0A6DC-60D9-4A29-B510-3923FC31F7B8}"/>
    <dgm:cxn modelId="{6AC8669D-C331-42E1-8839-9D8EE1BFC501}" srcId="{7FCC0E14-C869-430D-A81F-0623F0E2D5B5}" destId="{0C54B836-EAD0-4027-9138-A5114DAB9529}" srcOrd="3" destOrd="0" parTransId="{56A394CA-CF4C-4712-A282-4DF8BF2424F9}" sibTransId="{67245BC0-BE5B-444E-B245-94ACBB25325D}"/>
    <dgm:cxn modelId="{8CA28FA6-2BCB-4E0B-A9D5-1870EF7F84F1}" type="presOf" srcId="{7FCC0E14-C869-430D-A81F-0623F0E2D5B5}" destId="{916782DA-0061-4DF6-8FFC-4260C626611C}" srcOrd="0" destOrd="0" presId="urn:microsoft.com/office/officeart/2005/8/layout/hierarchy4"/>
    <dgm:cxn modelId="{D425D9C7-25AC-4CE2-A875-259F025A85F3}" type="presOf" srcId="{DFBD9FF2-C33B-4C07-9983-4E561AEA1E9A}" destId="{3CD70249-DCD8-469C-BE00-CE24FC6B5DCF}" srcOrd="0" destOrd="0" presId="urn:microsoft.com/office/officeart/2005/8/layout/hierarchy4"/>
    <dgm:cxn modelId="{B8DA4AD3-6A09-4B84-8099-044B65ADC6AF}" type="presOf" srcId="{39A03CEB-8672-4E71-9F63-23371EA00F05}" destId="{B748BDE5-8827-48F6-8FD2-B3D9B592E02E}" srcOrd="0" destOrd="0" presId="urn:microsoft.com/office/officeart/2005/8/layout/hierarchy4"/>
    <dgm:cxn modelId="{092287D9-129D-49B3-8C67-3461B7380344}" type="presOf" srcId="{224AEF8B-9AB0-4710-A833-C82467A7138E}" destId="{84116E0D-F150-4380-AD00-47EC1B51B45F}" srcOrd="0" destOrd="0" presId="urn:microsoft.com/office/officeart/2005/8/layout/hierarchy4"/>
    <dgm:cxn modelId="{DFC468DF-40F3-4A53-8797-269E10730713}" type="presOf" srcId="{0242DDD6-5B62-4B26-BFE5-5EB49B624EBD}" destId="{BC996963-E702-4D5A-B578-3872E523AB3C}" srcOrd="0" destOrd="0" presId="urn:microsoft.com/office/officeart/2005/8/layout/hierarchy4"/>
    <dgm:cxn modelId="{808BFDE4-9A88-4381-9BAF-30EE7239298F}" srcId="{F78473A9-E3CE-41EB-9955-5FE1E315536D}" destId="{8A102B1C-167D-47AA-A554-0C4393BEF100}" srcOrd="0" destOrd="0" parTransId="{E2B02831-0789-496C-BC76-45F5D5960500}" sibTransId="{BFAFE516-048F-4294-A1B7-426CA54970AE}"/>
    <dgm:cxn modelId="{41183FE7-491F-48D3-8946-12FBFC7A3EA8}" type="presOf" srcId="{CDBC9187-9D41-4603-B960-F61371BF9071}" destId="{944633C5-93AF-4CD7-92B4-29B053DD17D7}" srcOrd="0" destOrd="0" presId="urn:microsoft.com/office/officeart/2005/8/layout/hierarchy4"/>
    <dgm:cxn modelId="{43D0E8F3-D731-4490-B5BF-5095E843D90D}" srcId="{7FCC0E14-C869-430D-A81F-0623F0E2D5B5}" destId="{39A03CEB-8672-4E71-9F63-23371EA00F05}" srcOrd="0" destOrd="0" parTransId="{A08C812F-86B3-4F63-8FD7-09DE68551641}" sibTransId="{1951BBF3-EEF9-43BE-A0D8-F89D79B047B7}"/>
    <dgm:cxn modelId="{9FA35489-4D65-4ABE-A830-528CB6B7DEB4}" type="presParOf" srcId="{BC996963-E702-4D5A-B578-3872E523AB3C}" destId="{0D7C2503-1148-4529-BC1D-1562BB114C9D}" srcOrd="0" destOrd="0" presId="urn:microsoft.com/office/officeart/2005/8/layout/hierarchy4"/>
    <dgm:cxn modelId="{3317AAE1-7D06-46AC-83F8-C5C5429C1D92}" type="presParOf" srcId="{0D7C2503-1148-4529-BC1D-1562BB114C9D}" destId="{916782DA-0061-4DF6-8FFC-4260C626611C}" srcOrd="0" destOrd="0" presId="urn:microsoft.com/office/officeart/2005/8/layout/hierarchy4"/>
    <dgm:cxn modelId="{112EB231-B585-42B5-94D4-17E856D3873E}" type="presParOf" srcId="{0D7C2503-1148-4529-BC1D-1562BB114C9D}" destId="{038D1827-92C9-48EE-AB65-8324CBDDBDFE}" srcOrd="1" destOrd="0" presId="urn:microsoft.com/office/officeart/2005/8/layout/hierarchy4"/>
    <dgm:cxn modelId="{29F5BE90-155C-4B79-A9AD-27D2E5F541DB}" type="presParOf" srcId="{0D7C2503-1148-4529-BC1D-1562BB114C9D}" destId="{CC44D38C-BC9F-4254-B3EC-A17B91270939}" srcOrd="2" destOrd="0" presId="urn:microsoft.com/office/officeart/2005/8/layout/hierarchy4"/>
    <dgm:cxn modelId="{90B4EFA1-7E30-4B66-937F-1490A093E1BC}" type="presParOf" srcId="{CC44D38C-BC9F-4254-B3EC-A17B91270939}" destId="{10D57D4D-81DC-421B-8385-2ACB6B327022}" srcOrd="0" destOrd="0" presId="urn:microsoft.com/office/officeart/2005/8/layout/hierarchy4"/>
    <dgm:cxn modelId="{E95B22A6-8423-4FEB-A0A9-C4720D68FCD9}" type="presParOf" srcId="{10D57D4D-81DC-421B-8385-2ACB6B327022}" destId="{B748BDE5-8827-48F6-8FD2-B3D9B592E02E}" srcOrd="0" destOrd="0" presId="urn:microsoft.com/office/officeart/2005/8/layout/hierarchy4"/>
    <dgm:cxn modelId="{5616A9F3-803F-48C1-94D4-A62835239849}" type="presParOf" srcId="{10D57D4D-81DC-421B-8385-2ACB6B327022}" destId="{664BF46F-AF71-48D2-B57C-579CD1F876A8}" srcOrd="1" destOrd="0" presId="urn:microsoft.com/office/officeart/2005/8/layout/hierarchy4"/>
    <dgm:cxn modelId="{B3270161-C4FD-47CB-A019-33F6205737E9}" type="presParOf" srcId="{10D57D4D-81DC-421B-8385-2ACB6B327022}" destId="{63139FF1-CA7F-4433-A191-CDC2545FAEB0}" srcOrd="2" destOrd="0" presId="urn:microsoft.com/office/officeart/2005/8/layout/hierarchy4"/>
    <dgm:cxn modelId="{E8B76BC2-69DA-4DD0-81CE-7B78AA295BD5}" type="presParOf" srcId="{63139FF1-CA7F-4433-A191-CDC2545FAEB0}" destId="{2A50BC39-134B-40E9-938A-E4CD736FD5D0}" srcOrd="0" destOrd="0" presId="urn:microsoft.com/office/officeart/2005/8/layout/hierarchy4"/>
    <dgm:cxn modelId="{230C703D-22F4-444B-8ACC-F1468B7DE1FD}" type="presParOf" srcId="{2A50BC39-134B-40E9-938A-E4CD736FD5D0}" destId="{B63CA53B-F838-4EE6-BA56-5A3F10D422AF}" srcOrd="0" destOrd="0" presId="urn:microsoft.com/office/officeart/2005/8/layout/hierarchy4"/>
    <dgm:cxn modelId="{CE5B4C93-C51D-485B-88CE-993C77B1E0E5}" type="presParOf" srcId="{2A50BC39-134B-40E9-938A-E4CD736FD5D0}" destId="{B6598CBC-CE9B-46D2-A5AA-9554CA56084A}" srcOrd="1" destOrd="0" presId="urn:microsoft.com/office/officeart/2005/8/layout/hierarchy4"/>
    <dgm:cxn modelId="{50499D37-CE56-4FE1-8F6C-22506A4F4D4C}" type="presParOf" srcId="{CC44D38C-BC9F-4254-B3EC-A17B91270939}" destId="{4628203C-8F57-4756-9E37-F8D826A6AAED}" srcOrd="1" destOrd="0" presId="urn:microsoft.com/office/officeart/2005/8/layout/hierarchy4"/>
    <dgm:cxn modelId="{47B203BF-63D9-4478-9B12-9A07698E48E1}" type="presParOf" srcId="{CC44D38C-BC9F-4254-B3EC-A17B91270939}" destId="{4BC0D126-B878-4127-9249-2EE8C4F3F30D}" srcOrd="2" destOrd="0" presId="urn:microsoft.com/office/officeart/2005/8/layout/hierarchy4"/>
    <dgm:cxn modelId="{5099BB2E-9604-4929-930B-F7323B5D3650}" type="presParOf" srcId="{4BC0D126-B878-4127-9249-2EE8C4F3F30D}" destId="{EC58AFFC-C2FD-4818-81AA-48E4C46888A6}" srcOrd="0" destOrd="0" presId="urn:microsoft.com/office/officeart/2005/8/layout/hierarchy4"/>
    <dgm:cxn modelId="{518D7D29-BDA4-4F6B-A509-99EC6ECB715A}" type="presParOf" srcId="{4BC0D126-B878-4127-9249-2EE8C4F3F30D}" destId="{DA1DA552-4459-465F-863B-E15EFC50110B}" srcOrd="1" destOrd="0" presId="urn:microsoft.com/office/officeart/2005/8/layout/hierarchy4"/>
    <dgm:cxn modelId="{09029CBC-9AE3-4394-83C7-76A77A61A440}" type="presParOf" srcId="{4BC0D126-B878-4127-9249-2EE8C4F3F30D}" destId="{00BCDCD0-26B4-40D0-A76F-92D0F20A6F53}" srcOrd="2" destOrd="0" presId="urn:microsoft.com/office/officeart/2005/8/layout/hierarchy4"/>
    <dgm:cxn modelId="{C3F27857-0EAE-4D6C-8A22-FCB11D8A3831}" type="presParOf" srcId="{00BCDCD0-26B4-40D0-A76F-92D0F20A6F53}" destId="{E7770D7F-F5BA-4D15-B23A-033262013EA8}" srcOrd="0" destOrd="0" presId="urn:microsoft.com/office/officeart/2005/8/layout/hierarchy4"/>
    <dgm:cxn modelId="{5FFCB435-D298-497F-9C9D-2E1CAC5E1ED2}" type="presParOf" srcId="{E7770D7F-F5BA-4D15-B23A-033262013EA8}" destId="{7ACFC200-01FE-4642-91BB-18F5BC3AB61E}" srcOrd="0" destOrd="0" presId="urn:microsoft.com/office/officeart/2005/8/layout/hierarchy4"/>
    <dgm:cxn modelId="{77DFA362-6D7F-4413-95F0-C412291D178E}" type="presParOf" srcId="{E7770D7F-F5BA-4D15-B23A-033262013EA8}" destId="{16E6627A-E2D6-496B-8EBB-DCD192B84034}" srcOrd="1" destOrd="0" presId="urn:microsoft.com/office/officeart/2005/8/layout/hierarchy4"/>
    <dgm:cxn modelId="{683CF8C3-3622-4DC0-A06B-2A608B1B4EB4}" type="presParOf" srcId="{CC44D38C-BC9F-4254-B3EC-A17B91270939}" destId="{E7A99014-AE6E-4AC9-8BC3-C6D1812A76E1}" srcOrd="3" destOrd="0" presId="urn:microsoft.com/office/officeart/2005/8/layout/hierarchy4"/>
    <dgm:cxn modelId="{C493C629-B38E-4F78-861F-BAAA4A833B54}" type="presParOf" srcId="{CC44D38C-BC9F-4254-B3EC-A17B91270939}" destId="{5C0E205F-AB5E-4358-90E9-8F226F81A420}" srcOrd="4" destOrd="0" presId="urn:microsoft.com/office/officeart/2005/8/layout/hierarchy4"/>
    <dgm:cxn modelId="{CCB2DA82-7F04-4183-BD1E-EFD0EED89CD8}" type="presParOf" srcId="{5C0E205F-AB5E-4358-90E9-8F226F81A420}" destId="{84116E0D-F150-4380-AD00-47EC1B51B45F}" srcOrd="0" destOrd="0" presId="urn:microsoft.com/office/officeart/2005/8/layout/hierarchy4"/>
    <dgm:cxn modelId="{DADA7EBF-7ABB-432E-91E3-B0479E8E3B11}" type="presParOf" srcId="{5C0E205F-AB5E-4358-90E9-8F226F81A420}" destId="{0B2619AE-634C-4EDB-B3B5-B2196FF718E2}" srcOrd="1" destOrd="0" presId="urn:microsoft.com/office/officeart/2005/8/layout/hierarchy4"/>
    <dgm:cxn modelId="{128CE4B7-C8FD-4BF1-9F47-2FA32DFC800B}" type="presParOf" srcId="{5C0E205F-AB5E-4358-90E9-8F226F81A420}" destId="{216833AA-0473-4366-9091-0911AFDA115F}" srcOrd="2" destOrd="0" presId="urn:microsoft.com/office/officeart/2005/8/layout/hierarchy4"/>
    <dgm:cxn modelId="{1A304EDE-1B24-4D4F-AD51-F891451381C9}" type="presParOf" srcId="{216833AA-0473-4366-9091-0911AFDA115F}" destId="{63F45471-206D-48BB-8CDE-6BF150F959FE}" srcOrd="0" destOrd="0" presId="urn:microsoft.com/office/officeart/2005/8/layout/hierarchy4"/>
    <dgm:cxn modelId="{EB99DE9F-1195-4F88-8123-AFA446B066FE}" type="presParOf" srcId="{63F45471-206D-48BB-8CDE-6BF150F959FE}" destId="{944633C5-93AF-4CD7-92B4-29B053DD17D7}" srcOrd="0" destOrd="0" presId="urn:microsoft.com/office/officeart/2005/8/layout/hierarchy4"/>
    <dgm:cxn modelId="{684D1B1A-7B5D-4B09-9E17-DF2F59B95E0F}" type="presParOf" srcId="{63F45471-206D-48BB-8CDE-6BF150F959FE}" destId="{D6C92EC3-9306-46CE-8AEB-9C64D4FAAC8B}" srcOrd="1" destOrd="0" presId="urn:microsoft.com/office/officeart/2005/8/layout/hierarchy4"/>
    <dgm:cxn modelId="{BBC5F40D-C9B0-41F1-A946-E8BBFFDDA4D9}" type="presParOf" srcId="{CC44D38C-BC9F-4254-B3EC-A17B91270939}" destId="{6EAAAC97-E5C8-4435-AEBE-7E8F0117ADA3}" srcOrd="5" destOrd="0" presId="urn:microsoft.com/office/officeart/2005/8/layout/hierarchy4"/>
    <dgm:cxn modelId="{4B84E473-200B-4E5C-90BA-51AD83E3B13A}" type="presParOf" srcId="{CC44D38C-BC9F-4254-B3EC-A17B91270939}" destId="{6B62999A-C8D0-47C9-B1A1-A98989189DAF}" srcOrd="6" destOrd="0" presId="urn:microsoft.com/office/officeart/2005/8/layout/hierarchy4"/>
    <dgm:cxn modelId="{EAD836F1-EB34-4EED-9D69-E30D9624B9D6}" type="presParOf" srcId="{6B62999A-C8D0-47C9-B1A1-A98989189DAF}" destId="{60C730A5-983E-4DC9-9FA4-1D19CE97AC00}" srcOrd="0" destOrd="0" presId="urn:microsoft.com/office/officeart/2005/8/layout/hierarchy4"/>
    <dgm:cxn modelId="{C9632D31-956D-4611-ACC1-B7518DBECCD8}" type="presParOf" srcId="{6B62999A-C8D0-47C9-B1A1-A98989189DAF}" destId="{416B3AC2-0668-464E-B496-37557B9FD814}" srcOrd="1" destOrd="0" presId="urn:microsoft.com/office/officeart/2005/8/layout/hierarchy4"/>
    <dgm:cxn modelId="{3DA4B76F-AB1A-4441-872C-A5CA059F4CEA}" type="presParOf" srcId="{6B62999A-C8D0-47C9-B1A1-A98989189DAF}" destId="{D770F327-29AA-4B0A-86DB-C5799DC16B37}" srcOrd="2" destOrd="0" presId="urn:microsoft.com/office/officeart/2005/8/layout/hierarchy4"/>
    <dgm:cxn modelId="{2FB54CFE-9F1E-4ED0-B00D-6ABB6B89D22E}" type="presParOf" srcId="{D770F327-29AA-4B0A-86DB-C5799DC16B37}" destId="{499BFC65-1502-4F43-BD1D-FF0D2B9380AD}" srcOrd="0" destOrd="0" presId="urn:microsoft.com/office/officeart/2005/8/layout/hierarchy4"/>
    <dgm:cxn modelId="{7875FB0D-ACAD-4350-9E93-6E59E46245D4}" type="presParOf" srcId="{499BFC65-1502-4F43-BD1D-FF0D2B9380AD}" destId="{3CD70249-DCD8-469C-BE00-CE24FC6B5DCF}" srcOrd="0" destOrd="0" presId="urn:microsoft.com/office/officeart/2005/8/layout/hierarchy4"/>
    <dgm:cxn modelId="{4A84111E-E785-4DF8-B008-C3677F38B8CC}" type="presParOf" srcId="{499BFC65-1502-4F43-BD1D-FF0D2B9380AD}" destId="{9418D427-B10D-436A-BD89-8BC7473110D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9DF8A8-D58A-47B7-A825-65C26E714D5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1226DF9D-F000-487D-8654-89C4B3183E48}">
      <dgm:prSet phldrT="[Metin]" custT="1"/>
      <dgm:spPr>
        <a:solidFill>
          <a:schemeClr val="accent2">
            <a:lumMod val="50000"/>
          </a:schemeClr>
        </a:solidFill>
      </dgm:spPr>
      <dgm:t>
        <a:bodyPr/>
        <a:lstStyle/>
        <a:p>
          <a:pPr algn="l"/>
          <a:r>
            <a:rPr lang="tr-TR" sz="2400" b="1" dirty="0">
              <a:solidFill>
                <a:schemeClr val="tx2"/>
              </a:solidFill>
              <a:effectLst>
                <a:outerShdw blurRad="38100" dist="38100" dir="2700000" algn="tl">
                  <a:srgbClr val="000000">
                    <a:alpha val="43137"/>
                  </a:srgbClr>
                </a:outerShdw>
              </a:effectLst>
              <a:latin typeface="Calibri" pitchFamily="34" charset="0"/>
              <a:cs typeface="Calibri" pitchFamily="34" charset="0"/>
            </a:rPr>
            <a:t>KDV İstisnası</a:t>
          </a:r>
        </a:p>
      </dgm:t>
    </dgm:pt>
    <dgm:pt modelId="{D1E52F96-70CB-4368-907B-D83100A6C007}" type="parTrans" cxnId="{19F44A4F-606B-4A4C-B61C-B824FEF54D81}">
      <dgm:prSet/>
      <dgm:spPr/>
      <dgm:t>
        <a:bodyPr/>
        <a:lstStyle/>
        <a:p>
          <a:endParaRPr lang="tr-TR">
            <a:latin typeface="Calibri" pitchFamily="34" charset="0"/>
            <a:cs typeface="Calibri" pitchFamily="34" charset="0"/>
          </a:endParaRPr>
        </a:p>
      </dgm:t>
    </dgm:pt>
    <dgm:pt modelId="{D5CD72CF-7E59-42BF-847D-2EF22ADA7283}" type="sibTrans" cxnId="{19F44A4F-606B-4A4C-B61C-B824FEF54D81}">
      <dgm:prSet/>
      <dgm:spPr/>
      <dgm:t>
        <a:bodyPr/>
        <a:lstStyle/>
        <a:p>
          <a:endParaRPr lang="tr-TR">
            <a:latin typeface="Calibri" pitchFamily="34" charset="0"/>
            <a:cs typeface="Calibri" pitchFamily="34" charset="0"/>
          </a:endParaRPr>
        </a:p>
      </dgm:t>
    </dgm:pt>
    <dgm:pt modelId="{1E1E23EB-0552-4619-B86A-6C0871BE0136}">
      <dgm:prSet phldrT="[Metin]"/>
      <dgm:spPr>
        <a:solidFill>
          <a:schemeClr val="accent3">
            <a:lumMod val="20000"/>
            <a:lumOff val="80000"/>
          </a:schemeClr>
        </a:solidFill>
        <a:ln>
          <a:solidFill>
            <a:schemeClr val="tx1">
              <a:alpha val="90000"/>
            </a:schemeClr>
          </a:solidFill>
        </a:ln>
      </dgm:spPr>
      <dgm:t>
        <a:bodyPr/>
        <a:lstStyle/>
        <a:p>
          <a:pPr marL="271463" indent="-177800"/>
          <a:r>
            <a:rPr lang="tr-TR" dirty="0">
              <a:solidFill>
                <a:srgbClr val="000000"/>
              </a:solidFill>
              <a:latin typeface="Calibri" pitchFamily="34" charset="0"/>
              <a:cs typeface="Calibri" pitchFamily="34" charset="0"/>
            </a:rPr>
            <a:t>Yatırım Teşvik Belgesi kapsamında yurt içinden ve yurt dışından temin edilecek yatırım malı makine ve teçhizat için katma değer vergisinin ödenmemesi şeklinde uygulanır.</a:t>
          </a:r>
        </a:p>
      </dgm:t>
    </dgm:pt>
    <dgm:pt modelId="{98DCCF91-19AD-4DE7-8594-EB23F32AAC20}" type="parTrans" cxnId="{9D1FE5E0-A6C1-4377-B502-03C2212AC881}">
      <dgm:prSet/>
      <dgm:spPr/>
      <dgm:t>
        <a:bodyPr/>
        <a:lstStyle/>
        <a:p>
          <a:endParaRPr lang="tr-TR">
            <a:latin typeface="Calibri" pitchFamily="34" charset="0"/>
            <a:cs typeface="Calibri" pitchFamily="34" charset="0"/>
          </a:endParaRPr>
        </a:p>
      </dgm:t>
    </dgm:pt>
    <dgm:pt modelId="{14ED409D-7B40-4DE5-852E-2E22B516E153}" type="sibTrans" cxnId="{9D1FE5E0-A6C1-4377-B502-03C2212AC881}">
      <dgm:prSet/>
      <dgm:spPr/>
      <dgm:t>
        <a:bodyPr/>
        <a:lstStyle/>
        <a:p>
          <a:endParaRPr lang="tr-TR">
            <a:latin typeface="Calibri" pitchFamily="34" charset="0"/>
            <a:cs typeface="Calibri" pitchFamily="34" charset="0"/>
          </a:endParaRPr>
        </a:p>
      </dgm:t>
    </dgm:pt>
    <dgm:pt modelId="{D3F40D3B-71F9-4B48-AD7A-B87321D40920}">
      <dgm:prSet phldrT="[Metin]" custT="1"/>
      <dgm:spPr>
        <a:solidFill>
          <a:schemeClr val="accent2">
            <a:lumMod val="50000"/>
          </a:schemeClr>
        </a:solidFill>
      </dgm:spPr>
      <dgm:t>
        <a:bodyPr/>
        <a:lstStyle/>
        <a:p>
          <a:pPr algn="l"/>
          <a:r>
            <a:rPr lang="tr-TR" sz="2400" b="1" dirty="0">
              <a:solidFill>
                <a:schemeClr val="tx2"/>
              </a:solidFill>
              <a:effectLst>
                <a:outerShdw blurRad="38100" dist="38100" dir="2700000" algn="tl">
                  <a:srgbClr val="000000">
                    <a:alpha val="43137"/>
                  </a:srgbClr>
                </a:outerShdw>
              </a:effectLst>
              <a:latin typeface="Calibri" pitchFamily="34" charset="0"/>
              <a:cs typeface="Calibri" pitchFamily="34" charset="0"/>
            </a:rPr>
            <a:t>Gümrük Vergisi Muafiyeti</a:t>
          </a:r>
        </a:p>
      </dgm:t>
    </dgm:pt>
    <dgm:pt modelId="{768D11B1-115D-475A-9C3A-A349BB9426E3}" type="parTrans" cxnId="{7C70DF38-6558-4CE7-8345-FB2DA1BA9797}">
      <dgm:prSet/>
      <dgm:spPr/>
      <dgm:t>
        <a:bodyPr/>
        <a:lstStyle/>
        <a:p>
          <a:endParaRPr lang="tr-TR">
            <a:latin typeface="Calibri" pitchFamily="34" charset="0"/>
            <a:cs typeface="Calibri" pitchFamily="34" charset="0"/>
          </a:endParaRPr>
        </a:p>
      </dgm:t>
    </dgm:pt>
    <dgm:pt modelId="{1606738B-C9B5-42EE-BBDE-0D71A4ACF609}" type="sibTrans" cxnId="{7C70DF38-6558-4CE7-8345-FB2DA1BA9797}">
      <dgm:prSet/>
      <dgm:spPr/>
      <dgm:t>
        <a:bodyPr/>
        <a:lstStyle/>
        <a:p>
          <a:endParaRPr lang="tr-TR">
            <a:latin typeface="Calibri" pitchFamily="34" charset="0"/>
            <a:cs typeface="Calibri" pitchFamily="34" charset="0"/>
          </a:endParaRPr>
        </a:p>
      </dgm:t>
    </dgm:pt>
    <dgm:pt modelId="{5DEFDFAB-8A56-4C88-9803-AE7D2BEBFE1A}">
      <dgm:prSet phldrT="[Metin]"/>
      <dgm:spPr>
        <a:solidFill>
          <a:schemeClr val="accent3">
            <a:lumMod val="20000"/>
            <a:lumOff val="80000"/>
          </a:schemeClr>
        </a:solidFill>
        <a:ln>
          <a:solidFill>
            <a:schemeClr val="tx1">
              <a:alpha val="90000"/>
            </a:schemeClr>
          </a:solidFill>
        </a:ln>
      </dgm:spPr>
      <dgm:t>
        <a:bodyPr/>
        <a:lstStyle/>
        <a:p>
          <a:pPr marL="271463" indent="-177800"/>
          <a:r>
            <a:rPr lang="tr-TR" dirty="0">
              <a:solidFill>
                <a:srgbClr val="000000"/>
              </a:solidFill>
              <a:latin typeface="Calibri" pitchFamily="34" charset="0"/>
              <a:cs typeface="Calibri" pitchFamily="34" charset="0"/>
            </a:rPr>
            <a:t>Yatırım Teşvik Belgesi kapsamında yurt dışından temin edilecek yatırım malı makine ve teçhizat için gümrük vergisinin ödenmemesi şeklinde uygulanır. </a:t>
          </a:r>
        </a:p>
      </dgm:t>
    </dgm:pt>
    <dgm:pt modelId="{280BBACF-9448-4A72-B0CE-C0CD1B94F71C}" type="parTrans" cxnId="{6A0BD105-4CF4-4349-A259-D2256A7F47CB}">
      <dgm:prSet/>
      <dgm:spPr/>
      <dgm:t>
        <a:bodyPr/>
        <a:lstStyle/>
        <a:p>
          <a:endParaRPr lang="tr-TR">
            <a:latin typeface="Calibri" pitchFamily="34" charset="0"/>
            <a:cs typeface="Calibri" pitchFamily="34" charset="0"/>
          </a:endParaRPr>
        </a:p>
      </dgm:t>
    </dgm:pt>
    <dgm:pt modelId="{9ED99349-B05A-4CDA-A63A-414ED319EDF3}" type="sibTrans" cxnId="{6A0BD105-4CF4-4349-A259-D2256A7F47CB}">
      <dgm:prSet/>
      <dgm:spPr/>
      <dgm:t>
        <a:bodyPr/>
        <a:lstStyle/>
        <a:p>
          <a:endParaRPr lang="tr-TR">
            <a:latin typeface="Calibri" pitchFamily="34" charset="0"/>
            <a:cs typeface="Calibri" pitchFamily="34" charset="0"/>
          </a:endParaRPr>
        </a:p>
      </dgm:t>
    </dgm:pt>
    <dgm:pt modelId="{A855A978-6A36-4476-B796-9717D42C53ED}">
      <dgm:prSet phldrT="[Metin]" custT="1"/>
      <dgm:spPr>
        <a:solidFill>
          <a:schemeClr val="accent2">
            <a:lumMod val="50000"/>
          </a:schemeClr>
        </a:solidFill>
      </dgm:spPr>
      <dgm:t>
        <a:bodyPr/>
        <a:lstStyle/>
        <a:p>
          <a:pPr algn="l"/>
          <a:r>
            <a:rPr lang="tr-TR" sz="2400" b="1" dirty="0">
              <a:solidFill>
                <a:schemeClr val="tx2"/>
              </a:solidFill>
              <a:effectLst>
                <a:outerShdw blurRad="38100" dist="38100" dir="2700000" algn="tl">
                  <a:srgbClr val="000000">
                    <a:alpha val="43137"/>
                  </a:srgbClr>
                </a:outerShdw>
              </a:effectLst>
              <a:latin typeface="Calibri" pitchFamily="34" charset="0"/>
              <a:cs typeface="Calibri" pitchFamily="34" charset="0"/>
            </a:rPr>
            <a:t>Vergi İndirimi</a:t>
          </a:r>
        </a:p>
      </dgm:t>
    </dgm:pt>
    <dgm:pt modelId="{9841F8FA-48AD-44B9-8456-4B504D8B9EA0}" type="parTrans" cxnId="{D75054CD-B652-474E-BA29-435259E92C02}">
      <dgm:prSet/>
      <dgm:spPr/>
      <dgm:t>
        <a:bodyPr/>
        <a:lstStyle/>
        <a:p>
          <a:endParaRPr lang="tr-TR">
            <a:latin typeface="Calibri" pitchFamily="34" charset="0"/>
            <a:cs typeface="Calibri" pitchFamily="34" charset="0"/>
          </a:endParaRPr>
        </a:p>
      </dgm:t>
    </dgm:pt>
    <dgm:pt modelId="{6DB8C60E-B4EE-4D0C-8660-7C9B91A16CFF}" type="sibTrans" cxnId="{D75054CD-B652-474E-BA29-435259E92C02}">
      <dgm:prSet/>
      <dgm:spPr/>
      <dgm:t>
        <a:bodyPr/>
        <a:lstStyle/>
        <a:p>
          <a:endParaRPr lang="tr-TR">
            <a:latin typeface="Calibri" pitchFamily="34" charset="0"/>
            <a:cs typeface="Calibri" pitchFamily="34" charset="0"/>
          </a:endParaRPr>
        </a:p>
      </dgm:t>
    </dgm:pt>
    <dgm:pt modelId="{54EC4134-A2A9-46A3-A508-002FE226E4B9}">
      <dgm:prSet phldrT="[Metin]"/>
      <dgm:spPr>
        <a:solidFill>
          <a:schemeClr val="accent3">
            <a:lumMod val="20000"/>
            <a:lumOff val="80000"/>
          </a:schemeClr>
        </a:solidFill>
        <a:ln>
          <a:solidFill>
            <a:schemeClr val="tx1">
              <a:alpha val="90000"/>
            </a:schemeClr>
          </a:solidFill>
        </a:ln>
      </dgm:spPr>
      <dgm:t>
        <a:bodyPr/>
        <a:lstStyle/>
        <a:p>
          <a:pPr marL="271463" indent="-177800"/>
          <a:r>
            <a:rPr lang="tr-TR" dirty="0">
              <a:solidFill>
                <a:srgbClr val="000000"/>
              </a:solidFill>
              <a:latin typeface="Calibri" pitchFamily="34" charset="0"/>
              <a:cs typeface="Calibri" pitchFamily="34" charset="0"/>
            </a:rPr>
            <a:t>Gelir veya kurumlar vergisinin, yatırım için öngörülen katkı tutarına ulaşıncaya kadar indirimli olarak uygulanmasıdır. </a:t>
          </a:r>
        </a:p>
      </dgm:t>
    </dgm:pt>
    <dgm:pt modelId="{E5047A2C-6F02-4259-91D6-B802D15B0710}" type="parTrans" cxnId="{8027ED87-1300-414D-B756-34DAC91E483D}">
      <dgm:prSet/>
      <dgm:spPr/>
      <dgm:t>
        <a:bodyPr/>
        <a:lstStyle/>
        <a:p>
          <a:endParaRPr lang="tr-TR">
            <a:latin typeface="Calibri" pitchFamily="34" charset="0"/>
            <a:cs typeface="Calibri" pitchFamily="34" charset="0"/>
          </a:endParaRPr>
        </a:p>
      </dgm:t>
    </dgm:pt>
    <dgm:pt modelId="{F56F02A5-5B12-4D26-8265-09E53EB76B69}" type="sibTrans" cxnId="{8027ED87-1300-414D-B756-34DAC91E483D}">
      <dgm:prSet/>
      <dgm:spPr/>
      <dgm:t>
        <a:bodyPr/>
        <a:lstStyle/>
        <a:p>
          <a:endParaRPr lang="tr-TR">
            <a:latin typeface="Calibri" pitchFamily="34" charset="0"/>
            <a:cs typeface="Calibri" pitchFamily="34" charset="0"/>
          </a:endParaRPr>
        </a:p>
      </dgm:t>
    </dgm:pt>
    <dgm:pt modelId="{167FEE97-72B1-4DFA-AD0B-C689C74AC149}">
      <dgm:prSet custT="1"/>
      <dgm:spPr>
        <a:solidFill>
          <a:schemeClr val="accent2">
            <a:lumMod val="50000"/>
          </a:schemeClr>
        </a:solidFill>
      </dgm:spPr>
      <dgm:t>
        <a:bodyPr/>
        <a:lstStyle/>
        <a:p>
          <a:pPr algn="l"/>
          <a:r>
            <a:rPr lang="tr-TR" sz="2400" b="1" dirty="0">
              <a:solidFill>
                <a:schemeClr val="tx2"/>
              </a:solidFill>
              <a:effectLst>
                <a:outerShdw blurRad="38100" dist="38100" dir="2700000" algn="tl">
                  <a:srgbClr val="000000">
                    <a:alpha val="43137"/>
                  </a:srgbClr>
                </a:outerShdw>
              </a:effectLst>
              <a:latin typeface="Calibri" pitchFamily="34" charset="0"/>
              <a:cs typeface="Calibri" pitchFamily="34" charset="0"/>
            </a:rPr>
            <a:t>Faiz Desteği</a:t>
          </a:r>
        </a:p>
      </dgm:t>
    </dgm:pt>
    <dgm:pt modelId="{EBA4CE7F-00B7-4CAA-985A-E0DB6B60BF28}" type="parTrans" cxnId="{D7C66632-354F-43B6-A518-7D80F30B1AD9}">
      <dgm:prSet/>
      <dgm:spPr/>
      <dgm:t>
        <a:bodyPr/>
        <a:lstStyle/>
        <a:p>
          <a:endParaRPr lang="tr-TR">
            <a:latin typeface="Calibri" pitchFamily="34" charset="0"/>
            <a:cs typeface="Calibri" pitchFamily="34" charset="0"/>
          </a:endParaRPr>
        </a:p>
      </dgm:t>
    </dgm:pt>
    <dgm:pt modelId="{87D391BE-FC38-4C85-929C-00AF3BE83A35}" type="sibTrans" cxnId="{D7C66632-354F-43B6-A518-7D80F30B1AD9}">
      <dgm:prSet/>
      <dgm:spPr/>
      <dgm:t>
        <a:bodyPr/>
        <a:lstStyle/>
        <a:p>
          <a:endParaRPr lang="tr-TR">
            <a:latin typeface="Calibri" pitchFamily="34" charset="0"/>
            <a:cs typeface="Calibri" pitchFamily="34" charset="0"/>
          </a:endParaRPr>
        </a:p>
      </dgm:t>
    </dgm:pt>
    <dgm:pt modelId="{C06DAE2A-D3A2-4B93-A3C1-6AE2AC84A44D}">
      <dgm:prSet/>
      <dgm:spPr>
        <a:solidFill>
          <a:schemeClr val="accent3">
            <a:lumMod val="20000"/>
            <a:lumOff val="80000"/>
          </a:schemeClr>
        </a:solidFill>
        <a:ln>
          <a:solidFill>
            <a:schemeClr val="tx1">
              <a:alpha val="90000"/>
            </a:schemeClr>
          </a:solidFill>
        </a:ln>
      </dgm:spPr>
      <dgm:t>
        <a:bodyPr/>
        <a:lstStyle/>
        <a:p>
          <a:pPr marL="271463" indent="-177800"/>
          <a:r>
            <a:rPr lang="tr-TR" dirty="0">
              <a:solidFill>
                <a:srgbClr val="000000"/>
              </a:solidFill>
              <a:latin typeface="Calibri" pitchFamily="34" charset="0"/>
              <a:cs typeface="Calibri" pitchFamily="34" charset="0"/>
            </a:rPr>
            <a:t>Teşvik belgesinde kayıtlı sabit yatırım tutarının %70’ine  kadar kullanılan krediye ilişkin ödenecek faizin veya kâr payının belli bir kısmının karşılanmasıdır. </a:t>
          </a:r>
        </a:p>
      </dgm:t>
    </dgm:pt>
    <dgm:pt modelId="{3D97BC79-15D7-4EED-969C-7511566658D3}" type="parTrans" cxnId="{B3509502-1E98-4E0D-A309-63563F9FB95D}">
      <dgm:prSet/>
      <dgm:spPr/>
      <dgm:t>
        <a:bodyPr/>
        <a:lstStyle/>
        <a:p>
          <a:endParaRPr lang="tr-TR">
            <a:latin typeface="Calibri" pitchFamily="34" charset="0"/>
            <a:cs typeface="Calibri" pitchFamily="34" charset="0"/>
          </a:endParaRPr>
        </a:p>
      </dgm:t>
    </dgm:pt>
    <dgm:pt modelId="{F128A9EB-4F96-4DC9-8DFC-0373F74234C5}" type="sibTrans" cxnId="{B3509502-1E98-4E0D-A309-63563F9FB95D}">
      <dgm:prSet/>
      <dgm:spPr/>
      <dgm:t>
        <a:bodyPr/>
        <a:lstStyle/>
        <a:p>
          <a:endParaRPr lang="tr-TR">
            <a:latin typeface="Calibri" pitchFamily="34" charset="0"/>
            <a:cs typeface="Calibri" pitchFamily="34" charset="0"/>
          </a:endParaRPr>
        </a:p>
      </dgm:t>
    </dgm:pt>
    <dgm:pt modelId="{2F73A4B4-8EAE-43EC-BBB4-A23AD35D45A9}" type="pres">
      <dgm:prSet presAssocID="{A89DF8A8-D58A-47B7-A825-65C26E714D52}" presName="Name0" presStyleCnt="0">
        <dgm:presLayoutVars>
          <dgm:dir/>
          <dgm:animLvl val="lvl"/>
          <dgm:resizeHandles val="exact"/>
        </dgm:presLayoutVars>
      </dgm:prSet>
      <dgm:spPr/>
    </dgm:pt>
    <dgm:pt modelId="{5C0206B4-78DE-44BA-9303-006D910E24E2}" type="pres">
      <dgm:prSet presAssocID="{1226DF9D-F000-487D-8654-89C4B3183E48}" presName="linNode" presStyleCnt="0"/>
      <dgm:spPr/>
    </dgm:pt>
    <dgm:pt modelId="{4B3FED1A-5D8E-4816-B24E-45FE80F93B16}" type="pres">
      <dgm:prSet presAssocID="{1226DF9D-F000-487D-8654-89C4B3183E48}" presName="parentText" presStyleLbl="node1" presStyleIdx="0" presStyleCnt="4" custScaleX="68022" custScaleY="82645">
        <dgm:presLayoutVars>
          <dgm:chMax val="1"/>
          <dgm:bulletEnabled val="1"/>
        </dgm:presLayoutVars>
      </dgm:prSet>
      <dgm:spPr/>
    </dgm:pt>
    <dgm:pt modelId="{51CCDB6A-2B61-4D47-8278-E14502415D93}" type="pres">
      <dgm:prSet presAssocID="{1226DF9D-F000-487D-8654-89C4B3183E48}" presName="descendantText" presStyleLbl="alignAccFollowNode1" presStyleIdx="0" presStyleCnt="4" custScaleX="116038" custLinFactNeighborX="-2271">
        <dgm:presLayoutVars>
          <dgm:bulletEnabled val="1"/>
        </dgm:presLayoutVars>
      </dgm:prSet>
      <dgm:spPr/>
    </dgm:pt>
    <dgm:pt modelId="{8E68F087-F7A9-4852-B430-4455042659F5}" type="pres">
      <dgm:prSet presAssocID="{D5CD72CF-7E59-42BF-847D-2EF22ADA7283}" presName="sp" presStyleCnt="0"/>
      <dgm:spPr/>
    </dgm:pt>
    <dgm:pt modelId="{89DB8B48-FCCA-4EC0-A6DC-E7B397982E09}" type="pres">
      <dgm:prSet presAssocID="{D3F40D3B-71F9-4B48-AD7A-B87321D40920}" presName="linNode" presStyleCnt="0"/>
      <dgm:spPr/>
    </dgm:pt>
    <dgm:pt modelId="{8EA40717-BF77-429D-9F57-4E26A7D014FC}" type="pres">
      <dgm:prSet presAssocID="{D3F40D3B-71F9-4B48-AD7A-B87321D40920}" presName="parentText" presStyleLbl="node1" presStyleIdx="1" presStyleCnt="4" custScaleX="68022" custScaleY="82645">
        <dgm:presLayoutVars>
          <dgm:chMax val="1"/>
          <dgm:bulletEnabled val="1"/>
        </dgm:presLayoutVars>
      </dgm:prSet>
      <dgm:spPr/>
    </dgm:pt>
    <dgm:pt modelId="{88C298D1-BA22-48CB-9EBE-50F106D9C840}" type="pres">
      <dgm:prSet presAssocID="{D3F40D3B-71F9-4B48-AD7A-B87321D40920}" presName="descendantText" presStyleLbl="alignAccFollowNode1" presStyleIdx="1" presStyleCnt="4" custScaleX="116038" custLinFactNeighborX="-2271">
        <dgm:presLayoutVars>
          <dgm:bulletEnabled val="1"/>
        </dgm:presLayoutVars>
      </dgm:prSet>
      <dgm:spPr/>
    </dgm:pt>
    <dgm:pt modelId="{A54B1EC0-BD6C-4FCF-B01F-E16DF43F06B6}" type="pres">
      <dgm:prSet presAssocID="{1606738B-C9B5-42EE-BBDE-0D71A4ACF609}" presName="sp" presStyleCnt="0"/>
      <dgm:spPr/>
    </dgm:pt>
    <dgm:pt modelId="{1DF8C959-EB10-40C3-BB1F-07A43E58A77F}" type="pres">
      <dgm:prSet presAssocID="{A855A978-6A36-4476-B796-9717D42C53ED}" presName="linNode" presStyleCnt="0"/>
      <dgm:spPr/>
    </dgm:pt>
    <dgm:pt modelId="{FCCF97BE-76E6-431E-8508-88D5580F7A29}" type="pres">
      <dgm:prSet presAssocID="{A855A978-6A36-4476-B796-9717D42C53ED}" presName="parentText" presStyleLbl="node1" presStyleIdx="2" presStyleCnt="4" custScaleX="68022" custScaleY="82645">
        <dgm:presLayoutVars>
          <dgm:chMax val="1"/>
          <dgm:bulletEnabled val="1"/>
        </dgm:presLayoutVars>
      </dgm:prSet>
      <dgm:spPr/>
    </dgm:pt>
    <dgm:pt modelId="{82C06C3A-5A91-4565-A6D2-98C31BD06EFB}" type="pres">
      <dgm:prSet presAssocID="{A855A978-6A36-4476-B796-9717D42C53ED}" presName="descendantText" presStyleLbl="alignAccFollowNode1" presStyleIdx="2" presStyleCnt="4" custScaleX="116038" custLinFactNeighborX="-2271" custLinFactNeighborY="-1346">
        <dgm:presLayoutVars>
          <dgm:bulletEnabled val="1"/>
        </dgm:presLayoutVars>
      </dgm:prSet>
      <dgm:spPr/>
    </dgm:pt>
    <dgm:pt modelId="{94958620-3F9E-49A8-86C4-135706F0DF89}" type="pres">
      <dgm:prSet presAssocID="{6DB8C60E-B4EE-4D0C-8660-7C9B91A16CFF}" presName="sp" presStyleCnt="0"/>
      <dgm:spPr/>
    </dgm:pt>
    <dgm:pt modelId="{80981A71-ECBE-4886-965E-CD7720915959}" type="pres">
      <dgm:prSet presAssocID="{167FEE97-72B1-4DFA-AD0B-C689C74AC149}" presName="linNode" presStyleCnt="0"/>
      <dgm:spPr/>
    </dgm:pt>
    <dgm:pt modelId="{09D7D283-6687-4930-906B-12EFEFAEFD92}" type="pres">
      <dgm:prSet presAssocID="{167FEE97-72B1-4DFA-AD0B-C689C74AC149}" presName="parentText" presStyleLbl="node1" presStyleIdx="3" presStyleCnt="4" custScaleX="68022" custScaleY="82645">
        <dgm:presLayoutVars>
          <dgm:chMax val="1"/>
          <dgm:bulletEnabled val="1"/>
        </dgm:presLayoutVars>
      </dgm:prSet>
      <dgm:spPr/>
    </dgm:pt>
    <dgm:pt modelId="{0337AEE6-19D0-47ED-B32A-4DB22BAEBB4B}" type="pres">
      <dgm:prSet presAssocID="{167FEE97-72B1-4DFA-AD0B-C689C74AC149}" presName="descendantText" presStyleLbl="alignAccFollowNode1" presStyleIdx="3" presStyleCnt="4" custScaleX="116038" custLinFactNeighborX="-2271">
        <dgm:presLayoutVars>
          <dgm:bulletEnabled val="1"/>
        </dgm:presLayoutVars>
      </dgm:prSet>
      <dgm:spPr/>
    </dgm:pt>
  </dgm:ptLst>
  <dgm:cxnLst>
    <dgm:cxn modelId="{B3509502-1E98-4E0D-A309-63563F9FB95D}" srcId="{167FEE97-72B1-4DFA-AD0B-C689C74AC149}" destId="{C06DAE2A-D3A2-4B93-A3C1-6AE2AC84A44D}" srcOrd="0" destOrd="0" parTransId="{3D97BC79-15D7-4EED-969C-7511566658D3}" sibTransId="{F128A9EB-4F96-4DC9-8DFC-0373F74234C5}"/>
    <dgm:cxn modelId="{6A0BD105-4CF4-4349-A259-D2256A7F47CB}" srcId="{D3F40D3B-71F9-4B48-AD7A-B87321D40920}" destId="{5DEFDFAB-8A56-4C88-9803-AE7D2BEBFE1A}" srcOrd="0" destOrd="0" parTransId="{280BBACF-9448-4A72-B0CE-C0CD1B94F71C}" sibTransId="{9ED99349-B05A-4CDA-A63A-414ED319EDF3}"/>
    <dgm:cxn modelId="{A057BB06-A72D-478F-A596-10661DCC5795}" type="presOf" srcId="{54EC4134-A2A9-46A3-A508-002FE226E4B9}" destId="{82C06C3A-5A91-4565-A6D2-98C31BD06EFB}" srcOrd="0" destOrd="0" presId="urn:microsoft.com/office/officeart/2005/8/layout/vList5"/>
    <dgm:cxn modelId="{E1F0890E-5CF9-488B-AA34-19FEFF871F9D}" type="presOf" srcId="{A89DF8A8-D58A-47B7-A825-65C26E714D52}" destId="{2F73A4B4-8EAE-43EC-BBB4-A23AD35D45A9}" srcOrd="0" destOrd="0" presId="urn:microsoft.com/office/officeart/2005/8/layout/vList5"/>
    <dgm:cxn modelId="{D7C66632-354F-43B6-A518-7D80F30B1AD9}" srcId="{A89DF8A8-D58A-47B7-A825-65C26E714D52}" destId="{167FEE97-72B1-4DFA-AD0B-C689C74AC149}" srcOrd="3" destOrd="0" parTransId="{EBA4CE7F-00B7-4CAA-985A-E0DB6B60BF28}" sibTransId="{87D391BE-FC38-4C85-929C-00AF3BE83A35}"/>
    <dgm:cxn modelId="{AC900134-86B6-4D9A-A1BB-515D3FC8D5C6}" type="presOf" srcId="{5DEFDFAB-8A56-4C88-9803-AE7D2BEBFE1A}" destId="{88C298D1-BA22-48CB-9EBE-50F106D9C840}" srcOrd="0" destOrd="0" presId="urn:microsoft.com/office/officeart/2005/8/layout/vList5"/>
    <dgm:cxn modelId="{7C70DF38-6558-4CE7-8345-FB2DA1BA9797}" srcId="{A89DF8A8-D58A-47B7-A825-65C26E714D52}" destId="{D3F40D3B-71F9-4B48-AD7A-B87321D40920}" srcOrd="1" destOrd="0" parTransId="{768D11B1-115D-475A-9C3A-A349BB9426E3}" sibTransId="{1606738B-C9B5-42EE-BBDE-0D71A4ACF609}"/>
    <dgm:cxn modelId="{F6FBB05D-C962-437B-958D-789A3EB56BB3}" type="presOf" srcId="{C06DAE2A-D3A2-4B93-A3C1-6AE2AC84A44D}" destId="{0337AEE6-19D0-47ED-B32A-4DB22BAEBB4B}" srcOrd="0" destOrd="0" presId="urn:microsoft.com/office/officeart/2005/8/layout/vList5"/>
    <dgm:cxn modelId="{86B9E064-ACA1-42A3-8A70-9A5E245BDC79}" type="presOf" srcId="{1E1E23EB-0552-4619-B86A-6C0871BE0136}" destId="{51CCDB6A-2B61-4D47-8278-E14502415D93}" srcOrd="0" destOrd="0" presId="urn:microsoft.com/office/officeart/2005/8/layout/vList5"/>
    <dgm:cxn modelId="{19F44A4F-606B-4A4C-B61C-B824FEF54D81}" srcId="{A89DF8A8-D58A-47B7-A825-65C26E714D52}" destId="{1226DF9D-F000-487D-8654-89C4B3183E48}" srcOrd="0" destOrd="0" parTransId="{D1E52F96-70CB-4368-907B-D83100A6C007}" sibTransId="{D5CD72CF-7E59-42BF-847D-2EF22ADA7283}"/>
    <dgm:cxn modelId="{82488850-258E-4DB3-9AB2-CEED3C26E42E}" type="presOf" srcId="{1226DF9D-F000-487D-8654-89C4B3183E48}" destId="{4B3FED1A-5D8E-4816-B24E-45FE80F93B16}" srcOrd="0" destOrd="0" presId="urn:microsoft.com/office/officeart/2005/8/layout/vList5"/>
    <dgm:cxn modelId="{DDE95754-AF7E-43C0-8B43-03E9B328B019}" type="presOf" srcId="{167FEE97-72B1-4DFA-AD0B-C689C74AC149}" destId="{09D7D283-6687-4930-906B-12EFEFAEFD92}" srcOrd="0" destOrd="0" presId="urn:microsoft.com/office/officeart/2005/8/layout/vList5"/>
    <dgm:cxn modelId="{8027ED87-1300-414D-B756-34DAC91E483D}" srcId="{A855A978-6A36-4476-B796-9717D42C53ED}" destId="{54EC4134-A2A9-46A3-A508-002FE226E4B9}" srcOrd="0" destOrd="0" parTransId="{E5047A2C-6F02-4259-91D6-B802D15B0710}" sibTransId="{F56F02A5-5B12-4D26-8265-09E53EB76B69}"/>
    <dgm:cxn modelId="{6ECDCCBC-7CC1-49C9-86F9-F2A56E9194C3}" type="presOf" srcId="{A855A978-6A36-4476-B796-9717D42C53ED}" destId="{FCCF97BE-76E6-431E-8508-88D5580F7A29}" srcOrd="0" destOrd="0" presId="urn:microsoft.com/office/officeart/2005/8/layout/vList5"/>
    <dgm:cxn modelId="{D75054CD-B652-474E-BA29-435259E92C02}" srcId="{A89DF8A8-D58A-47B7-A825-65C26E714D52}" destId="{A855A978-6A36-4476-B796-9717D42C53ED}" srcOrd="2" destOrd="0" parTransId="{9841F8FA-48AD-44B9-8456-4B504D8B9EA0}" sibTransId="{6DB8C60E-B4EE-4D0C-8660-7C9B91A16CFF}"/>
    <dgm:cxn modelId="{9D1FE5E0-A6C1-4377-B502-03C2212AC881}" srcId="{1226DF9D-F000-487D-8654-89C4B3183E48}" destId="{1E1E23EB-0552-4619-B86A-6C0871BE0136}" srcOrd="0" destOrd="0" parTransId="{98DCCF91-19AD-4DE7-8594-EB23F32AAC20}" sibTransId="{14ED409D-7B40-4DE5-852E-2E22B516E153}"/>
    <dgm:cxn modelId="{2F3AE0F0-516D-44FB-B94E-EC6E44B3C3CC}" type="presOf" srcId="{D3F40D3B-71F9-4B48-AD7A-B87321D40920}" destId="{8EA40717-BF77-429D-9F57-4E26A7D014FC}" srcOrd="0" destOrd="0" presId="urn:microsoft.com/office/officeart/2005/8/layout/vList5"/>
    <dgm:cxn modelId="{EB05F261-7FCA-4AEF-8A9C-9AAA4815524A}" type="presParOf" srcId="{2F73A4B4-8EAE-43EC-BBB4-A23AD35D45A9}" destId="{5C0206B4-78DE-44BA-9303-006D910E24E2}" srcOrd="0" destOrd="0" presId="urn:microsoft.com/office/officeart/2005/8/layout/vList5"/>
    <dgm:cxn modelId="{BB9A7B5D-D242-4D7A-994B-23FA02109DE1}" type="presParOf" srcId="{5C0206B4-78DE-44BA-9303-006D910E24E2}" destId="{4B3FED1A-5D8E-4816-B24E-45FE80F93B16}" srcOrd="0" destOrd="0" presId="urn:microsoft.com/office/officeart/2005/8/layout/vList5"/>
    <dgm:cxn modelId="{B7FC91C1-A704-4739-8696-D8E20DEFDDA2}" type="presParOf" srcId="{5C0206B4-78DE-44BA-9303-006D910E24E2}" destId="{51CCDB6A-2B61-4D47-8278-E14502415D93}" srcOrd="1" destOrd="0" presId="urn:microsoft.com/office/officeart/2005/8/layout/vList5"/>
    <dgm:cxn modelId="{82039967-2EF5-4163-9AD3-E85C67FFBD77}" type="presParOf" srcId="{2F73A4B4-8EAE-43EC-BBB4-A23AD35D45A9}" destId="{8E68F087-F7A9-4852-B430-4455042659F5}" srcOrd="1" destOrd="0" presId="urn:microsoft.com/office/officeart/2005/8/layout/vList5"/>
    <dgm:cxn modelId="{8F60322C-9652-4768-9FF8-02BD428F5120}" type="presParOf" srcId="{2F73A4B4-8EAE-43EC-BBB4-A23AD35D45A9}" destId="{89DB8B48-FCCA-4EC0-A6DC-E7B397982E09}" srcOrd="2" destOrd="0" presId="urn:microsoft.com/office/officeart/2005/8/layout/vList5"/>
    <dgm:cxn modelId="{51B08D9F-A846-4B80-82D9-667C745B8132}" type="presParOf" srcId="{89DB8B48-FCCA-4EC0-A6DC-E7B397982E09}" destId="{8EA40717-BF77-429D-9F57-4E26A7D014FC}" srcOrd="0" destOrd="0" presId="urn:microsoft.com/office/officeart/2005/8/layout/vList5"/>
    <dgm:cxn modelId="{19EC6393-C840-4224-BF06-975D4FCF741A}" type="presParOf" srcId="{89DB8B48-FCCA-4EC0-A6DC-E7B397982E09}" destId="{88C298D1-BA22-48CB-9EBE-50F106D9C840}" srcOrd="1" destOrd="0" presId="urn:microsoft.com/office/officeart/2005/8/layout/vList5"/>
    <dgm:cxn modelId="{482F2EF5-FB55-4382-AC39-AFA41569B655}" type="presParOf" srcId="{2F73A4B4-8EAE-43EC-BBB4-A23AD35D45A9}" destId="{A54B1EC0-BD6C-4FCF-B01F-E16DF43F06B6}" srcOrd="3" destOrd="0" presId="urn:microsoft.com/office/officeart/2005/8/layout/vList5"/>
    <dgm:cxn modelId="{D1B6599A-052D-4E69-84EB-3F493C995450}" type="presParOf" srcId="{2F73A4B4-8EAE-43EC-BBB4-A23AD35D45A9}" destId="{1DF8C959-EB10-40C3-BB1F-07A43E58A77F}" srcOrd="4" destOrd="0" presId="urn:microsoft.com/office/officeart/2005/8/layout/vList5"/>
    <dgm:cxn modelId="{90DEA678-AD44-4BE0-B1D3-69A66038FDEC}" type="presParOf" srcId="{1DF8C959-EB10-40C3-BB1F-07A43E58A77F}" destId="{FCCF97BE-76E6-431E-8508-88D5580F7A29}" srcOrd="0" destOrd="0" presId="urn:microsoft.com/office/officeart/2005/8/layout/vList5"/>
    <dgm:cxn modelId="{C2D5AE27-E3BC-4A0C-8D68-FA10945C7CF8}" type="presParOf" srcId="{1DF8C959-EB10-40C3-BB1F-07A43E58A77F}" destId="{82C06C3A-5A91-4565-A6D2-98C31BD06EFB}" srcOrd="1" destOrd="0" presId="urn:microsoft.com/office/officeart/2005/8/layout/vList5"/>
    <dgm:cxn modelId="{2776A90D-C09F-44CA-899E-8F8500227D19}" type="presParOf" srcId="{2F73A4B4-8EAE-43EC-BBB4-A23AD35D45A9}" destId="{94958620-3F9E-49A8-86C4-135706F0DF89}" srcOrd="5" destOrd="0" presId="urn:microsoft.com/office/officeart/2005/8/layout/vList5"/>
    <dgm:cxn modelId="{2099F37D-3545-4933-9D4C-4BC2DBFB53B2}" type="presParOf" srcId="{2F73A4B4-8EAE-43EC-BBB4-A23AD35D45A9}" destId="{80981A71-ECBE-4886-965E-CD7720915959}" srcOrd="6" destOrd="0" presId="urn:microsoft.com/office/officeart/2005/8/layout/vList5"/>
    <dgm:cxn modelId="{91E2FE61-38A2-4F75-AF67-425D933C0FF2}" type="presParOf" srcId="{80981A71-ECBE-4886-965E-CD7720915959}" destId="{09D7D283-6687-4930-906B-12EFEFAEFD92}" srcOrd="0" destOrd="0" presId="urn:microsoft.com/office/officeart/2005/8/layout/vList5"/>
    <dgm:cxn modelId="{D94ACA44-8DCB-467F-B4F2-B9EC561032FF}" type="presParOf" srcId="{80981A71-ECBE-4886-965E-CD7720915959}" destId="{0337AEE6-19D0-47ED-B32A-4DB22BAEBB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89DF8A8-D58A-47B7-A825-65C26E714D5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1226DF9D-F000-487D-8654-89C4B3183E48}">
      <dgm:prSet phldrT="[Metin]" custT="1"/>
      <dgm:spPr>
        <a:solidFill>
          <a:schemeClr val="accent2">
            <a:lumMod val="50000"/>
          </a:schemeClr>
        </a:solidFill>
      </dgm:spPr>
      <dgm:t>
        <a:bodyPr/>
        <a:lstStyle/>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Yatırım Yeri Tahsisi</a:t>
          </a:r>
        </a:p>
      </dgm:t>
    </dgm:pt>
    <dgm:pt modelId="{D1E52F96-70CB-4368-907B-D83100A6C007}" type="parTrans" cxnId="{19F44A4F-606B-4A4C-B61C-B824FEF54D81}">
      <dgm:prSet/>
      <dgm:spPr/>
      <dgm:t>
        <a:bodyPr/>
        <a:lstStyle/>
        <a:p>
          <a:endParaRPr lang="tr-TR">
            <a:latin typeface="Calibri" pitchFamily="34" charset="0"/>
            <a:cs typeface="Calibri" pitchFamily="34" charset="0"/>
          </a:endParaRPr>
        </a:p>
      </dgm:t>
    </dgm:pt>
    <dgm:pt modelId="{D5CD72CF-7E59-42BF-847D-2EF22ADA7283}" type="sibTrans" cxnId="{19F44A4F-606B-4A4C-B61C-B824FEF54D81}">
      <dgm:prSet/>
      <dgm:spPr/>
      <dgm:t>
        <a:bodyPr/>
        <a:lstStyle/>
        <a:p>
          <a:endParaRPr lang="tr-TR">
            <a:latin typeface="Calibri" pitchFamily="34" charset="0"/>
            <a:cs typeface="Calibri" pitchFamily="34" charset="0"/>
          </a:endParaRPr>
        </a:p>
      </dgm:t>
    </dgm:pt>
    <dgm:pt modelId="{1E1E23EB-0552-4619-B86A-6C0871BE0136}">
      <dgm:prSet phldrT="[Metin]" custT="1"/>
      <dgm:spPr>
        <a:solidFill>
          <a:schemeClr val="accent3">
            <a:lumMod val="20000"/>
            <a:lumOff val="80000"/>
          </a:schemeClr>
        </a:solidFill>
        <a:ln>
          <a:solidFill>
            <a:schemeClr val="tx1">
              <a:alpha val="90000"/>
            </a:schemeClr>
          </a:solidFill>
        </a:ln>
      </dgm:spPr>
      <dgm:t>
        <a:bodyPr/>
        <a:lstStyle/>
        <a:p>
          <a:r>
            <a:rPr lang="tr-TR" sz="1800" dirty="0">
              <a:solidFill>
                <a:srgbClr val="000000"/>
              </a:solidFill>
              <a:latin typeface="Calibri" pitchFamily="34" charset="0"/>
              <a:cs typeface="Calibri" pitchFamily="34" charset="0"/>
            </a:rPr>
            <a:t>Yatırım Teşvik Belgesi düzenlenmiş yatırımlar için Maliye Bakanlığınca belirlenen usul ve esaslar çerçevesinde yatırım yeri tahsis edilebilir. </a:t>
          </a:r>
        </a:p>
      </dgm:t>
    </dgm:pt>
    <dgm:pt modelId="{98DCCF91-19AD-4DE7-8594-EB23F32AAC20}" type="parTrans" cxnId="{9D1FE5E0-A6C1-4377-B502-03C2212AC881}">
      <dgm:prSet/>
      <dgm:spPr/>
      <dgm:t>
        <a:bodyPr/>
        <a:lstStyle/>
        <a:p>
          <a:endParaRPr lang="tr-TR">
            <a:latin typeface="Calibri" pitchFamily="34" charset="0"/>
            <a:cs typeface="Calibri" pitchFamily="34" charset="0"/>
          </a:endParaRPr>
        </a:p>
      </dgm:t>
    </dgm:pt>
    <dgm:pt modelId="{14ED409D-7B40-4DE5-852E-2E22B516E153}" type="sibTrans" cxnId="{9D1FE5E0-A6C1-4377-B502-03C2212AC881}">
      <dgm:prSet/>
      <dgm:spPr/>
      <dgm:t>
        <a:bodyPr/>
        <a:lstStyle/>
        <a:p>
          <a:endParaRPr lang="tr-TR">
            <a:latin typeface="Calibri" pitchFamily="34" charset="0"/>
            <a:cs typeface="Calibri" pitchFamily="34" charset="0"/>
          </a:endParaRPr>
        </a:p>
      </dgm:t>
    </dgm:pt>
    <dgm:pt modelId="{D3F40D3B-71F9-4B48-AD7A-B87321D40920}">
      <dgm:prSet phldrT="[Metin]" custT="1"/>
      <dgm:spPr>
        <a:solidFill>
          <a:schemeClr val="accent2">
            <a:lumMod val="50000"/>
          </a:schemeClr>
        </a:solidFill>
      </dgm:spPr>
      <dgm:t>
        <a:bodyPr/>
        <a:lstStyle/>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Sigorta Primi İşveren Hissesi Desteği</a:t>
          </a:r>
        </a:p>
      </dgm:t>
    </dgm:pt>
    <dgm:pt modelId="{768D11B1-115D-475A-9C3A-A349BB9426E3}" type="parTrans" cxnId="{7C70DF38-6558-4CE7-8345-FB2DA1BA9797}">
      <dgm:prSet/>
      <dgm:spPr/>
      <dgm:t>
        <a:bodyPr/>
        <a:lstStyle/>
        <a:p>
          <a:endParaRPr lang="tr-TR">
            <a:latin typeface="Calibri" pitchFamily="34" charset="0"/>
            <a:cs typeface="Calibri" pitchFamily="34" charset="0"/>
          </a:endParaRPr>
        </a:p>
      </dgm:t>
    </dgm:pt>
    <dgm:pt modelId="{1606738B-C9B5-42EE-BBDE-0D71A4ACF609}" type="sibTrans" cxnId="{7C70DF38-6558-4CE7-8345-FB2DA1BA9797}">
      <dgm:prSet/>
      <dgm:spPr/>
      <dgm:t>
        <a:bodyPr/>
        <a:lstStyle/>
        <a:p>
          <a:endParaRPr lang="tr-TR">
            <a:latin typeface="Calibri" pitchFamily="34" charset="0"/>
            <a:cs typeface="Calibri" pitchFamily="34" charset="0"/>
          </a:endParaRPr>
        </a:p>
      </dgm:t>
    </dgm:pt>
    <dgm:pt modelId="{5DEFDFAB-8A56-4C88-9803-AE7D2BEBFE1A}">
      <dgm:prSet phldrT="[Metin]" custT="1"/>
      <dgm:spPr>
        <a:solidFill>
          <a:schemeClr val="accent3">
            <a:lumMod val="20000"/>
            <a:lumOff val="80000"/>
          </a:schemeClr>
        </a:solidFill>
        <a:ln>
          <a:solidFill>
            <a:schemeClr val="tx1">
              <a:alpha val="90000"/>
            </a:schemeClr>
          </a:solidFill>
        </a:ln>
      </dgm:spPr>
      <dgm:t>
        <a:bodyPr/>
        <a:lstStyle/>
        <a:p>
          <a:r>
            <a:rPr lang="tr-TR" sz="1800" dirty="0">
              <a:solidFill>
                <a:srgbClr val="000000"/>
              </a:solidFill>
              <a:latin typeface="Calibri" pitchFamily="34" charset="0"/>
              <a:cs typeface="Calibri" pitchFamily="34" charset="0"/>
            </a:rPr>
            <a:t>Yatırım Teşvik Belgesi kapsamı yatırımla sağlanan ilave istihdam için ödenmesi gereken sigorta primi işveren hissesinin asgari ücrete tekabül eden kısmının Bakanlıkça karşılanmasıdır. </a:t>
          </a:r>
        </a:p>
      </dgm:t>
    </dgm:pt>
    <dgm:pt modelId="{280BBACF-9448-4A72-B0CE-C0CD1B94F71C}" type="parTrans" cxnId="{6A0BD105-4CF4-4349-A259-D2256A7F47CB}">
      <dgm:prSet/>
      <dgm:spPr/>
      <dgm:t>
        <a:bodyPr/>
        <a:lstStyle/>
        <a:p>
          <a:endParaRPr lang="tr-TR">
            <a:latin typeface="Calibri" pitchFamily="34" charset="0"/>
            <a:cs typeface="Calibri" pitchFamily="34" charset="0"/>
          </a:endParaRPr>
        </a:p>
      </dgm:t>
    </dgm:pt>
    <dgm:pt modelId="{9ED99349-B05A-4CDA-A63A-414ED319EDF3}" type="sibTrans" cxnId="{6A0BD105-4CF4-4349-A259-D2256A7F47CB}">
      <dgm:prSet/>
      <dgm:spPr/>
      <dgm:t>
        <a:bodyPr/>
        <a:lstStyle/>
        <a:p>
          <a:endParaRPr lang="tr-TR">
            <a:latin typeface="Calibri" pitchFamily="34" charset="0"/>
            <a:cs typeface="Calibri" pitchFamily="34" charset="0"/>
          </a:endParaRPr>
        </a:p>
      </dgm:t>
    </dgm:pt>
    <dgm:pt modelId="{A855A978-6A36-4476-B796-9717D42C53ED}">
      <dgm:prSet phldrT="[Metin]" custT="1"/>
      <dgm:spPr>
        <a:solidFill>
          <a:schemeClr val="accent2">
            <a:lumMod val="50000"/>
          </a:schemeClr>
        </a:solidFill>
      </dgm:spPr>
      <dgm:t>
        <a:bodyPr/>
        <a:lstStyle/>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Sigorta Primi Desteği</a:t>
          </a:r>
        </a:p>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(Sadece 6. Bölge)</a:t>
          </a:r>
        </a:p>
      </dgm:t>
    </dgm:pt>
    <dgm:pt modelId="{9841F8FA-48AD-44B9-8456-4B504D8B9EA0}" type="parTrans" cxnId="{D75054CD-B652-474E-BA29-435259E92C02}">
      <dgm:prSet/>
      <dgm:spPr/>
      <dgm:t>
        <a:bodyPr/>
        <a:lstStyle/>
        <a:p>
          <a:endParaRPr lang="tr-TR">
            <a:latin typeface="Calibri" pitchFamily="34" charset="0"/>
            <a:cs typeface="Calibri" pitchFamily="34" charset="0"/>
          </a:endParaRPr>
        </a:p>
      </dgm:t>
    </dgm:pt>
    <dgm:pt modelId="{6DB8C60E-B4EE-4D0C-8660-7C9B91A16CFF}" type="sibTrans" cxnId="{D75054CD-B652-474E-BA29-435259E92C02}">
      <dgm:prSet/>
      <dgm:spPr/>
      <dgm:t>
        <a:bodyPr/>
        <a:lstStyle/>
        <a:p>
          <a:endParaRPr lang="tr-TR">
            <a:latin typeface="Calibri" pitchFamily="34" charset="0"/>
            <a:cs typeface="Calibri" pitchFamily="34" charset="0"/>
          </a:endParaRPr>
        </a:p>
      </dgm:t>
    </dgm:pt>
    <dgm:pt modelId="{54EC4134-A2A9-46A3-A508-002FE226E4B9}">
      <dgm:prSet phldrT="[Metin]" custT="1"/>
      <dgm:spPr>
        <a:solidFill>
          <a:schemeClr val="accent3">
            <a:lumMod val="20000"/>
            <a:lumOff val="80000"/>
          </a:schemeClr>
        </a:solidFill>
        <a:ln>
          <a:solidFill>
            <a:schemeClr val="tx1">
              <a:alpha val="90000"/>
            </a:schemeClr>
          </a:solidFill>
        </a:ln>
      </dgm:spPr>
      <dgm:t>
        <a:bodyPr/>
        <a:lstStyle/>
        <a:p>
          <a:r>
            <a:rPr lang="tr-TR" sz="1800" dirty="0">
              <a:solidFill>
                <a:srgbClr val="000000"/>
              </a:solidFill>
              <a:latin typeface="Calibri" pitchFamily="34" charset="0"/>
              <a:cs typeface="Calibri" pitchFamily="34" charset="0"/>
            </a:rPr>
            <a:t>Yatırım Teşvik Belgesi kapsamı yatırımla sağlanan ilave istihdam için ödenmesi gereken sigorta primi </a:t>
          </a:r>
          <a:r>
            <a:rPr lang="tr-TR" sz="1800" b="1" u="sng" dirty="0">
              <a:solidFill>
                <a:srgbClr val="000000"/>
              </a:solidFill>
              <a:latin typeface="Calibri" pitchFamily="34" charset="0"/>
              <a:cs typeface="Calibri" pitchFamily="34" charset="0"/>
            </a:rPr>
            <a:t>işçi</a:t>
          </a:r>
          <a:r>
            <a:rPr lang="tr-TR" sz="1800" b="1" dirty="0">
              <a:solidFill>
                <a:srgbClr val="000000"/>
              </a:solidFill>
              <a:latin typeface="Calibri" pitchFamily="34" charset="0"/>
              <a:cs typeface="Calibri" pitchFamily="34" charset="0"/>
            </a:rPr>
            <a:t> </a:t>
          </a:r>
          <a:r>
            <a:rPr lang="tr-TR" sz="1800" dirty="0">
              <a:solidFill>
                <a:srgbClr val="000000"/>
              </a:solidFill>
              <a:latin typeface="Calibri" pitchFamily="34" charset="0"/>
              <a:cs typeface="Calibri" pitchFamily="34" charset="0"/>
            </a:rPr>
            <a:t>hissesinin asgari ücrete tekabül eden kısmının Bakanlıkça karşılanmasıdır</a:t>
          </a:r>
        </a:p>
      </dgm:t>
    </dgm:pt>
    <dgm:pt modelId="{E5047A2C-6F02-4259-91D6-B802D15B0710}" type="parTrans" cxnId="{8027ED87-1300-414D-B756-34DAC91E483D}">
      <dgm:prSet/>
      <dgm:spPr/>
      <dgm:t>
        <a:bodyPr/>
        <a:lstStyle/>
        <a:p>
          <a:endParaRPr lang="tr-TR">
            <a:latin typeface="Calibri" pitchFamily="34" charset="0"/>
            <a:cs typeface="Calibri" pitchFamily="34" charset="0"/>
          </a:endParaRPr>
        </a:p>
      </dgm:t>
    </dgm:pt>
    <dgm:pt modelId="{F56F02A5-5B12-4D26-8265-09E53EB76B69}" type="sibTrans" cxnId="{8027ED87-1300-414D-B756-34DAC91E483D}">
      <dgm:prSet/>
      <dgm:spPr/>
      <dgm:t>
        <a:bodyPr/>
        <a:lstStyle/>
        <a:p>
          <a:endParaRPr lang="tr-TR">
            <a:latin typeface="Calibri" pitchFamily="34" charset="0"/>
            <a:cs typeface="Calibri" pitchFamily="34" charset="0"/>
          </a:endParaRPr>
        </a:p>
      </dgm:t>
    </dgm:pt>
    <dgm:pt modelId="{167FEE97-72B1-4DFA-AD0B-C689C74AC149}">
      <dgm:prSet custT="1"/>
      <dgm:spPr>
        <a:solidFill>
          <a:schemeClr val="accent2">
            <a:lumMod val="50000"/>
          </a:schemeClr>
        </a:solidFill>
      </dgm:spPr>
      <dgm:t>
        <a:bodyPr/>
        <a:lstStyle/>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Gelir Vergisi Stopajı Desteği (Sadece 6. Bölge)</a:t>
          </a:r>
        </a:p>
      </dgm:t>
    </dgm:pt>
    <dgm:pt modelId="{EBA4CE7F-00B7-4CAA-985A-E0DB6B60BF28}" type="parTrans" cxnId="{D7C66632-354F-43B6-A518-7D80F30B1AD9}">
      <dgm:prSet/>
      <dgm:spPr/>
      <dgm:t>
        <a:bodyPr/>
        <a:lstStyle/>
        <a:p>
          <a:endParaRPr lang="tr-TR">
            <a:latin typeface="Calibri" pitchFamily="34" charset="0"/>
            <a:cs typeface="Calibri" pitchFamily="34" charset="0"/>
          </a:endParaRPr>
        </a:p>
      </dgm:t>
    </dgm:pt>
    <dgm:pt modelId="{87D391BE-FC38-4C85-929C-00AF3BE83A35}" type="sibTrans" cxnId="{D7C66632-354F-43B6-A518-7D80F30B1AD9}">
      <dgm:prSet/>
      <dgm:spPr/>
      <dgm:t>
        <a:bodyPr/>
        <a:lstStyle/>
        <a:p>
          <a:endParaRPr lang="tr-TR">
            <a:latin typeface="Calibri" pitchFamily="34" charset="0"/>
            <a:cs typeface="Calibri" pitchFamily="34" charset="0"/>
          </a:endParaRPr>
        </a:p>
      </dgm:t>
    </dgm:pt>
    <dgm:pt modelId="{C06DAE2A-D3A2-4B93-A3C1-6AE2AC84A44D}">
      <dgm:prSet custT="1"/>
      <dgm:spPr>
        <a:solidFill>
          <a:schemeClr val="accent3">
            <a:lumMod val="20000"/>
            <a:lumOff val="80000"/>
          </a:schemeClr>
        </a:solidFill>
        <a:ln>
          <a:solidFill>
            <a:schemeClr val="tx1">
              <a:alpha val="90000"/>
            </a:schemeClr>
          </a:solidFill>
        </a:ln>
      </dgm:spPr>
      <dgm:t>
        <a:bodyPr/>
        <a:lstStyle/>
        <a:p>
          <a:r>
            <a:rPr lang="tr-TR" sz="1800" dirty="0">
              <a:solidFill>
                <a:srgbClr val="000000"/>
              </a:solidFill>
              <a:latin typeface="Calibri" pitchFamily="34" charset="0"/>
              <a:cs typeface="Calibri" pitchFamily="34" charset="0"/>
            </a:rPr>
            <a:t>Yatırım Teşvik Belgesi kapsamı yatırımla sağlanan ilave istihdam için ödenmesi gereken gelir vergisi stopajının asgari ücrete tekabül eden kısmının terkin edilmesidir. </a:t>
          </a:r>
        </a:p>
      </dgm:t>
    </dgm:pt>
    <dgm:pt modelId="{3D97BC79-15D7-4EED-969C-7511566658D3}" type="parTrans" cxnId="{B3509502-1E98-4E0D-A309-63563F9FB95D}">
      <dgm:prSet/>
      <dgm:spPr/>
      <dgm:t>
        <a:bodyPr/>
        <a:lstStyle/>
        <a:p>
          <a:endParaRPr lang="tr-TR">
            <a:latin typeface="Calibri" pitchFamily="34" charset="0"/>
            <a:cs typeface="Calibri" pitchFamily="34" charset="0"/>
          </a:endParaRPr>
        </a:p>
      </dgm:t>
    </dgm:pt>
    <dgm:pt modelId="{F128A9EB-4F96-4DC9-8DFC-0373F74234C5}" type="sibTrans" cxnId="{B3509502-1E98-4E0D-A309-63563F9FB95D}">
      <dgm:prSet/>
      <dgm:spPr/>
      <dgm:t>
        <a:bodyPr/>
        <a:lstStyle/>
        <a:p>
          <a:endParaRPr lang="tr-TR">
            <a:latin typeface="Calibri" pitchFamily="34" charset="0"/>
            <a:cs typeface="Calibri" pitchFamily="34" charset="0"/>
          </a:endParaRPr>
        </a:p>
      </dgm:t>
    </dgm:pt>
    <dgm:pt modelId="{F94E0700-06A6-4F1D-A961-20C2DF7F4910}">
      <dgm:prSet custT="1"/>
      <dgm:spPr>
        <a:solidFill>
          <a:schemeClr val="accent2">
            <a:lumMod val="50000"/>
          </a:schemeClr>
        </a:solidFill>
      </dgm:spPr>
      <dgm:t>
        <a:bodyPr/>
        <a:lstStyle/>
        <a:p>
          <a:pPr algn="l"/>
          <a:r>
            <a:rPr lang="tr-TR" sz="1800" b="1" dirty="0">
              <a:solidFill>
                <a:schemeClr val="tx2"/>
              </a:solidFill>
              <a:effectLst>
                <a:outerShdw blurRad="38100" dist="38100" dir="2700000" algn="tl">
                  <a:srgbClr val="000000">
                    <a:alpha val="43137"/>
                  </a:srgbClr>
                </a:outerShdw>
              </a:effectLst>
              <a:latin typeface="Calibri" pitchFamily="34" charset="0"/>
              <a:cs typeface="Calibri" pitchFamily="34" charset="0"/>
            </a:rPr>
            <a:t>KDV İadesi</a:t>
          </a:r>
        </a:p>
      </dgm:t>
    </dgm:pt>
    <dgm:pt modelId="{4B619EE5-5320-4D39-89B2-2D7E5CEF761D}" type="parTrans" cxnId="{9D99BBBD-AEDF-4838-BF43-02807BC85E12}">
      <dgm:prSet/>
      <dgm:spPr/>
      <dgm:t>
        <a:bodyPr/>
        <a:lstStyle/>
        <a:p>
          <a:endParaRPr lang="tr-TR">
            <a:latin typeface="Calibri" pitchFamily="34" charset="0"/>
            <a:cs typeface="Calibri" pitchFamily="34" charset="0"/>
          </a:endParaRPr>
        </a:p>
      </dgm:t>
    </dgm:pt>
    <dgm:pt modelId="{93A74056-7FEA-44CF-A383-7F7D8B103281}" type="sibTrans" cxnId="{9D99BBBD-AEDF-4838-BF43-02807BC85E12}">
      <dgm:prSet/>
      <dgm:spPr/>
      <dgm:t>
        <a:bodyPr/>
        <a:lstStyle/>
        <a:p>
          <a:endParaRPr lang="tr-TR">
            <a:latin typeface="Calibri" pitchFamily="34" charset="0"/>
            <a:cs typeface="Calibri" pitchFamily="34" charset="0"/>
          </a:endParaRPr>
        </a:p>
      </dgm:t>
    </dgm:pt>
    <dgm:pt modelId="{AB3C39EC-C4B0-429E-B9BF-B3DE4FE3467F}">
      <dgm:prSet custT="1"/>
      <dgm:spPr>
        <a:solidFill>
          <a:schemeClr val="accent3">
            <a:lumMod val="20000"/>
            <a:lumOff val="80000"/>
          </a:schemeClr>
        </a:solidFill>
        <a:ln>
          <a:solidFill>
            <a:schemeClr val="tx1">
              <a:alpha val="90000"/>
            </a:schemeClr>
          </a:solidFill>
        </a:ln>
      </dgm:spPr>
      <dgm:t>
        <a:bodyPr/>
        <a:lstStyle/>
        <a:p>
          <a:r>
            <a:rPr lang="tr-TR" sz="1800" dirty="0">
              <a:solidFill>
                <a:srgbClr val="000000"/>
              </a:solidFill>
              <a:latin typeface="Calibri" pitchFamily="34" charset="0"/>
              <a:cs typeface="Calibri" pitchFamily="34" charset="0"/>
            </a:rPr>
            <a:t>Sabit yatırım tutarı 500 milyon Türk Lirasının üzerindeki yatırımlar kapsamında gerçekleştirilen bina-inşaat harcamaları için tahsil edilen KDV’nin iade edilmesidir. </a:t>
          </a:r>
        </a:p>
      </dgm:t>
    </dgm:pt>
    <dgm:pt modelId="{A85EEA69-87A1-4EB5-92AF-7A6B36D80893}" type="parTrans" cxnId="{43A700EE-CFCE-475F-B7D5-47AE022B4675}">
      <dgm:prSet/>
      <dgm:spPr/>
      <dgm:t>
        <a:bodyPr/>
        <a:lstStyle/>
        <a:p>
          <a:endParaRPr lang="tr-TR">
            <a:latin typeface="Calibri" pitchFamily="34" charset="0"/>
            <a:cs typeface="Calibri" pitchFamily="34" charset="0"/>
          </a:endParaRPr>
        </a:p>
      </dgm:t>
    </dgm:pt>
    <dgm:pt modelId="{D68E9E39-3654-4305-AEE9-DED927E31B4C}" type="sibTrans" cxnId="{43A700EE-CFCE-475F-B7D5-47AE022B4675}">
      <dgm:prSet/>
      <dgm:spPr/>
      <dgm:t>
        <a:bodyPr/>
        <a:lstStyle/>
        <a:p>
          <a:endParaRPr lang="tr-TR">
            <a:latin typeface="Calibri" pitchFamily="34" charset="0"/>
            <a:cs typeface="Calibri" pitchFamily="34" charset="0"/>
          </a:endParaRPr>
        </a:p>
      </dgm:t>
    </dgm:pt>
    <dgm:pt modelId="{2F73A4B4-8EAE-43EC-BBB4-A23AD35D45A9}" type="pres">
      <dgm:prSet presAssocID="{A89DF8A8-D58A-47B7-A825-65C26E714D52}" presName="Name0" presStyleCnt="0">
        <dgm:presLayoutVars>
          <dgm:dir/>
          <dgm:animLvl val="lvl"/>
          <dgm:resizeHandles val="exact"/>
        </dgm:presLayoutVars>
      </dgm:prSet>
      <dgm:spPr/>
    </dgm:pt>
    <dgm:pt modelId="{5C0206B4-78DE-44BA-9303-006D910E24E2}" type="pres">
      <dgm:prSet presAssocID="{1226DF9D-F000-487D-8654-89C4B3183E48}" presName="linNode" presStyleCnt="0"/>
      <dgm:spPr/>
    </dgm:pt>
    <dgm:pt modelId="{4B3FED1A-5D8E-4816-B24E-45FE80F93B16}" type="pres">
      <dgm:prSet presAssocID="{1226DF9D-F000-487D-8654-89C4B3183E48}" presName="parentText" presStyleLbl="node1" presStyleIdx="0" presStyleCnt="5" custScaleX="77036" custScaleY="82645">
        <dgm:presLayoutVars>
          <dgm:chMax val="1"/>
          <dgm:bulletEnabled val="1"/>
        </dgm:presLayoutVars>
      </dgm:prSet>
      <dgm:spPr/>
    </dgm:pt>
    <dgm:pt modelId="{51CCDB6A-2B61-4D47-8278-E14502415D93}" type="pres">
      <dgm:prSet presAssocID="{1226DF9D-F000-487D-8654-89C4B3183E48}" presName="descendantText" presStyleLbl="alignAccFollowNode1" presStyleIdx="0" presStyleCnt="5" custScaleX="111153" custLinFactNeighborX="-1348">
        <dgm:presLayoutVars>
          <dgm:bulletEnabled val="1"/>
        </dgm:presLayoutVars>
      </dgm:prSet>
      <dgm:spPr/>
    </dgm:pt>
    <dgm:pt modelId="{8E68F087-F7A9-4852-B430-4455042659F5}" type="pres">
      <dgm:prSet presAssocID="{D5CD72CF-7E59-42BF-847D-2EF22ADA7283}" presName="sp" presStyleCnt="0"/>
      <dgm:spPr/>
    </dgm:pt>
    <dgm:pt modelId="{89DB8B48-FCCA-4EC0-A6DC-E7B397982E09}" type="pres">
      <dgm:prSet presAssocID="{D3F40D3B-71F9-4B48-AD7A-B87321D40920}" presName="linNode" presStyleCnt="0"/>
      <dgm:spPr/>
    </dgm:pt>
    <dgm:pt modelId="{8EA40717-BF77-429D-9F57-4E26A7D014FC}" type="pres">
      <dgm:prSet presAssocID="{D3F40D3B-71F9-4B48-AD7A-B87321D40920}" presName="parentText" presStyleLbl="node1" presStyleIdx="1" presStyleCnt="5" custScaleX="77036" custScaleY="82645">
        <dgm:presLayoutVars>
          <dgm:chMax val="1"/>
          <dgm:bulletEnabled val="1"/>
        </dgm:presLayoutVars>
      </dgm:prSet>
      <dgm:spPr/>
    </dgm:pt>
    <dgm:pt modelId="{88C298D1-BA22-48CB-9EBE-50F106D9C840}" type="pres">
      <dgm:prSet presAssocID="{D3F40D3B-71F9-4B48-AD7A-B87321D40920}" presName="descendantText" presStyleLbl="alignAccFollowNode1" presStyleIdx="1" presStyleCnt="5" custScaleX="111153" custLinFactNeighborX="-1348">
        <dgm:presLayoutVars>
          <dgm:bulletEnabled val="1"/>
        </dgm:presLayoutVars>
      </dgm:prSet>
      <dgm:spPr/>
    </dgm:pt>
    <dgm:pt modelId="{A54B1EC0-BD6C-4FCF-B01F-E16DF43F06B6}" type="pres">
      <dgm:prSet presAssocID="{1606738B-C9B5-42EE-BBDE-0D71A4ACF609}" presName="sp" presStyleCnt="0"/>
      <dgm:spPr/>
    </dgm:pt>
    <dgm:pt modelId="{1DF8C959-EB10-40C3-BB1F-07A43E58A77F}" type="pres">
      <dgm:prSet presAssocID="{A855A978-6A36-4476-B796-9717D42C53ED}" presName="linNode" presStyleCnt="0"/>
      <dgm:spPr/>
    </dgm:pt>
    <dgm:pt modelId="{FCCF97BE-76E6-431E-8508-88D5580F7A29}" type="pres">
      <dgm:prSet presAssocID="{A855A978-6A36-4476-B796-9717D42C53ED}" presName="parentText" presStyleLbl="node1" presStyleIdx="2" presStyleCnt="5" custScaleX="77036" custScaleY="82645">
        <dgm:presLayoutVars>
          <dgm:chMax val="1"/>
          <dgm:bulletEnabled val="1"/>
        </dgm:presLayoutVars>
      </dgm:prSet>
      <dgm:spPr/>
    </dgm:pt>
    <dgm:pt modelId="{82C06C3A-5A91-4565-A6D2-98C31BD06EFB}" type="pres">
      <dgm:prSet presAssocID="{A855A978-6A36-4476-B796-9717D42C53ED}" presName="descendantText" presStyleLbl="alignAccFollowNode1" presStyleIdx="2" presStyleCnt="5" custScaleX="111153" custLinFactNeighborX="-1348" custLinFactNeighborY="-3261">
        <dgm:presLayoutVars>
          <dgm:bulletEnabled val="1"/>
        </dgm:presLayoutVars>
      </dgm:prSet>
      <dgm:spPr/>
    </dgm:pt>
    <dgm:pt modelId="{94958620-3F9E-49A8-86C4-135706F0DF89}" type="pres">
      <dgm:prSet presAssocID="{6DB8C60E-B4EE-4D0C-8660-7C9B91A16CFF}" presName="sp" presStyleCnt="0"/>
      <dgm:spPr/>
    </dgm:pt>
    <dgm:pt modelId="{80981A71-ECBE-4886-965E-CD7720915959}" type="pres">
      <dgm:prSet presAssocID="{167FEE97-72B1-4DFA-AD0B-C689C74AC149}" presName="linNode" presStyleCnt="0"/>
      <dgm:spPr/>
    </dgm:pt>
    <dgm:pt modelId="{09D7D283-6687-4930-906B-12EFEFAEFD92}" type="pres">
      <dgm:prSet presAssocID="{167FEE97-72B1-4DFA-AD0B-C689C74AC149}" presName="parentText" presStyleLbl="node1" presStyleIdx="3" presStyleCnt="5" custScaleX="77036" custScaleY="82645">
        <dgm:presLayoutVars>
          <dgm:chMax val="1"/>
          <dgm:bulletEnabled val="1"/>
        </dgm:presLayoutVars>
      </dgm:prSet>
      <dgm:spPr/>
    </dgm:pt>
    <dgm:pt modelId="{0337AEE6-19D0-47ED-B32A-4DB22BAEBB4B}" type="pres">
      <dgm:prSet presAssocID="{167FEE97-72B1-4DFA-AD0B-C689C74AC149}" presName="descendantText" presStyleLbl="alignAccFollowNode1" presStyleIdx="3" presStyleCnt="5" custScaleX="111153" custLinFactNeighborX="-1348">
        <dgm:presLayoutVars>
          <dgm:bulletEnabled val="1"/>
        </dgm:presLayoutVars>
      </dgm:prSet>
      <dgm:spPr/>
    </dgm:pt>
    <dgm:pt modelId="{77DC4FC0-57D6-4B1A-9CB3-50ADFC4310F4}" type="pres">
      <dgm:prSet presAssocID="{87D391BE-FC38-4C85-929C-00AF3BE83A35}" presName="sp" presStyleCnt="0"/>
      <dgm:spPr/>
    </dgm:pt>
    <dgm:pt modelId="{5B6183D1-0B5D-4430-A3E7-C5748565AC6A}" type="pres">
      <dgm:prSet presAssocID="{F94E0700-06A6-4F1D-A961-20C2DF7F4910}" presName="linNode" presStyleCnt="0"/>
      <dgm:spPr/>
    </dgm:pt>
    <dgm:pt modelId="{EABA4689-0653-4ACA-9083-B3149EFD5651}" type="pres">
      <dgm:prSet presAssocID="{F94E0700-06A6-4F1D-A961-20C2DF7F4910}" presName="parentText" presStyleLbl="node1" presStyleIdx="4" presStyleCnt="5" custScaleX="77036" custScaleY="82645">
        <dgm:presLayoutVars>
          <dgm:chMax val="1"/>
          <dgm:bulletEnabled val="1"/>
        </dgm:presLayoutVars>
      </dgm:prSet>
      <dgm:spPr/>
    </dgm:pt>
    <dgm:pt modelId="{FF7A6377-FA01-4884-901B-537D84C10434}" type="pres">
      <dgm:prSet presAssocID="{F94E0700-06A6-4F1D-A961-20C2DF7F4910}" presName="descendantText" presStyleLbl="alignAccFollowNode1" presStyleIdx="4" presStyleCnt="5" custScaleX="111153" custLinFactNeighborX="-1348">
        <dgm:presLayoutVars>
          <dgm:bulletEnabled val="1"/>
        </dgm:presLayoutVars>
      </dgm:prSet>
      <dgm:spPr/>
    </dgm:pt>
  </dgm:ptLst>
  <dgm:cxnLst>
    <dgm:cxn modelId="{B3509502-1E98-4E0D-A309-63563F9FB95D}" srcId="{167FEE97-72B1-4DFA-AD0B-C689C74AC149}" destId="{C06DAE2A-D3A2-4B93-A3C1-6AE2AC84A44D}" srcOrd="0" destOrd="0" parTransId="{3D97BC79-15D7-4EED-969C-7511566658D3}" sibTransId="{F128A9EB-4F96-4DC9-8DFC-0373F74234C5}"/>
    <dgm:cxn modelId="{6A0BD105-4CF4-4349-A259-D2256A7F47CB}" srcId="{D3F40D3B-71F9-4B48-AD7A-B87321D40920}" destId="{5DEFDFAB-8A56-4C88-9803-AE7D2BEBFE1A}" srcOrd="0" destOrd="0" parTransId="{280BBACF-9448-4A72-B0CE-C0CD1B94F71C}" sibTransId="{9ED99349-B05A-4CDA-A63A-414ED319EDF3}"/>
    <dgm:cxn modelId="{D7C66632-354F-43B6-A518-7D80F30B1AD9}" srcId="{A89DF8A8-D58A-47B7-A825-65C26E714D52}" destId="{167FEE97-72B1-4DFA-AD0B-C689C74AC149}" srcOrd="3" destOrd="0" parTransId="{EBA4CE7F-00B7-4CAA-985A-E0DB6B60BF28}" sibTransId="{87D391BE-FC38-4C85-929C-00AF3BE83A35}"/>
    <dgm:cxn modelId="{7768DD33-752B-410F-96AE-83218F8B9BBA}" type="presOf" srcId="{AB3C39EC-C4B0-429E-B9BF-B3DE4FE3467F}" destId="{FF7A6377-FA01-4884-901B-537D84C10434}" srcOrd="0" destOrd="0" presId="urn:microsoft.com/office/officeart/2005/8/layout/vList5"/>
    <dgm:cxn modelId="{7C70DF38-6558-4CE7-8345-FB2DA1BA9797}" srcId="{A89DF8A8-D58A-47B7-A825-65C26E714D52}" destId="{D3F40D3B-71F9-4B48-AD7A-B87321D40920}" srcOrd="1" destOrd="0" parTransId="{768D11B1-115D-475A-9C3A-A349BB9426E3}" sibTransId="{1606738B-C9B5-42EE-BBDE-0D71A4ACF609}"/>
    <dgm:cxn modelId="{C001F43E-D2B6-4E9E-8276-0DD1A3C2A4BF}" type="presOf" srcId="{1E1E23EB-0552-4619-B86A-6C0871BE0136}" destId="{51CCDB6A-2B61-4D47-8278-E14502415D93}" srcOrd="0" destOrd="0" presId="urn:microsoft.com/office/officeart/2005/8/layout/vList5"/>
    <dgm:cxn modelId="{CE355840-5651-43CB-A65C-AEC53190699F}" type="presOf" srcId="{F94E0700-06A6-4F1D-A961-20C2DF7F4910}" destId="{EABA4689-0653-4ACA-9083-B3149EFD5651}" srcOrd="0" destOrd="0" presId="urn:microsoft.com/office/officeart/2005/8/layout/vList5"/>
    <dgm:cxn modelId="{927FF34B-EFCD-4549-90C7-CB1F7E165C92}" type="presOf" srcId="{167FEE97-72B1-4DFA-AD0B-C689C74AC149}" destId="{09D7D283-6687-4930-906B-12EFEFAEFD92}" srcOrd="0" destOrd="0" presId="urn:microsoft.com/office/officeart/2005/8/layout/vList5"/>
    <dgm:cxn modelId="{19F44A4F-606B-4A4C-B61C-B824FEF54D81}" srcId="{A89DF8A8-D58A-47B7-A825-65C26E714D52}" destId="{1226DF9D-F000-487D-8654-89C4B3183E48}" srcOrd="0" destOrd="0" parTransId="{D1E52F96-70CB-4368-907B-D83100A6C007}" sibTransId="{D5CD72CF-7E59-42BF-847D-2EF22ADA7283}"/>
    <dgm:cxn modelId="{0A4BD575-8F16-4694-B758-BB5D254E1DAD}" type="presOf" srcId="{D3F40D3B-71F9-4B48-AD7A-B87321D40920}" destId="{8EA40717-BF77-429D-9F57-4E26A7D014FC}" srcOrd="0" destOrd="0" presId="urn:microsoft.com/office/officeart/2005/8/layout/vList5"/>
    <dgm:cxn modelId="{8027ED87-1300-414D-B756-34DAC91E483D}" srcId="{A855A978-6A36-4476-B796-9717D42C53ED}" destId="{54EC4134-A2A9-46A3-A508-002FE226E4B9}" srcOrd="0" destOrd="0" parTransId="{E5047A2C-6F02-4259-91D6-B802D15B0710}" sibTransId="{F56F02A5-5B12-4D26-8265-09E53EB76B69}"/>
    <dgm:cxn modelId="{82509CB1-8369-4DFE-AB7E-9E57E6CFC6EF}" type="presOf" srcId="{A89DF8A8-D58A-47B7-A825-65C26E714D52}" destId="{2F73A4B4-8EAE-43EC-BBB4-A23AD35D45A9}" srcOrd="0" destOrd="0" presId="urn:microsoft.com/office/officeart/2005/8/layout/vList5"/>
    <dgm:cxn modelId="{6D87F9B5-32F2-4877-BF3E-AD2E8727A7DD}" type="presOf" srcId="{54EC4134-A2A9-46A3-A508-002FE226E4B9}" destId="{82C06C3A-5A91-4565-A6D2-98C31BD06EFB}" srcOrd="0" destOrd="0" presId="urn:microsoft.com/office/officeart/2005/8/layout/vList5"/>
    <dgm:cxn modelId="{9D99BBBD-AEDF-4838-BF43-02807BC85E12}" srcId="{A89DF8A8-D58A-47B7-A825-65C26E714D52}" destId="{F94E0700-06A6-4F1D-A961-20C2DF7F4910}" srcOrd="4" destOrd="0" parTransId="{4B619EE5-5320-4D39-89B2-2D7E5CEF761D}" sibTransId="{93A74056-7FEA-44CF-A383-7F7D8B103281}"/>
    <dgm:cxn modelId="{856EC2C3-2631-4D76-A8C0-83F34681F993}" type="presOf" srcId="{5DEFDFAB-8A56-4C88-9803-AE7D2BEBFE1A}" destId="{88C298D1-BA22-48CB-9EBE-50F106D9C840}" srcOrd="0" destOrd="0" presId="urn:microsoft.com/office/officeart/2005/8/layout/vList5"/>
    <dgm:cxn modelId="{D75054CD-B652-474E-BA29-435259E92C02}" srcId="{A89DF8A8-D58A-47B7-A825-65C26E714D52}" destId="{A855A978-6A36-4476-B796-9717D42C53ED}" srcOrd="2" destOrd="0" parTransId="{9841F8FA-48AD-44B9-8456-4B504D8B9EA0}" sibTransId="{6DB8C60E-B4EE-4D0C-8660-7C9B91A16CFF}"/>
    <dgm:cxn modelId="{2DADB9DC-E609-4E96-913B-122A1CC63696}" type="presOf" srcId="{A855A978-6A36-4476-B796-9717D42C53ED}" destId="{FCCF97BE-76E6-431E-8508-88D5580F7A29}" srcOrd="0" destOrd="0" presId="urn:microsoft.com/office/officeart/2005/8/layout/vList5"/>
    <dgm:cxn modelId="{9D1FE5E0-A6C1-4377-B502-03C2212AC881}" srcId="{1226DF9D-F000-487D-8654-89C4B3183E48}" destId="{1E1E23EB-0552-4619-B86A-6C0871BE0136}" srcOrd="0" destOrd="0" parTransId="{98DCCF91-19AD-4DE7-8594-EB23F32AAC20}" sibTransId="{14ED409D-7B40-4DE5-852E-2E22B516E153}"/>
    <dgm:cxn modelId="{F75CF0E7-3E53-41D7-AFF7-CD5B6756C87F}" type="presOf" srcId="{C06DAE2A-D3A2-4B93-A3C1-6AE2AC84A44D}" destId="{0337AEE6-19D0-47ED-B32A-4DB22BAEBB4B}" srcOrd="0" destOrd="0" presId="urn:microsoft.com/office/officeart/2005/8/layout/vList5"/>
    <dgm:cxn modelId="{C6BD97EA-887C-400E-92CD-6C49B2E8E1B6}" type="presOf" srcId="{1226DF9D-F000-487D-8654-89C4B3183E48}" destId="{4B3FED1A-5D8E-4816-B24E-45FE80F93B16}" srcOrd="0" destOrd="0" presId="urn:microsoft.com/office/officeart/2005/8/layout/vList5"/>
    <dgm:cxn modelId="{43A700EE-CFCE-475F-B7D5-47AE022B4675}" srcId="{F94E0700-06A6-4F1D-A961-20C2DF7F4910}" destId="{AB3C39EC-C4B0-429E-B9BF-B3DE4FE3467F}" srcOrd="0" destOrd="0" parTransId="{A85EEA69-87A1-4EB5-92AF-7A6B36D80893}" sibTransId="{D68E9E39-3654-4305-AEE9-DED927E31B4C}"/>
    <dgm:cxn modelId="{AEA08452-E9C0-430C-B1AE-78CFDE4736DC}" type="presParOf" srcId="{2F73A4B4-8EAE-43EC-BBB4-A23AD35D45A9}" destId="{5C0206B4-78DE-44BA-9303-006D910E24E2}" srcOrd="0" destOrd="0" presId="urn:microsoft.com/office/officeart/2005/8/layout/vList5"/>
    <dgm:cxn modelId="{EF0EAB98-8ABA-435E-A9B4-E4C63A062531}" type="presParOf" srcId="{5C0206B4-78DE-44BA-9303-006D910E24E2}" destId="{4B3FED1A-5D8E-4816-B24E-45FE80F93B16}" srcOrd="0" destOrd="0" presId="urn:microsoft.com/office/officeart/2005/8/layout/vList5"/>
    <dgm:cxn modelId="{BFAC7BC2-25D5-476C-AD33-1BA70996983A}" type="presParOf" srcId="{5C0206B4-78DE-44BA-9303-006D910E24E2}" destId="{51CCDB6A-2B61-4D47-8278-E14502415D93}" srcOrd="1" destOrd="0" presId="urn:microsoft.com/office/officeart/2005/8/layout/vList5"/>
    <dgm:cxn modelId="{1ADFADC0-D87C-4EC4-A56D-97A1703A59E3}" type="presParOf" srcId="{2F73A4B4-8EAE-43EC-BBB4-A23AD35D45A9}" destId="{8E68F087-F7A9-4852-B430-4455042659F5}" srcOrd="1" destOrd="0" presId="urn:microsoft.com/office/officeart/2005/8/layout/vList5"/>
    <dgm:cxn modelId="{76AD64B8-F19D-48FB-91F1-C8064EBEB93A}" type="presParOf" srcId="{2F73A4B4-8EAE-43EC-BBB4-A23AD35D45A9}" destId="{89DB8B48-FCCA-4EC0-A6DC-E7B397982E09}" srcOrd="2" destOrd="0" presId="urn:microsoft.com/office/officeart/2005/8/layout/vList5"/>
    <dgm:cxn modelId="{FCFDE0D7-75E9-4F81-9E1F-EC914372237B}" type="presParOf" srcId="{89DB8B48-FCCA-4EC0-A6DC-E7B397982E09}" destId="{8EA40717-BF77-429D-9F57-4E26A7D014FC}" srcOrd="0" destOrd="0" presId="urn:microsoft.com/office/officeart/2005/8/layout/vList5"/>
    <dgm:cxn modelId="{C143633F-E697-4204-82A4-7A6E7911C745}" type="presParOf" srcId="{89DB8B48-FCCA-4EC0-A6DC-E7B397982E09}" destId="{88C298D1-BA22-48CB-9EBE-50F106D9C840}" srcOrd="1" destOrd="0" presId="urn:microsoft.com/office/officeart/2005/8/layout/vList5"/>
    <dgm:cxn modelId="{C3932D67-5F6F-40B6-B29F-429054CE8DDA}" type="presParOf" srcId="{2F73A4B4-8EAE-43EC-BBB4-A23AD35D45A9}" destId="{A54B1EC0-BD6C-4FCF-B01F-E16DF43F06B6}" srcOrd="3" destOrd="0" presId="urn:microsoft.com/office/officeart/2005/8/layout/vList5"/>
    <dgm:cxn modelId="{6672C41E-F198-4593-8249-09D528F20BE2}" type="presParOf" srcId="{2F73A4B4-8EAE-43EC-BBB4-A23AD35D45A9}" destId="{1DF8C959-EB10-40C3-BB1F-07A43E58A77F}" srcOrd="4" destOrd="0" presId="urn:microsoft.com/office/officeart/2005/8/layout/vList5"/>
    <dgm:cxn modelId="{3ABE1738-D7EC-4EBF-B9F8-28266FB73270}" type="presParOf" srcId="{1DF8C959-EB10-40C3-BB1F-07A43E58A77F}" destId="{FCCF97BE-76E6-431E-8508-88D5580F7A29}" srcOrd="0" destOrd="0" presId="urn:microsoft.com/office/officeart/2005/8/layout/vList5"/>
    <dgm:cxn modelId="{7816323C-845F-4810-9DD9-F3B732D6A0D2}" type="presParOf" srcId="{1DF8C959-EB10-40C3-BB1F-07A43E58A77F}" destId="{82C06C3A-5A91-4565-A6D2-98C31BD06EFB}" srcOrd="1" destOrd="0" presId="urn:microsoft.com/office/officeart/2005/8/layout/vList5"/>
    <dgm:cxn modelId="{3991214E-FE9E-4B04-AB19-CE8BD03E7E86}" type="presParOf" srcId="{2F73A4B4-8EAE-43EC-BBB4-A23AD35D45A9}" destId="{94958620-3F9E-49A8-86C4-135706F0DF89}" srcOrd="5" destOrd="0" presId="urn:microsoft.com/office/officeart/2005/8/layout/vList5"/>
    <dgm:cxn modelId="{776E9503-190A-4F60-A8BC-52F4113313F5}" type="presParOf" srcId="{2F73A4B4-8EAE-43EC-BBB4-A23AD35D45A9}" destId="{80981A71-ECBE-4886-965E-CD7720915959}" srcOrd="6" destOrd="0" presId="urn:microsoft.com/office/officeart/2005/8/layout/vList5"/>
    <dgm:cxn modelId="{88B24AE5-88DD-4D83-9257-448E53315C27}" type="presParOf" srcId="{80981A71-ECBE-4886-965E-CD7720915959}" destId="{09D7D283-6687-4930-906B-12EFEFAEFD92}" srcOrd="0" destOrd="0" presId="urn:microsoft.com/office/officeart/2005/8/layout/vList5"/>
    <dgm:cxn modelId="{89AFC7BF-5874-4CF6-B8B6-D8B529971259}" type="presParOf" srcId="{80981A71-ECBE-4886-965E-CD7720915959}" destId="{0337AEE6-19D0-47ED-B32A-4DB22BAEBB4B}" srcOrd="1" destOrd="0" presId="urn:microsoft.com/office/officeart/2005/8/layout/vList5"/>
    <dgm:cxn modelId="{AE51A3F0-40D5-4D20-867C-6098F42F1D89}" type="presParOf" srcId="{2F73A4B4-8EAE-43EC-BBB4-A23AD35D45A9}" destId="{77DC4FC0-57D6-4B1A-9CB3-50ADFC4310F4}" srcOrd="7" destOrd="0" presId="urn:microsoft.com/office/officeart/2005/8/layout/vList5"/>
    <dgm:cxn modelId="{EC1E096C-124C-47BD-93F1-07FDF29CBF68}" type="presParOf" srcId="{2F73A4B4-8EAE-43EC-BBB4-A23AD35D45A9}" destId="{5B6183D1-0B5D-4430-A3E7-C5748565AC6A}" srcOrd="8" destOrd="0" presId="urn:microsoft.com/office/officeart/2005/8/layout/vList5"/>
    <dgm:cxn modelId="{1F1F56B2-AE1A-4CD5-87CC-9C877F46E99E}" type="presParOf" srcId="{5B6183D1-0B5D-4430-A3E7-C5748565AC6A}" destId="{EABA4689-0653-4ACA-9083-B3149EFD5651}" srcOrd="0" destOrd="0" presId="urn:microsoft.com/office/officeart/2005/8/layout/vList5"/>
    <dgm:cxn modelId="{CF02CD0D-5A4C-4FDD-A100-C6FB42659FBD}" type="presParOf" srcId="{5B6183D1-0B5D-4430-A3E7-C5748565AC6A}" destId="{FF7A6377-FA01-4884-901B-537D84C104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11C93633-0BE3-46E6-92BD-430037751F54}">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solidFill>
            <a:srgbClr val="C00000"/>
          </a:solidFill>
        </a:ln>
      </dgm:spPr>
      <dgm:t>
        <a:bodyPr/>
        <a:lstStyle/>
        <a:p>
          <a:pPr algn="ctr"/>
          <a:r>
            <a:rPr lang="tr-TR" sz="4800" dirty="0">
              <a:solidFill>
                <a:schemeClr val="bg1"/>
              </a:solidFill>
            </a:rPr>
            <a:t>Bölgesel Teşvik Uygulaması</a:t>
          </a:r>
        </a:p>
      </dgm:t>
    </dgm:pt>
    <dgm:pt modelId="{C0FE76F4-F604-46AA-BE89-976DA2E38452}" type="parTrans" cxnId="{87FFFBA7-B4E2-4C20-B1F3-28534450B18F}">
      <dgm:prSet/>
      <dgm:spPr/>
      <dgm:t>
        <a:bodyPr/>
        <a:lstStyle/>
        <a:p>
          <a:endParaRPr lang="tr-TR"/>
        </a:p>
      </dgm:t>
    </dgm:pt>
    <dgm:pt modelId="{19BDFD1A-AB6F-4BE5-A00A-CD3E49070EF3}" type="sibTrans" cxnId="{87FFFBA7-B4E2-4C20-B1F3-28534450B18F}">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5B693C6D-C267-4A9A-9949-577B0869E8AC}" type="pres">
      <dgm:prSet presAssocID="{11C93633-0BE3-46E6-92BD-430037751F54}" presName="parentLin" presStyleCnt="0"/>
      <dgm:spPr/>
    </dgm:pt>
    <dgm:pt modelId="{7B0790A7-89BE-464A-9233-8678E956AE49}" type="pres">
      <dgm:prSet presAssocID="{11C93633-0BE3-46E6-92BD-430037751F54}" presName="parentLeftMargin" presStyleLbl="node1" presStyleIdx="0" presStyleCnt="1"/>
      <dgm:spPr/>
    </dgm:pt>
    <dgm:pt modelId="{CE9922DF-8D45-4973-B297-505A99B9D789}" type="pres">
      <dgm:prSet presAssocID="{11C93633-0BE3-46E6-92BD-430037751F54}" presName="parentText" presStyleLbl="node1" presStyleIdx="0" presStyleCnt="1" custScaleX="120936" custLinFactNeighborX="93234" custLinFactNeighborY="-16995">
        <dgm:presLayoutVars>
          <dgm:chMax val="0"/>
          <dgm:bulletEnabled val="1"/>
        </dgm:presLayoutVars>
      </dgm:prSet>
      <dgm:spPr/>
    </dgm:pt>
    <dgm:pt modelId="{09B0E356-077B-4519-B0E6-3069553628EB}" type="pres">
      <dgm:prSet presAssocID="{11C93633-0BE3-46E6-92BD-430037751F54}" presName="negativeSpace" presStyleCnt="0"/>
      <dgm:spPr/>
    </dgm:pt>
    <dgm:pt modelId="{F9A065A3-8AFB-47CF-B4C7-066BB46DC9CD}" type="pres">
      <dgm:prSet presAssocID="{11C93633-0BE3-46E6-92BD-430037751F54}" presName="childText" presStyleLbl="conFgAcc1" presStyleIdx="0" presStyleCnt="1" custAng="0" custScaleY="48498" custLinFactY="26599" custLinFactNeighborX="-79" custLinFactNeighborY="100000">
        <dgm:presLayoutVars>
          <dgm:bulletEnabled val="1"/>
        </dgm:presLayoutVars>
      </dgm:prSet>
      <dgm:spPr>
        <a:ln>
          <a:noFill/>
        </a:ln>
      </dgm:spPr>
    </dgm:pt>
  </dgm:ptLst>
  <dgm:cxnLst>
    <dgm:cxn modelId="{733B2B0D-8CAA-4658-B0AC-834D3BA98E51}" type="presOf" srcId="{11C93633-0BE3-46E6-92BD-430037751F54}" destId="{CE9922DF-8D45-4973-B297-505A99B9D789}" srcOrd="1" destOrd="0" presId="urn:microsoft.com/office/officeart/2005/8/layout/list1"/>
    <dgm:cxn modelId="{E643C339-9D64-4417-95E8-1A59EC2C84C0}" type="presOf" srcId="{11C93633-0BE3-46E6-92BD-430037751F54}" destId="{7B0790A7-89BE-464A-9233-8678E956AE49}" srcOrd="0" destOrd="0" presId="urn:microsoft.com/office/officeart/2005/8/layout/list1"/>
    <dgm:cxn modelId="{87FFFBA7-B4E2-4C20-B1F3-28534450B18F}" srcId="{82984904-0420-495B-AB8B-B4CC6D11877E}" destId="{11C93633-0BE3-46E6-92BD-430037751F54}" srcOrd="0" destOrd="0" parTransId="{C0FE76F4-F604-46AA-BE89-976DA2E38452}" sibTransId="{19BDFD1A-AB6F-4BE5-A00A-CD3E49070EF3}"/>
    <dgm:cxn modelId="{BFEAA1FC-9A25-4E6A-B317-B90D71C498DD}" type="presOf" srcId="{82984904-0420-495B-AB8B-B4CC6D11877E}" destId="{1D158FDA-25F5-4B33-8D5F-66F82710706F}" srcOrd="0" destOrd="0" presId="urn:microsoft.com/office/officeart/2005/8/layout/list1"/>
    <dgm:cxn modelId="{E5E404FD-B663-43D7-9266-D67C02DDC3CB}" type="presParOf" srcId="{1D158FDA-25F5-4B33-8D5F-66F82710706F}" destId="{5B693C6D-C267-4A9A-9949-577B0869E8AC}" srcOrd="0" destOrd="0" presId="urn:microsoft.com/office/officeart/2005/8/layout/list1"/>
    <dgm:cxn modelId="{71749D0E-9D0F-4B58-98E4-4D6742F74C96}" type="presParOf" srcId="{5B693C6D-C267-4A9A-9949-577B0869E8AC}" destId="{7B0790A7-89BE-464A-9233-8678E956AE49}" srcOrd="0" destOrd="0" presId="urn:microsoft.com/office/officeart/2005/8/layout/list1"/>
    <dgm:cxn modelId="{4F47AF75-93C1-4588-A01C-795256B3796B}" type="presParOf" srcId="{5B693C6D-C267-4A9A-9949-577B0869E8AC}" destId="{CE9922DF-8D45-4973-B297-505A99B9D789}" srcOrd="1" destOrd="0" presId="urn:microsoft.com/office/officeart/2005/8/layout/list1"/>
    <dgm:cxn modelId="{7851C417-0A17-4956-91C1-3F43C6229839}" type="presParOf" srcId="{1D158FDA-25F5-4B33-8D5F-66F82710706F}" destId="{09B0E356-077B-4519-B0E6-3069553628EB}" srcOrd="1" destOrd="0" presId="urn:microsoft.com/office/officeart/2005/8/layout/list1"/>
    <dgm:cxn modelId="{ACDC613E-B857-4CE2-9B06-2929729B75C4}" type="presParOf" srcId="{1D158FDA-25F5-4B33-8D5F-66F82710706F}" destId="{F9A065A3-8AFB-47CF-B4C7-066BB46DC9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84904-0420-495B-AB8B-B4CC6D11877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6BA6B1BF-2A0F-4185-9223-52C7FD0F6E06}">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dgm:spPr>
      <dgm:t>
        <a:bodyPr/>
        <a:lstStyle/>
        <a:p>
          <a:r>
            <a:rPr lang="tr-TR" sz="4400" dirty="0"/>
            <a:t>Bölgesel Teşvik Uygulaması</a:t>
          </a:r>
        </a:p>
      </dgm:t>
    </dgm:pt>
    <dgm:pt modelId="{0D3FB701-7B74-46B7-8693-0696489EADFA}" type="parTrans" cxnId="{1150D05E-7E75-4294-B89D-DEE2ED96D35A}">
      <dgm:prSet/>
      <dgm:spPr/>
      <dgm:t>
        <a:bodyPr/>
        <a:lstStyle/>
        <a:p>
          <a:endParaRPr lang="tr-TR"/>
        </a:p>
      </dgm:t>
    </dgm:pt>
    <dgm:pt modelId="{C3DDAA62-9E9A-41EC-AF75-CF3147E74FCF}" type="sibTrans" cxnId="{1150D05E-7E75-4294-B89D-DEE2ED96D35A}">
      <dgm:prSet/>
      <dgm:spPr/>
      <dgm:t>
        <a:bodyPr/>
        <a:lstStyle/>
        <a:p>
          <a:endParaRPr lang="tr-TR"/>
        </a:p>
      </dgm:t>
    </dgm:pt>
    <dgm:pt modelId="{11C93633-0BE3-46E6-92BD-430037751F54}">
      <dgm:prSet phldrT="[Metin]" custT="1"/>
      <dgm:spPr>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solidFill>
            <a:srgbClr val="C00000"/>
          </a:solidFill>
        </a:ln>
      </dgm:spPr>
      <dgm:t>
        <a:bodyPr/>
        <a:lstStyle/>
        <a:p>
          <a:r>
            <a:rPr lang="tr-TR" sz="4400" dirty="0">
              <a:solidFill>
                <a:schemeClr val="bg1"/>
              </a:solidFill>
            </a:rPr>
            <a:t>Öncelikli Yatırım Konuları</a:t>
          </a:r>
        </a:p>
      </dgm:t>
    </dgm:pt>
    <dgm:pt modelId="{C0FE76F4-F604-46AA-BE89-976DA2E38452}" type="parTrans" cxnId="{87FFFBA7-B4E2-4C20-B1F3-28534450B18F}">
      <dgm:prSet/>
      <dgm:spPr/>
      <dgm:t>
        <a:bodyPr/>
        <a:lstStyle/>
        <a:p>
          <a:endParaRPr lang="tr-TR"/>
        </a:p>
      </dgm:t>
    </dgm:pt>
    <dgm:pt modelId="{19BDFD1A-AB6F-4BE5-A00A-CD3E49070EF3}" type="sibTrans" cxnId="{87FFFBA7-B4E2-4C20-B1F3-28534450B18F}">
      <dgm:prSet/>
      <dgm:spPr/>
      <dgm:t>
        <a:bodyPr/>
        <a:lstStyle/>
        <a:p>
          <a:endParaRPr lang="tr-TR"/>
        </a:p>
      </dgm:t>
    </dgm:pt>
    <dgm:pt modelId="{1D158FDA-25F5-4B33-8D5F-66F82710706F}" type="pres">
      <dgm:prSet presAssocID="{82984904-0420-495B-AB8B-B4CC6D11877E}" presName="linear" presStyleCnt="0">
        <dgm:presLayoutVars>
          <dgm:dir/>
          <dgm:animLvl val="lvl"/>
          <dgm:resizeHandles val="exact"/>
        </dgm:presLayoutVars>
      </dgm:prSet>
      <dgm:spPr/>
    </dgm:pt>
    <dgm:pt modelId="{01D32145-C211-4C6E-9ABE-CF9A876B8FB6}" type="pres">
      <dgm:prSet presAssocID="{6BA6B1BF-2A0F-4185-9223-52C7FD0F6E06}" presName="parentLin" presStyleCnt="0"/>
      <dgm:spPr/>
    </dgm:pt>
    <dgm:pt modelId="{83AE734B-7372-4FA6-90D2-FFF9B507DBE9}" type="pres">
      <dgm:prSet presAssocID="{6BA6B1BF-2A0F-4185-9223-52C7FD0F6E06}" presName="parentLeftMargin" presStyleLbl="node1" presStyleIdx="0" presStyleCnt="1"/>
      <dgm:spPr/>
    </dgm:pt>
    <dgm:pt modelId="{7C1430E7-3E66-425A-9B51-791FF62B7445}" type="pres">
      <dgm:prSet presAssocID="{6BA6B1BF-2A0F-4185-9223-52C7FD0F6E06}" presName="parentText" presStyleLbl="node1" presStyleIdx="0" presStyleCnt="1">
        <dgm:presLayoutVars>
          <dgm:chMax val="0"/>
          <dgm:bulletEnabled val="1"/>
        </dgm:presLayoutVars>
      </dgm:prSet>
      <dgm:spPr/>
    </dgm:pt>
    <dgm:pt modelId="{2858FEBE-36FA-46DB-81C0-51CE363E02D0}" type="pres">
      <dgm:prSet presAssocID="{6BA6B1BF-2A0F-4185-9223-52C7FD0F6E06}" presName="negativeSpace" presStyleCnt="0"/>
      <dgm:spPr/>
    </dgm:pt>
    <dgm:pt modelId="{A103D836-E72E-40C1-81D5-DEF14A22332A}" type="pres">
      <dgm:prSet presAssocID="{6BA6B1BF-2A0F-4185-9223-52C7FD0F6E06}" presName="childText" presStyleLbl="conFgAcc1" presStyleIdx="0" presStyleCnt="1">
        <dgm:presLayoutVars>
          <dgm:bulletEnabled val="1"/>
        </dgm:presLayoutVars>
      </dgm:prSet>
      <dgm:spPr/>
    </dgm:pt>
  </dgm:ptLst>
  <dgm:cxnLst>
    <dgm:cxn modelId="{F12A0D0A-01A7-4C27-BD5A-B0B36D11A1FD}" type="presOf" srcId="{6BA6B1BF-2A0F-4185-9223-52C7FD0F6E06}" destId="{7C1430E7-3E66-425A-9B51-791FF62B7445}" srcOrd="1" destOrd="0" presId="urn:microsoft.com/office/officeart/2005/8/layout/list1"/>
    <dgm:cxn modelId="{1150D05E-7E75-4294-B89D-DEE2ED96D35A}" srcId="{82984904-0420-495B-AB8B-B4CC6D11877E}" destId="{6BA6B1BF-2A0F-4185-9223-52C7FD0F6E06}" srcOrd="0" destOrd="0" parTransId="{0D3FB701-7B74-46B7-8693-0696489EADFA}" sibTransId="{C3DDAA62-9E9A-41EC-AF75-CF3147E74FCF}"/>
    <dgm:cxn modelId="{9BCCD359-1BAD-43E1-9FD5-950C00272D7B}" type="presOf" srcId="{6BA6B1BF-2A0F-4185-9223-52C7FD0F6E06}" destId="{83AE734B-7372-4FA6-90D2-FFF9B507DBE9}" srcOrd="0" destOrd="0" presId="urn:microsoft.com/office/officeart/2005/8/layout/list1"/>
    <dgm:cxn modelId="{87FFFBA7-B4E2-4C20-B1F3-28534450B18F}" srcId="{6BA6B1BF-2A0F-4185-9223-52C7FD0F6E06}" destId="{11C93633-0BE3-46E6-92BD-430037751F54}" srcOrd="0" destOrd="0" parTransId="{C0FE76F4-F604-46AA-BE89-976DA2E38452}" sibTransId="{19BDFD1A-AB6F-4BE5-A00A-CD3E49070EF3}"/>
    <dgm:cxn modelId="{0F7ADEDD-3E95-443B-8AA8-E87053E35471}" type="presOf" srcId="{11C93633-0BE3-46E6-92BD-430037751F54}" destId="{A103D836-E72E-40C1-81D5-DEF14A22332A}" srcOrd="0" destOrd="0" presId="urn:microsoft.com/office/officeart/2005/8/layout/list1"/>
    <dgm:cxn modelId="{BFEAA1FC-9A25-4E6A-B317-B90D71C498DD}" type="presOf" srcId="{82984904-0420-495B-AB8B-B4CC6D11877E}" destId="{1D158FDA-25F5-4B33-8D5F-66F82710706F}" srcOrd="0" destOrd="0" presId="urn:microsoft.com/office/officeart/2005/8/layout/list1"/>
    <dgm:cxn modelId="{71B1070E-60B2-43DF-8EF0-57FF6AD77EF2}" type="presParOf" srcId="{1D158FDA-25F5-4B33-8D5F-66F82710706F}" destId="{01D32145-C211-4C6E-9ABE-CF9A876B8FB6}" srcOrd="0" destOrd="0" presId="urn:microsoft.com/office/officeart/2005/8/layout/list1"/>
    <dgm:cxn modelId="{A13A5865-7FD9-4820-A4F4-CA6F0623DCBC}" type="presParOf" srcId="{01D32145-C211-4C6E-9ABE-CF9A876B8FB6}" destId="{83AE734B-7372-4FA6-90D2-FFF9B507DBE9}" srcOrd="0" destOrd="0" presId="urn:microsoft.com/office/officeart/2005/8/layout/list1"/>
    <dgm:cxn modelId="{DEF3D9CE-A0E7-464E-AB05-0DBA543738DF}" type="presParOf" srcId="{01D32145-C211-4C6E-9ABE-CF9A876B8FB6}" destId="{7C1430E7-3E66-425A-9B51-791FF62B7445}" srcOrd="1" destOrd="0" presId="urn:microsoft.com/office/officeart/2005/8/layout/list1"/>
    <dgm:cxn modelId="{7E331DBC-A802-49C8-877B-12AE6FA5FF32}" type="presParOf" srcId="{1D158FDA-25F5-4B33-8D5F-66F82710706F}" destId="{2858FEBE-36FA-46DB-81C0-51CE363E02D0}" srcOrd="1" destOrd="0" presId="urn:microsoft.com/office/officeart/2005/8/layout/list1"/>
    <dgm:cxn modelId="{B226F800-C2AC-4457-AB40-52E65ED0E5E2}" type="presParOf" srcId="{1D158FDA-25F5-4B33-8D5F-66F82710706F}" destId="{A103D836-E72E-40C1-81D5-DEF14A22332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8FA86-BDDC-4F78-AB0F-8E7292EFC762}" type="doc">
      <dgm:prSet loTypeId="urn:microsoft.com/office/officeart/2005/8/layout/vList4#7" loCatId="list" qsTypeId="urn:microsoft.com/office/officeart/2005/8/quickstyle/simple5" qsCatId="simple" csTypeId="urn:microsoft.com/office/officeart/2005/8/colors/accent1_2#1" csCatId="accent1" phldr="1"/>
      <dgm:spPr/>
      <dgm:t>
        <a:bodyPr/>
        <a:lstStyle/>
        <a:p>
          <a:endParaRPr lang="tr-TR"/>
        </a:p>
      </dgm:t>
    </dgm:pt>
    <dgm:pt modelId="{257B897D-8E63-44BB-8CBE-32B6651108B5}">
      <dgm:prSet phldrT="[Metin]" custT="1"/>
      <dgm:spPr>
        <a:xfrm>
          <a:off x="0" y="0"/>
          <a:ext cx="5115701" cy="1432768"/>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altLang="tr-TR" sz="1600" b="1" dirty="0">
              <a:solidFill>
                <a:srgbClr val="083048"/>
              </a:solidFill>
              <a:latin typeface="Century Gothic"/>
              <a:ea typeface="+mn-ea"/>
              <a:cs typeface="+mn-cs"/>
            </a:rPr>
            <a:t>AR-GE projeleri neticesinde elde edilen ürünlerin üretilmesine yönelik yatırımlar</a:t>
          </a:r>
          <a:endParaRPr lang="tr-TR" sz="1600" dirty="0">
            <a:solidFill>
              <a:srgbClr val="083048"/>
            </a:solidFill>
            <a:latin typeface="Century Gothic"/>
            <a:ea typeface="+mn-ea"/>
            <a:cs typeface="+mn-cs"/>
          </a:endParaRPr>
        </a:p>
      </dgm:t>
    </dgm:pt>
    <dgm:pt modelId="{0683B3A7-6C8F-4506-A4DC-D4E5120BD12F}" type="parTrans" cxnId="{A5366045-AA62-4D9E-9F16-E0C84523B391}">
      <dgm:prSet/>
      <dgm:spPr/>
      <dgm:t>
        <a:bodyPr/>
        <a:lstStyle/>
        <a:p>
          <a:endParaRPr lang="tr-TR"/>
        </a:p>
      </dgm:t>
    </dgm:pt>
    <dgm:pt modelId="{AEE450D8-9586-4A4A-8A1B-189DF4F93DA1}" type="sibTrans" cxnId="{A5366045-AA62-4D9E-9F16-E0C84523B391}">
      <dgm:prSet/>
      <dgm:spPr/>
      <dgm:t>
        <a:bodyPr/>
        <a:lstStyle/>
        <a:p>
          <a:endParaRPr lang="tr-TR"/>
        </a:p>
      </dgm:t>
    </dgm:pt>
    <dgm:pt modelId="{70D7DA40-A228-41B5-B10E-89D5E683DCDE}">
      <dgm:prSet phldrT="[Metin]" custT="1"/>
      <dgm:spPr>
        <a:xfrm>
          <a:off x="0" y="1576044"/>
          <a:ext cx="5115701" cy="1432768"/>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altLang="tr-TR" sz="1800" b="1" dirty="0">
              <a:solidFill>
                <a:srgbClr val="FFFFFF"/>
              </a:solidFill>
              <a:latin typeface="Century Gothic"/>
              <a:ea typeface="+mn-ea"/>
              <a:cs typeface="+mn-cs"/>
            </a:rPr>
            <a:t>Test merkezleri, </a:t>
          </a:r>
          <a:r>
            <a:rPr lang="tr-TR" altLang="tr-TR" sz="1800" b="1" dirty="0" err="1">
              <a:solidFill>
                <a:srgbClr val="FFFFFF"/>
              </a:solidFill>
              <a:latin typeface="Century Gothic"/>
              <a:ea typeface="+mn-ea"/>
              <a:cs typeface="+mn-cs"/>
            </a:rPr>
            <a:t>rüzg</a:t>
          </a:r>
          <a:r>
            <a:rPr lang="en-US" altLang="tr-TR" sz="1800" b="1" dirty="0">
              <a:solidFill>
                <a:srgbClr val="FFFFFF"/>
              </a:solidFill>
              <a:latin typeface="Century Gothic"/>
              <a:ea typeface="+mn-ea"/>
              <a:cs typeface="+mn-cs"/>
            </a:rPr>
            <a:t>â</a:t>
          </a:r>
          <a:r>
            <a:rPr lang="tr-TR" altLang="tr-TR" sz="1800" b="1" dirty="0">
              <a:solidFill>
                <a:srgbClr val="FFFFFF"/>
              </a:solidFill>
              <a:latin typeface="Century Gothic"/>
              <a:ea typeface="+mn-ea"/>
              <a:cs typeface="+mn-cs"/>
            </a:rPr>
            <a:t>r tüneli vb. yatırımlar</a:t>
          </a:r>
          <a:endParaRPr lang="tr-TR" sz="1800" dirty="0">
            <a:solidFill>
              <a:srgbClr val="FFFFFF"/>
            </a:solidFill>
            <a:latin typeface="Century Gothic"/>
            <a:ea typeface="+mn-ea"/>
            <a:cs typeface="+mn-cs"/>
          </a:endParaRPr>
        </a:p>
      </dgm:t>
    </dgm:pt>
    <dgm:pt modelId="{B87DF777-CDE2-422B-9D05-7CA38992591B}" type="parTrans" cxnId="{0C41A3E4-A6E0-4D72-877F-913409E8A176}">
      <dgm:prSet/>
      <dgm:spPr/>
      <dgm:t>
        <a:bodyPr/>
        <a:lstStyle/>
        <a:p>
          <a:endParaRPr lang="tr-TR"/>
        </a:p>
      </dgm:t>
    </dgm:pt>
    <dgm:pt modelId="{F930FAA8-59D5-4E9A-AE6D-890140185FE9}" type="sibTrans" cxnId="{0C41A3E4-A6E0-4D72-877F-913409E8A176}">
      <dgm:prSet/>
      <dgm:spPr/>
      <dgm:t>
        <a:bodyPr/>
        <a:lstStyle/>
        <a:p>
          <a:endParaRPr lang="tr-TR"/>
        </a:p>
      </dgm:t>
    </dgm:pt>
    <dgm:pt modelId="{C69FDF5E-C6E4-4FC8-85F4-C2267F8FEC65}">
      <dgm:prSet phldrT="[Metin]" custT="1"/>
      <dgm:spPr>
        <a:xfrm>
          <a:off x="0" y="3152089"/>
          <a:ext cx="5115701" cy="1432768"/>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sz="2000" b="1" dirty="0">
              <a:solidFill>
                <a:srgbClr val="083048"/>
              </a:solidFill>
              <a:latin typeface="Century Gothic"/>
              <a:ea typeface="+mn-ea"/>
              <a:cs typeface="+mn-cs"/>
            </a:rPr>
            <a:t>Madencilik ve Maden Arama Yatırımları</a:t>
          </a:r>
        </a:p>
      </dgm:t>
    </dgm:pt>
    <dgm:pt modelId="{8D6BA4BF-A8B9-4E01-BB6D-D9C0C008513F}" type="parTrans" cxnId="{480C0DC6-F66F-4F0F-A1AF-A7775457341F}">
      <dgm:prSet/>
      <dgm:spPr/>
      <dgm:t>
        <a:bodyPr/>
        <a:lstStyle/>
        <a:p>
          <a:endParaRPr lang="tr-TR"/>
        </a:p>
      </dgm:t>
    </dgm:pt>
    <dgm:pt modelId="{38E7A045-21E1-45B5-BB4C-018A221673F0}" type="sibTrans" cxnId="{480C0DC6-F66F-4F0F-A1AF-A7775457341F}">
      <dgm:prSet/>
      <dgm:spPr/>
      <dgm:t>
        <a:bodyPr/>
        <a:lstStyle/>
        <a:p>
          <a:endParaRPr lang="tr-TR"/>
        </a:p>
      </dgm:t>
    </dgm:pt>
    <dgm:pt modelId="{10916C09-1476-44A1-B9F1-74596913460D}" type="pres">
      <dgm:prSet presAssocID="{B898FA86-BDDC-4F78-AB0F-8E7292EFC762}" presName="linear" presStyleCnt="0">
        <dgm:presLayoutVars>
          <dgm:dir/>
          <dgm:resizeHandles val="exact"/>
        </dgm:presLayoutVars>
      </dgm:prSet>
      <dgm:spPr/>
    </dgm:pt>
    <dgm:pt modelId="{21935138-4792-425D-99DE-FA6CC12A5B5C}" type="pres">
      <dgm:prSet presAssocID="{257B897D-8E63-44BB-8CBE-32B6651108B5}" presName="comp" presStyleCnt="0"/>
      <dgm:spPr/>
    </dgm:pt>
    <dgm:pt modelId="{C9214962-F9E0-481D-926B-F559294DBFD4}" type="pres">
      <dgm:prSet presAssocID="{257B897D-8E63-44BB-8CBE-32B6651108B5}" presName="box" presStyleLbl="node1" presStyleIdx="0" presStyleCnt="3"/>
      <dgm:spPr/>
    </dgm:pt>
    <dgm:pt modelId="{F32AA00B-EE0B-46FC-B5D1-5215C2CB42C2}" type="pres">
      <dgm:prSet presAssocID="{257B897D-8E63-44BB-8CBE-32B6651108B5}" presName="img" presStyleLbl="fgImgPlace1" presStyleIdx="0" presStyleCnt="3"/>
      <dgm:spPr>
        <a:xfrm>
          <a:off x="143276" y="143276"/>
          <a:ext cx="1023140" cy="1146214"/>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DC47A905-81E3-405E-B0FE-6A4A263A5F01}" type="pres">
      <dgm:prSet presAssocID="{257B897D-8E63-44BB-8CBE-32B6651108B5}" presName="text" presStyleLbl="node1" presStyleIdx="0" presStyleCnt="3">
        <dgm:presLayoutVars>
          <dgm:bulletEnabled val="1"/>
        </dgm:presLayoutVars>
      </dgm:prSet>
      <dgm:spPr/>
    </dgm:pt>
    <dgm:pt modelId="{7EF138FD-77F4-4CFD-9019-9E9BE0A67C5D}" type="pres">
      <dgm:prSet presAssocID="{AEE450D8-9586-4A4A-8A1B-189DF4F93DA1}" presName="spacer" presStyleCnt="0"/>
      <dgm:spPr/>
    </dgm:pt>
    <dgm:pt modelId="{E299F360-2FFB-4125-B279-989147219F81}" type="pres">
      <dgm:prSet presAssocID="{70D7DA40-A228-41B5-B10E-89D5E683DCDE}" presName="comp" presStyleCnt="0"/>
      <dgm:spPr/>
    </dgm:pt>
    <dgm:pt modelId="{7DF73D77-63B1-4126-8A50-306E1B960869}" type="pres">
      <dgm:prSet presAssocID="{70D7DA40-A228-41B5-B10E-89D5E683DCDE}" presName="box" presStyleLbl="node1" presStyleIdx="1" presStyleCnt="3"/>
      <dgm:spPr/>
    </dgm:pt>
    <dgm:pt modelId="{D50EE02B-57D6-42B7-99C2-3BC9A923F2D3}" type="pres">
      <dgm:prSet presAssocID="{70D7DA40-A228-41B5-B10E-89D5E683DCDE}" presName="img" presStyleLbl="fgImgPlace1" presStyleIdx="1" presStyleCnt="3"/>
      <dgm:spPr>
        <a:xfrm>
          <a:off x="143276" y="1719321"/>
          <a:ext cx="1023140" cy="1146214"/>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04D1F6B7-6B2E-4519-86B1-5646EAFAF310}" type="pres">
      <dgm:prSet presAssocID="{70D7DA40-A228-41B5-B10E-89D5E683DCDE}" presName="text" presStyleLbl="node1" presStyleIdx="1" presStyleCnt="3">
        <dgm:presLayoutVars>
          <dgm:bulletEnabled val="1"/>
        </dgm:presLayoutVars>
      </dgm:prSet>
      <dgm:spPr/>
    </dgm:pt>
    <dgm:pt modelId="{78BBD5E1-00EB-4362-B87F-93E7C9ED0FFE}" type="pres">
      <dgm:prSet presAssocID="{F930FAA8-59D5-4E9A-AE6D-890140185FE9}" presName="spacer" presStyleCnt="0"/>
      <dgm:spPr/>
    </dgm:pt>
    <dgm:pt modelId="{6582E122-360F-4502-8528-D264460A437F}" type="pres">
      <dgm:prSet presAssocID="{C69FDF5E-C6E4-4FC8-85F4-C2267F8FEC65}" presName="comp" presStyleCnt="0"/>
      <dgm:spPr/>
    </dgm:pt>
    <dgm:pt modelId="{C54A4430-3929-4F39-A46B-D49EE6F03648}" type="pres">
      <dgm:prSet presAssocID="{C69FDF5E-C6E4-4FC8-85F4-C2267F8FEC65}" presName="box" presStyleLbl="node1" presStyleIdx="2" presStyleCnt="3"/>
      <dgm:spPr/>
    </dgm:pt>
    <dgm:pt modelId="{C3C72642-C6B9-4218-A451-E74C466AF05E}" type="pres">
      <dgm:prSet presAssocID="{C69FDF5E-C6E4-4FC8-85F4-C2267F8FEC65}" presName="img" presStyleLbl="fgImgPlace1" presStyleIdx="2" presStyleCnt="3"/>
      <dgm:spPr>
        <a:xfrm>
          <a:off x="143276" y="3295366"/>
          <a:ext cx="1023140" cy="1146214"/>
        </a:xfrm>
        <a:prstGeom prst="roundRect">
          <a:avLst>
            <a:gd name="adj" fmla="val 10000"/>
          </a:avLst>
        </a:prstGeom>
        <a:blipFill rotWithShape="1">
          <a:blip xmlns:r="http://schemas.openxmlformats.org/officeDocument/2006/relationships" r:embed="rId3"/>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959B63E9-1BD3-4F75-94D0-F67A6DF4C19C}" type="pres">
      <dgm:prSet presAssocID="{C69FDF5E-C6E4-4FC8-85F4-C2267F8FEC65}" presName="text" presStyleLbl="node1" presStyleIdx="2" presStyleCnt="3">
        <dgm:presLayoutVars>
          <dgm:bulletEnabled val="1"/>
        </dgm:presLayoutVars>
      </dgm:prSet>
      <dgm:spPr/>
    </dgm:pt>
  </dgm:ptLst>
  <dgm:cxnLst>
    <dgm:cxn modelId="{EF704F0F-D61B-4E97-BC5E-7DCC3B7B90FC}" type="presOf" srcId="{C69FDF5E-C6E4-4FC8-85F4-C2267F8FEC65}" destId="{959B63E9-1BD3-4F75-94D0-F67A6DF4C19C}" srcOrd="1" destOrd="0" presId="urn:microsoft.com/office/officeart/2005/8/layout/vList4#7"/>
    <dgm:cxn modelId="{340BDD1A-D7D2-4237-B6E5-0730B827D10B}" type="presOf" srcId="{257B897D-8E63-44BB-8CBE-32B6651108B5}" destId="{DC47A905-81E3-405E-B0FE-6A4A263A5F01}" srcOrd="1" destOrd="0" presId="urn:microsoft.com/office/officeart/2005/8/layout/vList4#7"/>
    <dgm:cxn modelId="{F5E16527-75B4-4AE1-B89D-4B2F566E5E37}" type="presOf" srcId="{B898FA86-BDDC-4F78-AB0F-8E7292EFC762}" destId="{10916C09-1476-44A1-B9F1-74596913460D}" srcOrd="0" destOrd="0" presId="urn:microsoft.com/office/officeart/2005/8/layout/vList4#7"/>
    <dgm:cxn modelId="{A5366045-AA62-4D9E-9F16-E0C84523B391}" srcId="{B898FA86-BDDC-4F78-AB0F-8E7292EFC762}" destId="{257B897D-8E63-44BB-8CBE-32B6651108B5}" srcOrd="0" destOrd="0" parTransId="{0683B3A7-6C8F-4506-A4DC-D4E5120BD12F}" sibTransId="{AEE450D8-9586-4A4A-8A1B-189DF4F93DA1}"/>
    <dgm:cxn modelId="{7EE00176-2B39-4EE8-8E6D-8EF10FDE7519}" type="presOf" srcId="{C69FDF5E-C6E4-4FC8-85F4-C2267F8FEC65}" destId="{C54A4430-3929-4F39-A46B-D49EE6F03648}" srcOrd="0" destOrd="0" presId="urn:microsoft.com/office/officeart/2005/8/layout/vList4#7"/>
    <dgm:cxn modelId="{8A0D877B-05B6-448C-98E0-94CCE08870A7}" type="presOf" srcId="{70D7DA40-A228-41B5-B10E-89D5E683DCDE}" destId="{04D1F6B7-6B2E-4519-86B1-5646EAFAF310}" srcOrd="1" destOrd="0" presId="urn:microsoft.com/office/officeart/2005/8/layout/vList4#7"/>
    <dgm:cxn modelId="{0A462BB8-40DD-42DA-B68C-4ADC412373A2}" type="presOf" srcId="{70D7DA40-A228-41B5-B10E-89D5E683DCDE}" destId="{7DF73D77-63B1-4126-8A50-306E1B960869}" srcOrd="0" destOrd="0" presId="urn:microsoft.com/office/officeart/2005/8/layout/vList4#7"/>
    <dgm:cxn modelId="{74348FC4-2974-4A77-B923-F452FAC6B0B9}" type="presOf" srcId="{257B897D-8E63-44BB-8CBE-32B6651108B5}" destId="{C9214962-F9E0-481D-926B-F559294DBFD4}" srcOrd="0" destOrd="0" presId="urn:microsoft.com/office/officeart/2005/8/layout/vList4#7"/>
    <dgm:cxn modelId="{480C0DC6-F66F-4F0F-A1AF-A7775457341F}" srcId="{B898FA86-BDDC-4F78-AB0F-8E7292EFC762}" destId="{C69FDF5E-C6E4-4FC8-85F4-C2267F8FEC65}" srcOrd="2" destOrd="0" parTransId="{8D6BA4BF-A8B9-4E01-BB6D-D9C0C008513F}" sibTransId="{38E7A045-21E1-45B5-BB4C-018A221673F0}"/>
    <dgm:cxn modelId="{0C41A3E4-A6E0-4D72-877F-913409E8A176}" srcId="{B898FA86-BDDC-4F78-AB0F-8E7292EFC762}" destId="{70D7DA40-A228-41B5-B10E-89D5E683DCDE}" srcOrd="1" destOrd="0" parTransId="{B87DF777-CDE2-422B-9D05-7CA38992591B}" sibTransId="{F930FAA8-59D5-4E9A-AE6D-890140185FE9}"/>
    <dgm:cxn modelId="{BCEE1056-1F17-497E-9889-AFA7E2C8EB7A}" type="presParOf" srcId="{10916C09-1476-44A1-B9F1-74596913460D}" destId="{21935138-4792-425D-99DE-FA6CC12A5B5C}" srcOrd="0" destOrd="0" presId="urn:microsoft.com/office/officeart/2005/8/layout/vList4#7"/>
    <dgm:cxn modelId="{6927E8CC-B200-4B84-A43F-2AF9E5D3DA2B}" type="presParOf" srcId="{21935138-4792-425D-99DE-FA6CC12A5B5C}" destId="{C9214962-F9E0-481D-926B-F559294DBFD4}" srcOrd="0" destOrd="0" presId="urn:microsoft.com/office/officeart/2005/8/layout/vList4#7"/>
    <dgm:cxn modelId="{EB2D770D-FA9B-44D6-9487-6B4F7E48C749}" type="presParOf" srcId="{21935138-4792-425D-99DE-FA6CC12A5B5C}" destId="{F32AA00B-EE0B-46FC-B5D1-5215C2CB42C2}" srcOrd="1" destOrd="0" presId="urn:microsoft.com/office/officeart/2005/8/layout/vList4#7"/>
    <dgm:cxn modelId="{AF369252-848B-4DF8-B6F7-7B3DE2C22B56}" type="presParOf" srcId="{21935138-4792-425D-99DE-FA6CC12A5B5C}" destId="{DC47A905-81E3-405E-B0FE-6A4A263A5F01}" srcOrd="2" destOrd="0" presId="urn:microsoft.com/office/officeart/2005/8/layout/vList4#7"/>
    <dgm:cxn modelId="{0A971635-A706-461C-8D8C-53DB21096A79}" type="presParOf" srcId="{10916C09-1476-44A1-B9F1-74596913460D}" destId="{7EF138FD-77F4-4CFD-9019-9E9BE0A67C5D}" srcOrd="1" destOrd="0" presId="urn:microsoft.com/office/officeart/2005/8/layout/vList4#7"/>
    <dgm:cxn modelId="{8DA216CA-8923-4A20-B0D4-C9D09FC46343}" type="presParOf" srcId="{10916C09-1476-44A1-B9F1-74596913460D}" destId="{E299F360-2FFB-4125-B279-989147219F81}" srcOrd="2" destOrd="0" presId="urn:microsoft.com/office/officeart/2005/8/layout/vList4#7"/>
    <dgm:cxn modelId="{D379B0B6-D5DC-48CA-BC82-394D5DDCA26D}" type="presParOf" srcId="{E299F360-2FFB-4125-B279-989147219F81}" destId="{7DF73D77-63B1-4126-8A50-306E1B960869}" srcOrd="0" destOrd="0" presId="urn:microsoft.com/office/officeart/2005/8/layout/vList4#7"/>
    <dgm:cxn modelId="{488B3875-3097-4EBB-884B-FA37B94ADBDC}" type="presParOf" srcId="{E299F360-2FFB-4125-B279-989147219F81}" destId="{D50EE02B-57D6-42B7-99C2-3BC9A923F2D3}" srcOrd="1" destOrd="0" presId="urn:microsoft.com/office/officeart/2005/8/layout/vList4#7"/>
    <dgm:cxn modelId="{74AFB109-176C-4039-BA4E-6A62652988F1}" type="presParOf" srcId="{E299F360-2FFB-4125-B279-989147219F81}" destId="{04D1F6B7-6B2E-4519-86B1-5646EAFAF310}" srcOrd="2" destOrd="0" presId="urn:microsoft.com/office/officeart/2005/8/layout/vList4#7"/>
    <dgm:cxn modelId="{260FCAA8-128C-41D5-A6E5-BC2AFD579499}" type="presParOf" srcId="{10916C09-1476-44A1-B9F1-74596913460D}" destId="{78BBD5E1-00EB-4362-B87F-93E7C9ED0FFE}" srcOrd="3" destOrd="0" presId="urn:microsoft.com/office/officeart/2005/8/layout/vList4#7"/>
    <dgm:cxn modelId="{FC31356F-E804-45AA-B5D2-81847E048E24}" type="presParOf" srcId="{10916C09-1476-44A1-B9F1-74596913460D}" destId="{6582E122-360F-4502-8528-D264460A437F}" srcOrd="4" destOrd="0" presId="urn:microsoft.com/office/officeart/2005/8/layout/vList4#7"/>
    <dgm:cxn modelId="{6D5797F9-0C71-4165-BE83-76B6ECC4BDC3}" type="presParOf" srcId="{6582E122-360F-4502-8528-D264460A437F}" destId="{C54A4430-3929-4F39-A46B-D49EE6F03648}" srcOrd="0" destOrd="0" presId="urn:microsoft.com/office/officeart/2005/8/layout/vList4#7"/>
    <dgm:cxn modelId="{7B971D4C-E88E-408A-9C9D-A53036DCD4F7}" type="presParOf" srcId="{6582E122-360F-4502-8528-D264460A437F}" destId="{C3C72642-C6B9-4218-A451-E74C466AF05E}" srcOrd="1" destOrd="0" presId="urn:microsoft.com/office/officeart/2005/8/layout/vList4#7"/>
    <dgm:cxn modelId="{0DCA3A62-9C86-4ABD-B14D-AF32E6AD4863}" type="presParOf" srcId="{6582E122-360F-4502-8528-D264460A437F}" destId="{959B63E9-1BD3-4F75-94D0-F67A6DF4C19C}"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98FA86-BDDC-4F78-AB0F-8E7292EFC762}" type="doc">
      <dgm:prSet loTypeId="urn:microsoft.com/office/officeart/2005/8/layout/vList4#8" loCatId="list" qsTypeId="urn:microsoft.com/office/officeart/2005/8/quickstyle/simple5" qsCatId="simple" csTypeId="urn:microsoft.com/office/officeart/2005/8/colors/accent1_2#2" csCatId="accent1" phldr="1"/>
      <dgm:spPr/>
      <dgm:t>
        <a:bodyPr/>
        <a:lstStyle/>
        <a:p>
          <a:endParaRPr lang="tr-TR"/>
        </a:p>
      </dgm:t>
    </dgm:pt>
    <dgm:pt modelId="{257B897D-8E63-44BB-8CBE-32B6651108B5}">
      <dgm:prSet phldrT="[Metin]" custT="1"/>
      <dgm:spPr>
        <a:xfrm>
          <a:off x="0" y="0"/>
          <a:ext cx="5021074" cy="1582307"/>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altLang="tr-TR" sz="2000" b="1" dirty="0">
              <a:solidFill>
                <a:srgbClr val="C3A572"/>
              </a:solidFill>
              <a:latin typeface="Century Gothic"/>
              <a:ea typeface="+mn-ea"/>
              <a:cs typeface="+mn-cs"/>
            </a:rPr>
            <a:t> </a:t>
          </a:r>
          <a:r>
            <a:rPr lang="tr-TR" altLang="tr-TR" sz="2000" b="1" dirty="0">
              <a:solidFill>
                <a:srgbClr val="FFFFFF"/>
              </a:solidFill>
              <a:latin typeface="Century Gothic"/>
              <a:ea typeface="+mn-ea"/>
              <a:cs typeface="+mn-cs"/>
            </a:rPr>
            <a:t>Savunma alanındaki </a:t>
          </a:r>
        </a:p>
        <a:p>
          <a:pPr algn="r">
            <a:buNone/>
          </a:pPr>
          <a:r>
            <a:rPr lang="tr-TR" altLang="tr-TR" sz="2000" b="1" dirty="0">
              <a:solidFill>
                <a:srgbClr val="FFFFFF"/>
              </a:solidFill>
              <a:latin typeface="Century Gothic"/>
              <a:ea typeface="+mn-ea"/>
              <a:cs typeface="+mn-cs"/>
            </a:rPr>
            <a:t>yatırımlar</a:t>
          </a:r>
          <a:endParaRPr lang="tr-TR" sz="2000" b="1" dirty="0">
            <a:solidFill>
              <a:srgbClr val="FFFFFF"/>
            </a:solidFill>
            <a:latin typeface="Century Gothic"/>
            <a:ea typeface="+mn-ea"/>
            <a:cs typeface="+mn-cs"/>
          </a:endParaRPr>
        </a:p>
      </dgm:t>
    </dgm:pt>
    <dgm:pt modelId="{0683B3A7-6C8F-4506-A4DC-D4E5120BD12F}" type="parTrans" cxnId="{A5366045-AA62-4D9E-9F16-E0C84523B391}">
      <dgm:prSet/>
      <dgm:spPr/>
      <dgm:t>
        <a:bodyPr/>
        <a:lstStyle/>
        <a:p>
          <a:endParaRPr lang="tr-TR"/>
        </a:p>
      </dgm:t>
    </dgm:pt>
    <dgm:pt modelId="{AEE450D8-9586-4A4A-8A1B-189DF4F93DA1}" type="sibTrans" cxnId="{A5366045-AA62-4D9E-9F16-E0C84523B391}">
      <dgm:prSet/>
      <dgm:spPr/>
      <dgm:t>
        <a:bodyPr/>
        <a:lstStyle/>
        <a:p>
          <a:endParaRPr lang="tr-TR"/>
        </a:p>
      </dgm:t>
    </dgm:pt>
    <dgm:pt modelId="{70D7DA40-A228-41B5-B10E-89D5E683DCDE}">
      <dgm:prSet phldrT="[Metin]" custT="1"/>
      <dgm:spPr>
        <a:xfrm>
          <a:off x="59657" y="1654334"/>
          <a:ext cx="5021074" cy="1322106"/>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altLang="tr-TR" sz="2000" b="1" dirty="0">
              <a:solidFill>
                <a:srgbClr val="083048"/>
              </a:solidFill>
              <a:latin typeface="Century Gothic"/>
              <a:ea typeface="+mn-ea"/>
              <a:cs typeface="+mn-cs"/>
            </a:rPr>
            <a:t>Belirli otomotiv ve motor yatırımları</a:t>
          </a:r>
          <a:endParaRPr lang="tr-TR" sz="2000" dirty="0">
            <a:solidFill>
              <a:srgbClr val="083048"/>
            </a:solidFill>
            <a:latin typeface="Century Gothic"/>
            <a:ea typeface="+mn-ea"/>
            <a:cs typeface="+mn-cs"/>
          </a:endParaRPr>
        </a:p>
      </dgm:t>
    </dgm:pt>
    <dgm:pt modelId="{B87DF777-CDE2-422B-9D05-7CA38992591B}" type="parTrans" cxnId="{0C41A3E4-A6E0-4D72-877F-913409E8A176}">
      <dgm:prSet/>
      <dgm:spPr/>
      <dgm:t>
        <a:bodyPr/>
        <a:lstStyle/>
        <a:p>
          <a:endParaRPr lang="tr-TR"/>
        </a:p>
      </dgm:t>
    </dgm:pt>
    <dgm:pt modelId="{F930FAA8-59D5-4E9A-AE6D-890140185FE9}" type="sibTrans" cxnId="{0C41A3E4-A6E0-4D72-877F-913409E8A176}">
      <dgm:prSet/>
      <dgm:spPr/>
      <dgm:t>
        <a:bodyPr/>
        <a:lstStyle/>
        <a:p>
          <a:endParaRPr lang="tr-TR"/>
        </a:p>
      </dgm:t>
    </dgm:pt>
    <dgm:pt modelId="{C69FDF5E-C6E4-4FC8-85F4-C2267F8FEC65}">
      <dgm:prSet phldrT="[Metin]" custT="1"/>
      <dgm:spPr>
        <a:xfrm>
          <a:off x="56037" y="3139030"/>
          <a:ext cx="5021074" cy="1440388"/>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t>
        <a:bodyPr/>
        <a:lstStyle/>
        <a:p>
          <a:pPr algn="r">
            <a:buNone/>
          </a:pPr>
          <a:r>
            <a:rPr lang="tr-TR" altLang="tr-TR" sz="2000" b="1" dirty="0">
              <a:solidFill>
                <a:srgbClr val="FFFFFF"/>
              </a:solidFill>
              <a:latin typeface="Century Gothic"/>
              <a:ea typeface="+mn-ea"/>
              <a:cs typeface="+mn-cs"/>
            </a:rPr>
            <a:t>Eğitim yatırımları</a:t>
          </a:r>
        </a:p>
      </dgm:t>
    </dgm:pt>
    <dgm:pt modelId="{8D6BA4BF-A8B9-4E01-BB6D-D9C0C008513F}" type="parTrans" cxnId="{480C0DC6-F66F-4F0F-A1AF-A7775457341F}">
      <dgm:prSet/>
      <dgm:spPr/>
      <dgm:t>
        <a:bodyPr/>
        <a:lstStyle/>
        <a:p>
          <a:endParaRPr lang="tr-TR"/>
        </a:p>
      </dgm:t>
    </dgm:pt>
    <dgm:pt modelId="{38E7A045-21E1-45B5-BB4C-018A221673F0}" type="sibTrans" cxnId="{480C0DC6-F66F-4F0F-A1AF-A7775457341F}">
      <dgm:prSet/>
      <dgm:spPr/>
      <dgm:t>
        <a:bodyPr/>
        <a:lstStyle/>
        <a:p>
          <a:endParaRPr lang="tr-TR"/>
        </a:p>
      </dgm:t>
    </dgm:pt>
    <dgm:pt modelId="{10916C09-1476-44A1-B9F1-74596913460D}" type="pres">
      <dgm:prSet presAssocID="{B898FA86-BDDC-4F78-AB0F-8E7292EFC762}" presName="linear" presStyleCnt="0">
        <dgm:presLayoutVars>
          <dgm:dir/>
          <dgm:resizeHandles val="exact"/>
        </dgm:presLayoutVars>
      </dgm:prSet>
      <dgm:spPr/>
    </dgm:pt>
    <dgm:pt modelId="{21935138-4792-425D-99DE-FA6CC12A5B5C}" type="pres">
      <dgm:prSet presAssocID="{257B897D-8E63-44BB-8CBE-32B6651108B5}" presName="comp" presStyleCnt="0"/>
      <dgm:spPr/>
    </dgm:pt>
    <dgm:pt modelId="{C9214962-F9E0-481D-926B-F559294DBFD4}" type="pres">
      <dgm:prSet presAssocID="{257B897D-8E63-44BB-8CBE-32B6651108B5}" presName="box" presStyleLbl="node1" presStyleIdx="0" presStyleCnt="3" custScaleY="134885" custLinFactNeighborX="0" custLinFactNeighborY="-4968"/>
      <dgm:spPr/>
    </dgm:pt>
    <dgm:pt modelId="{F32AA00B-EE0B-46FC-B5D1-5215C2CB42C2}" type="pres">
      <dgm:prSet presAssocID="{257B897D-8E63-44BB-8CBE-32B6651108B5}" presName="img" presStyleLbl="fgImgPlace1" presStyleIdx="0" presStyleCnt="3"/>
      <dgm:spPr>
        <a:xfrm>
          <a:off x="117307" y="321922"/>
          <a:ext cx="1004214" cy="938463"/>
        </a:xfrm>
        <a:prstGeom prst="roundRect">
          <a:avLst>
            <a:gd name="adj" fmla="val 10000"/>
          </a:avLst>
        </a:prstGeom>
        <a:solidFill>
          <a:srgbClr val="00ACC9">
            <a:tint val="50000"/>
            <a:hueOff val="0"/>
            <a:satOff val="0"/>
            <a:lumOff val="0"/>
            <a:alphaOff val="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DC47A905-81E3-405E-B0FE-6A4A263A5F01}" type="pres">
      <dgm:prSet presAssocID="{257B897D-8E63-44BB-8CBE-32B6651108B5}" presName="text" presStyleLbl="node1" presStyleIdx="0" presStyleCnt="3">
        <dgm:presLayoutVars>
          <dgm:bulletEnabled val="1"/>
        </dgm:presLayoutVars>
      </dgm:prSet>
      <dgm:spPr/>
    </dgm:pt>
    <dgm:pt modelId="{7EF138FD-77F4-4CFD-9019-9E9BE0A67C5D}" type="pres">
      <dgm:prSet presAssocID="{AEE450D8-9586-4A4A-8A1B-189DF4F93DA1}" presName="spacer" presStyleCnt="0"/>
      <dgm:spPr/>
    </dgm:pt>
    <dgm:pt modelId="{E299F360-2FFB-4125-B279-989147219F81}" type="pres">
      <dgm:prSet presAssocID="{70D7DA40-A228-41B5-B10E-89D5E683DCDE}" presName="comp" presStyleCnt="0"/>
      <dgm:spPr/>
    </dgm:pt>
    <dgm:pt modelId="{7DF73D77-63B1-4126-8A50-306E1B960869}" type="pres">
      <dgm:prSet presAssocID="{70D7DA40-A228-41B5-B10E-89D5E683DCDE}" presName="box" presStyleLbl="node1" presStyleIdx="1" presStyleCnt="3" custScaleY="112704" custLinFactNeighborX="375" custLinFactNeighborY="-3860"/>
      <dgm:spPr/>
    </dgm:pt>
    <dgm:pt modelId="{D50EE02B-57D6-42B7-99C2-3BC9A923F2D3}" type="pres">
      <dgm:prSet presAssocID="{70D7DA40-A228-41B5-B10E-89D5E683DCDE}" presName="img" presStyleLbl="fgImgPlace1" presStyleIdx="1" presStyleCnt="3" custScaleX="147126" custScaleY="112860" custLinFactNeighborX="15176" custLinFactNeighborY="0"/>
      <dgm:spPr>
        <a:xfrm>
          <a:off x="92742" y="1831094"/>
          <a:ext cx="1477461" cy="1059149"/>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04D1F6B7-6B2E-4519-86B1-5646EAFAF310}" type="pres">
      <dgm:prSet presAssocID="{70D7DA40-A228-41B5-B10E-89D5E683DCDE}" presName="text" presStyleLbl="node1" presStyleIdx="1" presStyleCnt="3">
        <dgm:presLayoutVars>
          <dgm:bulletEnabled val="1"/>
        </dgm:presLayoutVars>
      </dgm:prSet>
      <dgm:spPr/>
    </dgm:pt>
    <dgm:pt modelId="{78BBD5E1-00EB-4362-B87F-93E7C9ED0FFE}" type="pres">
      <dgm:prSet presAssocID="{F930FAA8-59D5-4E9A-AE6D-890140185FE9}" presName="spacer" presStyleCnt="0"/>
      <dgm:spPr/>
    </dgm:pt>
    <dgm:pt modelId="{6582E122-360F-4502-8528-D264460A437F}" type="pres">
      <dgm:prSet presAssocID="{C69FDF5E-C6E4-4FC8-85F4-C2267F8FEC65}" presName="comp" presStyleCnt="0"/>
      <dgm:spPr/>
    </dgm:pt>
    <dgm:pt modelId="{C54A4430-3929-4F39-A46B-D49EE6F03648}" type="pres">
      <dgm:prSet presAssocID="{C69FDF5E-C6E4-4FC8-85F4-C2267F8FEC65}" presName="box" presStyleLbl="node1" presStyleIdx="2" presStyleCnt="3" custScaleY="122787"/>
      <dgm:spPr/>
    </dgm:pt>
    <dgm:pt modelId="{C3C72642-C6B9-4218-A451-E74C466AF05E}" type="pres">
      <dgm:prSet presAssocID="{C69FDF5E-C6E4-4FC8-85F4-C2267F8FEC65}" presName="img" presStyleLbl="fgImgPlace1" presStyleIdx="2" presStyleCnt="3" custScaleX="145684" custScaleY="144232" custLinFactNeighborX="13575" custLinFactNeighborY="9570"/>
      <dgm:spPr>
        <a:xfrm>
          <a:off x="80284" y="3231293"/>
          <a:ext cx="1462980" cy="1353564"/>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gm:spPr>
    </dgm:pt>
    <dgm:pt modelId="{959B63E9-1BD3-4F75-94D0-F67A6DF4C19C}" type="pres">
      <dgm:prSet presAssocID="{C69FDF5E-C6E4-4FC8-85F4-C2267F8FEC65}" presName="text" presStyleLbl="node1" presStyleIdx="2" presStyleCnt="3">
        <dgm:presLayoutVars>
          <dgm:bulletEnabled val="1"/>
        </dgm:presLayoutVars>
      </dgm:prSet>
      <dgm:spPr/>
    </dgm:pt>
  </dgm:ptLst>
  <dgm:cxnLst>
    <dgm:cxn modelId="{8FB85D0F-4AF2-4FAA-98B7-1DBFF9032A43}" type="presOf" srcId="{257B897D-8E63-44BB-8CBE-32B6651108B5}" destId="{C9214962-F9E0-481D-926B-F559294DBFD4}" srcOrd="0" destOrd="0" presId="urn:microsoft.com/office/officeart/2005/8/layout/vList4#8"/>
    <dgm:cxn modelId="{C95A6D5B-CE79-444D-A581-CDDF4817004D}" type="presOf" srcId="{C69FDF5E-C6E4-4FC8-85F4-C2267F8FEC65}" destId="{C54A4430-3929-4F39-A46B-D49EE6F03648}" srcOrd="0" destOrd="0" presId="urn:microsoft.com/office/officeart/2005/8/layout/vList4#8"/>
    <dgm:cxn modelId="{A5366045-AA62-4D9E-9F16-E0C84523B391}" srcId="{B898FA86-BDDC-4F78-AB0F-8E7292EFC762}" destId="{257B897D-8E63-44BB-8CBE-32B6651108B5}" srcOrd="0" destOrd="0" parTransId="{0683B3A7-6C8F-4506-A4DC-D4E5120BD12F}" sibTransId="{AEE450D8-9586-4A4A-8A1B-189DF4F93DA1}"/>
    <dgm:cxn modelId="{3FDF0CA8-C982-470B-A861-76CF0B9F9624}" type="presOf" srcId="{257B897D-8E63-44BB-8CBE-32B6651108B5}" destId="{DC47A905-81E3-405E-B0FE-6A4A263A5F01}" srcOrd="1" destOrd="0" presId="urn:microsoft.com/office/officeart/2005/8/layout/vList4#8"/>
    <dgm:cxn modelId="{CB7C9EB4-EED8-40E1-B729-D81274294FCF}" type="presOf" srcId="{70D7DA40-A228-41B5-B10E-89D5E683DCDE}" destId="{04D1F6B7-6B2E-4519-86B1-5646EAFAF310}" srcOrd="1" destOrd="0" presId="urn:microsoft.com/office/officeart/2005/8/layout/vList4#8"/>
    <dgm:cxn modelId="{480C0DC6-F66F-4F0F-A1AF-A7775457341F}" srcId="{B898FA86-BDDC-4F78-AB0F-8E7292EFC762}" destId="{C69FDF5E-C6E4-4FC8-85F4-C2267F8FEC65}" srcOrd="2" destOrd="0" parTransId="{8D6BA4BF-A8B9-4E01-BB6D-D9C0C008513F}" sibTransId="{38E7A045-21E1-45B5-BB4C-018A221673F0}"/>
    <dgm:cxn modelId="{D5EF4ED2-2BF0-44BA-B99A-02DAE140A841}" type="presOf" srcId="{70D7DA40-A228-41B5-B10E-89D5E683DCDE}" destId="{7DF73D77-63B1-4126-8A50-306E1B960869}" srcOrd="0" destOrd="0" presId="urn:microsoft.com/office/officeart/2005/8/layout/vList4#8"/>
    <dgm:cxn modelId="{0C41A3E4-A6E0-4D72-877F-913409E8A176}" srcId="{B898FA86-BDDC-4F78-AB0F-8E7292EFC762}" destId="{70D7DA40-A228-41B5-B10E-89D5E683DCDE}" srcOrd="1" destOrd="0" parTransId="{B87DF777-CDE2-422B-9D05-7CA38992591B}" sibTransId="{F930FAA8-59D5-4E9A-AE6D-890140185FE9}"/>
    <dgm:cxn modelId="{A27489F6-D053-459B-B96D-3C2910314A8E}" type="presOf" srcId="{C69FDF5E-C6E4-4FC8-85F4-C2267F8FEC65}" destId="{959B63E9-1BD3-4F75-94D0-F67A6DF4C19C}" srcOrd="1" destOrd="0" presId="urn:microsoft.com/office/officeart/2005/8/layout/vList4#8"/>
    <dgm:cxn modelId="{95A4D0FE-7F6E-40A2-8DE9-E1D0058CF784}" type="presOf" srcId="{B898FA86-BDDC-4F78-AB0F-8E7292EFC762}" destId="{10916C09-1476-44A1-B9F1-74596913460D}" srcOrd="0" destOrd="0" presId="urn:microsoft.com/office/officeart/2005/8/layout/vList4#8"/>
    <dgm:cxn modelId="{14B92E95-AF41-48BC-8E8E-15BA468CFC06}" type="presParOf" srcId="{10916C09-1476-44A1-B9F1-74596913460D}" destId="{21935138-4792-425D-99DE-FA6CC12A5B5C}" srcOrd="0" destOrd="0" presId="urn:microsoft.com/office/officeart/2005/8/layout/vList4#8"/>
    <dgm:cxn modelId="{D0DD0B2F-7CD0-448D-9301-C06E4182EB02}" type="presParOf" srcId="{21935138-4792-425D-99DE-FA6CC12A5B5C}" destId="{C9214962-F9E0-481D-926B-F559294DBFD4}" srcOrd="0" destOrd="0" presId="urn:microsoft.com/office/officeart/2005/8/layout/vList4#8"/>
    <dgm:cxn modelId="{D92ED8BA-64CE-4ECF-8013-6D3B6788A97F}" type="presParOf" srcId="{21935138-4792-425D-99DE-FA6CC12A5B5C}" destId="{F32AA00B-EE0B-46FC-B5D1-5215C2CB42C2}" srcOrd="1" destOrd="0" presId="urn:microsoft.com/office/officeart/2005/8/layout/vList4#8"/>
    <dgm:cxn modelId="{03E596B0-8BE0-4AB2-AF50-620A32090D6B}" type="presParOf" srcId="{21935138-4792-425D-99DE-FA6CC12A5B5C}" destId="{DC47A905-81E3-405E-B0FE-6A4A263A5F01}" srcOrd="2" destOrd="0" presId="urn:microsoft.com/office/officeart/2005/8/layout/vList4#8"/>
    <dgm:cxn modelId="{15F3B8D0-A3C5-4860-BFE8-54E35A540BCB}" type="presParOf" srcId="{10916C09-1476-44A1-B9F1-74596913460D}" destId="{7EF138FD-77F4-4CFD-9019-9E9BE0A67C5D}" srcOrd="1" destOrd="0" presId="urn:microsoft.com/office/officeart/2005/8/layout/vList4#8"/>
    <dgm:cxn modelId="{CA561D82-2BAB-43AA-8DF5-06AEF5F639FA}" type="presParOf" srcId="{10916C09-1476-44A1-B9F1-74596913460D}" destId="{E299F360-2FFB-4125-B279-989147219F81}" srcOrd="2" destOrd="0" presId="urn:microsoft.com/office/officeart/2005/8/layout/vList4#8"/>
    <dgm:cxn modelId="{0E723079-706C-49CB-BCEF-E4B7E6D6E8B9}" type="presParOf" srcId="{E299F360-2FFB-4125-B279-989147219F81}" destId="{7DF73D77-63B1-4126-8A50-306E1B960869}" srcOrd="0" destOrd="0" presId="urn:microsoft.com/office/officeart/2005/8/layout/vList4#8"/>
    <dgm:cxn modelId="{0FDB60FB-DBB0-42CD-8594-95A81C6BF715}" type="presParOf" srcId="{E299F360-2FFB-4125-B279-989147219F81}" destId="{D50EE02B-57D6-42B7-99C2-3BC9A923F2D3}" srcOrd="1" destOrd="0" presId="urn:microsoft.com/office/officeart/2005/8/layout/vList4#8"/>
    <dgm:cxn modelId="{695E6270-39B2-4F26-95D7-BBBC74E76CBC}" type="presParOf" srcId="{E299F360-2FFB-4125-B279-989147219F81}" destId="{04D1F6B7-6B2E-4519-86B1-5646EAFAF310}" srcOrd="2" destOrd="0" presId="urn:microsoft.com/office/officeart/2005/8/layout/vList4#8"/>
    <dgm:cxn modelId="{150D20CC-BD38-4ABE-8073-5E7A0B3F2054}" type="presParOf" srcId="{10916C09-1476-44A1-B9F1-74596913460D}" destId="{78BBD5E1-00EB-4362-B87F-93E7C9ED0FFE}" srcOrd="3" destOrd="0" presId="urn:microsoft.com/office/officeart/2005/8/layout/vList4#8"/>
    <dgm:cxn modelId="{EF85D1C2-DA34-49E5-863D-6F4D48030232}" type="presParOf" srcId="{10916C09-1476-44A1-B9F1-74596913460D}" destId="{6582E122-360F-4502-8528-D264460A437F}" srcOrd="4" destOrd="0" presId="urn:microsoft.com/office/officeart/2005/8/layout/vList4#8"/>
    <dgm:cxn modelId="{9A73D6F2-6B1B-4D71-8238-39A93A014C35}" type="presParOf" srcId="{6582E122-360F-4502-8528-D264460A437F}" destId="{C54A4430-3929-4F39-A46B-D49EE6F03648}" srcOrd="0" destOrd="0" presId="urn:microsoft.com/office/officeart/2005/8/layout/vList4#8"/>
    <dgm:cxn modelId="{826FC131-8894-4287-B6D4-599424C01B40}" type="presParOf" srcId="{6582E122-360F-4502-8528-D264460A437F}" destId="{C3C72642-C6B9-4218-A451-E74C466AF05E}" srcOrd="1" destOrd="0" presId="urn:microsoft.com/office/officeart/2005/8/layout/vList4#8"/>
    <dgm:cxn modelId="{42E077FF-DD55-4D1D-9E8A-4CD682B8C42C}" type="presParOf" srcId="{6582E122-360F-4502-8528-D264460A437F}" destId="{959B63E9-1BD3-4F75-94D0-F67A6DF4C19C}" srcOrd="2" destOrd="0" presId="urn:microsoft.com/office/officeart/2005/8/layout/vList4#8"/>
  </dgm:cxnLst>
  <dgm:bg>
    <a:solidFill>
      <a:srgbClr val="FFFFFF"/>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3D836-E72E-40C1-81D5-DEF14A22332A}">
      <dsp:nvSpPr>
        <dsp:cNvPr id="0" name=""/>
        <dsp:cNvSpPr/>
      </dsp:nvSpPr>
      <dsp:spPr>
        <a:xfrm>
          <a:off x="0" y="1858535"/>
          <a:ext cx="11235944" cy="781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7C1430E7-3E66-425A-9B51-791FF62B7445}">
      <dsp:nvSpPr>
        <dsp:cNvPr id="0" name=""/>
        <dsp:cNvSpPr/>
      </dsp:nvSpPr>
      <dsp:spPr>
        <a:xfrm>
          <a:off x="561797" y="903497"/>
          <a:ext cx="8048261" cy="1412597"/>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l" defTabSz="1377950">
            <a:lnSpc>
              <a:spcPct val="90000"/>
            </a:lnSpc>
            <a:spcBef>
              <a:spcPct val="0"/>
            </a:spcBef>
            <a:spcAft>
              <a:spcPct val="35000"/>
            </a:spcAft>
            <a:buNone/>
          </a:pPr>
          <a:r>
            <a:rPr lang="tr-TR" sz="3100" kern="1200" dirty="0"/>
            <a:t>YATIRIM TEŞVİK SİSTEMİ</a:t>
          </a:r>
        </a:p>
      </dsp:txBody>
      <dsp:txXfrm>
        <a:off x="630754" y="972454"/>
        <a:ext cx="7910347" cy="1274683"/>
      </dsp:txXfrm>
    </dsp:sp>
    <dsp:sp modelId="{DD20666D-125A-4608-8BA9-FD6E8813D73D}">
      <dsp:nvSpPr>
        <dsp:cNvPr id="0" name=""/>
        <dsp:cNvSpPr/>
      </dsp:nvSpPr>
      <dsp:spPr>
        <a:xfrm>
          <a:off x="0" y="3733969"/>
          <a:ext cx="11235944" cy="7812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339DB0E1-BFD4-4E20-B548-9FBEF9473972}">
      <dsp:nvSpPr>
        <dsp:cNvPr id="0" name=""/>
        <dsp:cNvSpPr/>
      </dsp:nvSpPr>
      <dsp:spPr>
        <a:xfrm>
          <a:off x="561797" y="2807135"/>
          <a:ext cx="7977239" cy="1384393"/>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l" defTabSz="1377950">
            <a:lnSpc>
              <a:spcPct val="90000"/>
            </a:lnSpc>
            <a:spcBef>
              <a:spcPct val="0"/>
            </a:spcBef>
            <a:spcAft>
              <a:spcPct val="35000"/>
            </a:spcAft>
            <a:buNone/>
          </a:pPr>
          <a:r>
            <a:rPr lang="tr-TR" sz="3100" kern="1200" dirty="0"/>
            <a:t>SON DÖNEMDE GERÇEKLEŞTİRİLEN DEĞİŞİKLİKLER</a:t>
          </a:r>
        </a:p>
      </dsp:txBody>
      <dsp:txXfrm>
        <a:off x="629377" y="2874715"/>
        <a:ext cx="7842079" cy="12492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73D77-63B1-4126-8A50-306E1B960869}">
      <dsp:nvSpPr>
        <dsp:cNvPr id="0" name=""/>
        <dsp:cNvSpPr/>
      </dsp:nvSpPr>
      <dsp:spPr>
        <a:xfrm>
          <a:off x="0" y="0"/>
          <a:ext cx="4773284" cy="1111728"/>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altLang="tr-TR" sz="2000" kern="1200" dirty="0">
              <a:solidFill>
                <a:srgbClr val="C3A572"/>
              </a:solidFill>
              <a:latin typeface="Century Gothic"/>
              <a:ea typeface="+mn-ea"/>
              <a:cs typeface="+mn-cs"/>
            </a:rPr>
            <a:t>   </a:t>
          </a:r>
          <a:r>
            <a:rPr lang="tr-TR" sz="2000" b="1" kern="1200" dirty="0">
              <a:solidFill>
                <a:srgbClr val="083048"/>
              </a:solidFill>
              <a:latin typeface="Century Gothic"/>
              <a:ea typeface="+mn-ea"/>
              <a:cs typeface="+mn-cs"/>
            </a:rPr>
            <a:t>Denizyolu taşımacılığı</a:t>
          </a:r>
        </a:p>
      </dsp:txBody>
      <dsp:txXfrm>
        <a:off x="1119457" y="32561"/>
        <a:ext cx="3621265" cy="1046606"/>
      </dsp:txXfrm>
    </dsp:sp>
    <dsp:sp modelId="{D50EE02B-57D6-42B7-99C2-3BC9A923F2D3}">
      <dsp:nvSpPr>
        <dsp:cNvPr id="0" name=""/>
        <dsp:cNvSpPr/>
      </dsp:nvSpPr>
      <dsp:spPr>
        <a:xfrm>
          <a:off x="262865" y="158578"/>
          <a:ext cx="693405" cy="794571"/>
        </a:xfrm>
        <a:prstGeom prst="roundRect">
          <a:avLst>
            <a:gd name="adj" fmla="val 10000"/>
          </a:avLst>
        </a:prstGeom>
        <a:solidFill>
          <a:srgbClr val="00ACC9">
            <a:tint val="50000"/>
            <a:hueOff val="0"/>
            <a:satOff val="0"/>
            <a:lumOff val="0"/>
            <a:alphaOff val="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065A3-8AFB-47CF-B4C7-066BB46DC9CD}">
      <dsp:nvSpPr>
        <dsp:cNvPr id="0" name=""/>
        <dsp:cNvSpPr/>
      </dsp:nvSpPr>
      <dsp:spPr>
        <a:xfrm>
          <a:off x="0" y="4104425"/>
          <a:ext cx="11235944" cy="794397"/>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E9922DF-8D45-4973-B297-505A99B9D789}">
      <dsp:nvSpPr>
        <dsp:cNvPr id="0" name=""/>
        <dsp:cNvSpPr/>
      </dsp:nvSpPr>
      <dsp:spPr>
        <a:xfrm>
          <a:off x="934662" y="1423833"/>
          <a:ext cx="9511810" cy="1918800"/>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rPr>
            <a:t>Stratejik Yatırımların Teşviki Uygulaması</a:t>
          </a:r>
        </a:p>
      </dsp:txBody>
      <dsp:txXfrm>
        <a:off x="1028330" y="1517501"/>
        <a:ext cx="9324474" cy="1731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065A3-8AFB-47CF-B4C7-066BB46DC9CD}">
      <dsp:nvSpPr>
        <dsp:cNvPr id="0" name=""/>
        <dsp:cNvSpPr/>
      </dsp:nvSpPr>
      <dsp:spPr>
        <a:xfrm>
          <a:off x="0" y="4104425"/>
          <a:ext cx="11235944" cy="794397"/>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E9922DF-8D45-4973-B297-505A99B9D789}">
      <dsp:nvSpPr>
        <dsp:cNvPr id="0" name=""/>
        <dsp:cNvSpPr/>
      </dsp:nvSpPr>
      <dsp:spPr>
        <a:xfrm>
          <a:off x="934662" y="1423833"/>
          <a:ext cx="9511810" cy="1918800"/>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rPr>
            <a:t>Genel Teşvik Uygulaması</a:t>
          </a:r>
        </a:p>
      </dsp:txBody>
      <dsp:txXfrm>
        <a:off x="1028330" y="1517501"/>
        <a:ext cx="9324474" cy="17314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3D836-E72E-40C1-81D5-DEF14A22332A}">
      <dsp:nvSpPr>
        <dsp:cNvPr id="0" name=""/>
        <dsp:cNvSpPr/>
      </dsp:nvSpPr>
      <dsp:spPr>
        <a:xfrm>
          <a:off x="0" y="2622000"/>
          <a:ext cx="11235944" cy="1638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C1430E7-3E66-425A-9B51-791FF62B7445}">
      <dsp:nvSpPr>
        <dsp:cNvPr id="0" name=""/>
        <dsp:cNvSpPr/>
      </dsp:nvSpPr>
      <dsp:spPr>
        <a:xfrm>
          <a:off x="449223" y="1274082"/>
          <a:ext cx="10675270" cy="2422734"/>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l" defTabSz="1778000">
            <a:lnSpc>
              <a:spcPct val="90000"/>
            </a:lnSpc>
            <a:spcBef>
              <a:spcPct val="0"/>
            </a:spcBef>
            <a:spcAft>
              <a:spcPct val="35000"/>
            </a:spcAft>
            <a:buNone/>
          </a:pPr>
          <a:r>
            <a:rPr lang="tr-TR" sz="4000" kern="1200" dirty="0"/>
            <a:t>SON DÖNEMDE GERÇEKLEŞTİRİLEN DEĞİŞİKLİKLER</a:t>
          </a:r>
        </a:p>
      </dsp:txBody>
      <dsp:txXfrm>
        <a:off x="567491" y="1392350"/>
        <a:ext cx="10438734" cy="2186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3D836-E72E-40C1-81D5-DEF14A22332A}">
      <dsp:nvSpPr>
        <dsp:cNvPr id="0" name=""/>
        <dsp:cNvSpPr/>
      </dsp:nvSpPr>
      <dsp:spPr>
        <a:xfrm>
          <a:off x="0" y="2370033"/>
          <a:ext cx="11235944" cy="1638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7C1430E7-3E66-425A-9B51-791FF62B7445}">
      <dsp:nvSpPr>
        <dsp:cNvPr id="0" name=""/>
        <dsp:cNvSpPr/>
      </dsp:nvSpPr>
      <dsp:spPr>
        <a:xfrm>
          <a:off x="561797" y="1410633"/>
          <a:ext cx="7865160" cy="1918800"/>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l" defTabSz="1955800">
            <a:lnSpc>
              <a:spcPct val="90000"/>
            </a:lnSpc>
            <a:spcBef>
              <a:spcPct val="0"/>
            </a:spcBef>
            <a:spcAft>
              <a:spcPct val="35000"/>
            </a:spcAft>
            <a:buNone/>
          </a:pPr>
          <a:r>
            <a:rPr lang="tr-TR" sz="4400" kern="1200" dirty="0"/>
            <a:t>YATIRIM TEŞVİK SİSTEMİ</a:t>
          </a:r>
        </a:p>
      </dsp:txBody>
      <dsp:txXfrm>
        <a:off x="655465" y="1504301"/>
        <a:ext cx="767782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82DA-0061-4DF6-8FFC-4260C626611C}">
      <dsp:nvSpPr>
        <dsp:cNvPr id="0" name=""/>
        <dsp:cNvSpPr/>
      </dsp:nvSpPr>
      <dsp:spPr>
        <a:xfrm>
          <a:off x="1812" y="1221"/>
          <a:ext cx="11212997" cy="752848"/>
        </a:xfrm>
        <a:prstGeom prst="roundRect">
          <a:avLst>
            <a:gd name="adj" fmla="val 10000"/>
          </a:avLst>
        </a:prstGeom>
        <a:noFill/>
        <a:ln>
          <a:noFill/>
        </a:ln>
        <a:effectLst>
          <a:outerShdw blurRad="50800" dist="76200" dir="5400000" algn="t" rotWithShape="0">
            <a:prstClr val="black">
              <a:alpha val="48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mj-lt"/>
          </a:endParaRPr>
        </a:p>
      </dsp:txBody>
      <dsp:txXfrm>
        <a:off x="23862" y="23271"/>
        <a:ext cx="11168897" cy="708748"/>
      </dsp:txXfrm>
    </dsp:sp>
    <dsp:sp modelId="{B748BDE5-8827-48F6-8FD2-B3D9B592E02E}">
      <dsp:nvSpPr>
        <dsp:cNvPr id="0" name=""/>
        <dsp:cNvSpPr/>
      </dsp:nvSpPr>
      <dsp:spPr>
        <a:xfrm>
          <a:off x="1812" y="1174612"/>
          <a:ext cx="2637111" cy="1938680"/>
        </a:xfrm>
        <a:prstGeom prst="plaque">
          <a:avLst/>
        </a:prstGeom>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a:effectLst>
          <a:outerShdw blurRad="50800" dist="76200" dir="5400000" algn="t" rotWithShape="0">
            <a:prstClr val="black">
              <a:alpha val="48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Calibri" pitchFamily="34" charset="0"/>
              <a:cs typeface="Calibri" pitchFamily="34" charset="0"/>
            </a:rPr>
            <a:t>BÖLGESEL TEŞVİK UYGULAMALARI</a:t>
          </a:r>
        </a:p>
      </dsp:txBody>
      <dsp:txXfrm>
        <a:off x="230293" y="1403093"/>
        <a:ext cx="2180149" cy="1481718"/>
      </dsp:txXfrm>
    </dsp:sp>
    <dsp:sp modelId="{B63CA53B-F838-4EE6-BA56-5A3F10D422AF}">
      <dsp:nvSpPr>
        <dsp:cNvPr id="0" name=""/>
        <dsp:cNvSpPr/>
      </dsp:nvSpPr>
      <dsp:spPr>
        <a:xfrm>
          <a:off x="1812" y="3666120"/>
          <a:ext cx="2637111" cy="162369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effectLst/>
              <a:latin typeface="Calibri" panose="020F0502020204030204" pitchFamily="34" charset="0"/>
              <a:cs typeface="Arial" charset="0"/>
            </a:rPr>
            <a:t>İller arasındaki gelişmişlik farkını azaltmayı ve illerin üretim ve ihracat potansiyellerini artırmayı hedefler.</a:t>
          </a:r>
          <a:endParaRPr lang="en-US" sz="1400" b="1" kern="1200" noProof="0" dirty="0">
            <a:solidFill>
              <a:srgbClr val="000000"/>
            </a:solidFill>
            <a:effectLst/>
            <a:latin typeface="Calibri" panose="020F0502020204030204" pitchFamily="34" charset="0"/>
          </a:endParaRPr>
        </a:p>
      </dsp:txBody>
      <dsp:txXfrm>
        <a:off x="49369" y="3713677"/>
        <a:ext cx="2541997" cy="1528585"/>
      </dsp:txXfrm>
    </dsp:sp>
    <dsp:sp modelId="{EC58AFFC-C2FD-4818-81AA-48E4C46888A6}">
      <dsp:nvSpPr>
        <dsp:cNvPr id="0" name=""/>
        <dsp:cNvSpPr/>
      </dsp:nvSpPr>
      <dsp:spPr>
        <a:xfrm>
          <a:off x="2860441" y="1184771"/>
          <a:ext cx="2637111" cy="1938680"/>
        </a:xfrm>
        <a:prstGeom prst="plaque">
          <a:avLst/>
        </a:prstGeom>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a:effectLst>
          <a:outerShdw blurRad="50800" dist="76200" dir="5400000" algn="t" rotWithShape="0">
            <a:prstClr val="black">
              <a:alpha val="48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Calibri" pitchFamily="34" charset="0"/>
              <a:cs typeface="Calibri" pitchFamily="34" charset="0"/>
            </a:rPr>
            <a:t>ÖNCELİKLİ YATIRIM KONULARI</a:t>
          </a:r>
          <a:endParaRPr lang="en-US" sz="1600" b="1" kern="1200" noProof="0" dirty="0">
            <a:solidFill>
              <a:schemeClr val="bg1"/>
            </a:solidFill>
            <a:latin typeface="Calibri" pitchFamily="34" charset="0"/>
            <a:cs typeface="Calibri" pitchFamily="34" charset="0"/>
          </a:endParaRPr>
        </a:p>
      </dsp:txBody>
      <dsp:txXfrm>
        <a:off x="3088922" y="1413252"/>
        <a:ext cx="2180149" cy="1481718"/>
      </dsp:txXfrm>
    </dsp:sp>
    <dsp:sp modelId="{7ACFC200-01FE-4642-91BB-18F5BC3AB61E}">
      <dsp:nvSpPr>
        <dsp:cNvPr id="0" name=""/>
        <dsp:cNvSpPr/>
      </dsp:nvSpPr>
      <dsp:spPr>
        <a:xfrm>
          <a:off x="2860441" y="3669929"/>
          <a:ext cx="2637111" cy="160816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effectLst/>
              <a:latin typeface="Calibri" panose="020F0502020204030204" pitchFamily="34" charset="0"/>
            </a:rPr>
            <a:t>Belirli yatırım konularının  5. Bölge destekleri  ile desteklenmesi hedeflenmektedir. </a:t>
          </a:r>
        </a:p>
      </dsp:txBody>
      <dsp:txXfrm>
        <a:off x="2907543" y="3717031"/>
        <a:ext cx="2542907" cy="1513963"/>
      </dsp:txXfrm>
    </dsp:sp>
    <dsp:sp modelId="{84116E0D-F150-4380-AD00-47EC1B51B45F}">
      <dsp:nvSpPr>
        <dsp:cNvPr id="0" name=""/>
        <dsp:cNvSpPr/>
      </dsp:nvSpPr>
      <dsp:spPr>
        <a:xfrm>
          <a:off x="5719070" y="1118569"/>
          <a:ext cx="2637111" cy="2022590"/>
        </a:xfrm>
        <a:prstGeom prst="plaque">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a:effectLst>
          <a:outerShdw blurRad="50800" dist="76200" dir="5400000" algn="t" rotWithShape="0">
            <a:prstClr val="black">
              <a:alpha val="48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Calibri" pitchFamily="34" charset="0"/>
              <a:cs typeface="Calibri" pitchFamily="34" charset="0"/>
            </a:rPr>
            <a:t>STRATEJİK YATIRIMLAR</a:t>
          </a:r>
          <a:endParaRPr lang="en-US" sz="1600" b="1" kern="1200" noProof="0" dirty="0">
            <a:solidFill>
              <a:schemeClr val="bg1"/>
            </a:solidFill>
            <a:latin typeface="Calibri" pitchFamily="34" charset="0"/>
            <a:cs typeface="Calibri" pitchFamily="34" charset="0"/>
          </a:endParaRPr>
        </a:p>
      </dsp:txBody>
      <dsp:txXfrm>
        <a:off x="5957440" y="1356939"/>
        <a:ext cx="2160371" cy="1545850"/>
      </dsp:txXfrm>
    </dsp:sp>
    <dsp:sp modelId="{944633C5-93AF-4CD7-92B4-29B053DD17D7}">
      <dsp:nvSpPr>
        <dsp:cNvPr id="0" name=""/>
        <dsp:cNvSpPr/>
      </dsp:nvSpPr>
      <dsp:spPr>
        <a:xfrm>
          <a:off x="5719070" y="3667976"/>
          <a:ext cx="2637111" cy="157280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effectLst/>
              <a:latin typeface="Calibri" panose="020F0502020204030204" pitchFamily="34" charset="0"/>
              <a:cs typeface="Arial" charset="0"/>
            </a:rPr>
            <a:t>Cari açığın azaltılmasına katkı sağlayacak katma değeri yüksek yatırımlar desteklenmektedir.</a:t>
          </a:r>
          <a:endParaRPr lang="en-US" sz="1400" b="1" kern="1200" noProof="0" dirty="0">
            <a:solidFill>
              <a:srgbClr val="000000"/>
            </a:solidFill>
            <a:effectLst/>
            <a:latin typeface="Calibri" panose="020F0502020204030204" pitchFamily="34" charset="0"/>
          </a:endParaRPr>
        </a:p>
      </dsp:txBody>
      <dsp:txXfrm>
        <a:off x="5765136" y="3714042"/>
        <a:ext cx="2544979" cy="1480674"/>
      </dsp:txXfrm>
    </dsp:sp>
    <dsp:sp modelId="{60C730A5-983E-4DC9-9FA4-1D19CE97AC00}">
      <dsp:nvSpPr>
        <dsp:cNvPr id="0" name=""/>
        <dsp:cNvSpPr/>
      </dsp:nvSpPr>
      <dsp:spPr>
        <a:xfrm>
          <a:off x="8577698" y="1136235"/>
          <a:ext cx="2637111" cy="1985226"/>
        </a:xfrm>
        <a:prstGeom prst="plaque">
          <a:avLst/>
        </a:prstGeom>
        <a:gradFill flip="none" rotWithShape="0">
          <a:gsLst>
            <a:gs pos="0">
              <a:srgbClr val="FF3300">
                <a:shade val="30000"/>
                <a:satMod val="115000"/>
              </a:srgbClr>
            </a:gs>
            <a:gs pos="50000">
              <a:srgbClr val="FF3300">
                <a:shade val="67500"/>
                <a:satMod val="115000"/>
              </a:srgbClr>
            </a:gs>
            <a:gs pos="100000">
              <a:srgbClr val="FF3300">
                <a:shade val="100000"/>
                <a:satMod val="115000"/>
              </a:srgbClr>
            </a:gs>
          </a:gsLst>
          <a:lin ang="18900000" scaled="1"/>
          <a:tileRect/>
        </a:gradFill>
        <a:ln>
          <a:noFill/>
        </a:ln>
        <a:effectLst>
          <a:outerShdw blurRad="50800" dist="76200" dir="5400000" algn="t" rotWithShape="0">
            <a:prstClr val="black">
              <a:alpha val="48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Calibri" pitchFamily="34" charset="0"/>
              <a:cs typeface="Calibri" pitchFamily="34" charset="0"/>
            </a:rPr>
            <a:t>GENEL TEŞVİK</a:t>
          </a:r>
          <a:endParaRPr lang="en-US" sz="1600" b="1" kern="1200" noProof="0" dirty="0">
            <a:solidFill>
              <a:schemeClr val="bg1"/>
            </a:solidFill>
            <a:latin typeface="Calibri" pitchFamily="34" charset="0"/>
            <a:cs typeface="Calibri" pitchFamily="34" charset="0"/>
          </a:endParaRPr>
        </a:p>
      </dsp:txBody>
      <dsp:txXfrm>
        <a:off x="8811665" y="1370202"/>
        <a:ext cx="2169177" cy="1517292"/>
      </dsp:txXfrm>
    </dsp:sp>
    <dsp:sp modelId="{3CD70249-DCD8-469C-BE00-CE24FC6B5DCF}">
      <dsp:nvSpPr>
        <dsp:cNvPr id="0" name=""/>
        <dsp:cNvSpPr/>
      </dsp:nvSpPr>
      <dsp:spPr>
        <a:xfrm>
          <a:off x="8579511" y="3666120"/>
          <a:ext cx="2637111" cy="160001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effectLst/>
              <a:latin typeface="Calibri" panose="020F0502020204030204" pitchFamily="34" charset="0"/>
            </a:rPr>
            <a:t>Teşvik edilmeyecek yatırım konuları dışında kalan tüm yatırımları kapsamaktadır.</a:t>
          </a:r>
          <a:endParaRPr lang="en-US" sz="1400" b="1" kern="1200" noProof="0" dirty="0">
            <a:solidFill>
              <a:srgbClr val="000000"/>
            </a:solidFill>
            <a:effectLst/>
            <a:latin typeface="Calibri" panose="020F0502020204030204" pitchFamily="34" charset="0"/>
          </a:endParaRPr>
        </a:p>
      </dsp:txBody>
      <dsp:txXfrm>
        <a:off x="8626374" y="3712983"/>
        <a:ext cx="2543385" cy="150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CDB6A-2B61-4D47-8278-E14502415D93}">
      <dsp:nvSpPr>
        <dsp:cNvPr id="0" name=""/>
        <dsp:cNvSpPr/>
      </dsp:nvSpPr>
      <dsp:spPr>
        <a:xfrm rot="5400000">
          <a:off x="6874792" y="-3952647"/>
          <a:ext cx="938052" cy="8878653"/>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71463" lvl="1" indent="-17780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kapsamında yurt içinden ve yurt dışından temin edilecek yatırım malı makine ve teçhizat için katma değer vergisinin ödenmemesi şeklinde uygulanır.</a:t>
          </a:r>
        </a:p>
      </dsp:txBody>
      <dsp:txXfrm rot="-5400000">
        <a:off x="2904492" y="63445"/>
        <a:ext cx="8832861" cy="846468"/>
      </dsp:txXfrm>
    </dsp:sp>
    <dsp:sp modelId="{4B3FED1A-5D8E-4816-B24E-45FE80F93B16}">
      <dsp:nvSpPr>
        <dsp:cNvPr id="0" name=""/>
        <dsp:cNvSpPr/>
      </dsp:nvSpPr>
      <dsp:spPr>
        <a:xfrm>
          <a:off x="74587" y="2145"/>
          <a:ext cx="2927647" cy="969066"/>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KDV İstisnası</a:t>
          </a:r>
        </a:p>
      </dsp:txBody>
      <dsp:txXfrm>
        <a:off x="121893" y="49451"/>
        <a:ext cx="2833035" cy="874454"/>
      </dsp:txXfrm>
    </dsp:sp>
    <dsp:sp modelId="{88C298D1-BA22-48CB-9EBE-50F106D9C840}">
      <dsp:nvSpPr>
        <dsp:cNvPr id="0" name=""/>
        <dsp:cNvSpPr/>
      </dsp:nvSpPr>
      <dsp:spPr>
        <a:xfrm rot="5400000">
          <a:off x="6874792" y="-2924952"/>
          <a:ext cx="938052" cy="8878653"/>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71463" lvl="1" indent="-17780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kapsamında yurt dışından temin edilecek yatırım malı makine ve teçhizat için gümrük vergisinin ödenmemesi şeklinde uygulanır. </a:t>
          </a:r>
        </a:p>
      </dsp:txBody>
      <dsp:txXfrm rot="-5400000">
        <a:off x="2904492" y="1091140"/>
        <a:ext cx="8832861" cy="846468"/>
      </dsp:txXfrm>
    </dsp:sp>
    <dsp:sp modelId="{8EA40717-BF77-429D-9F57-4E26A7D014FC}">
      <dsp:nvSpPr>
        <dsp:cNvPr id="0" name=""/>
        <dsp:cNvSpPr/>
      </dsp:nvSpPr>
      <dsp:spPr>
        <a:xfrm>
          <a:off x="74587" y="1029840"/>
          <a:ext cx="2927647" cy="969066"/>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Gümrük Vergisi Muafiyeti</a:t>
          </a:r>
        </a:p>
      </dsp:txBody>
      <dsp:txXfrm>
        <a:off x="121893" y="1077146"/>
        <a:ext cx="2833035" cy="874454"/>
      </dsp:txXfrm>
    </dsp:sp>
    <dsp:sp modelId="{82C06C3A-5A91-4565-A6D2-98C31BD06EFB}">
      <dsp:nvSpPr>
        <dsp:cNvPr id="0" name=""/>
        <dsp:cNvSpPr/>
      </dsp:nvSpPr>
      <dsp:spPr>
        <a:xfrm rot="5400000">
          <a:off x="6874792" y="-1909883"/>
          <a:ext cx="938052" cy="8878653"/>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71463" lvl="1" indent="-17780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Gelir veya kurumlar vergisinin, yatırım için öngörülen katkı tutarına ulaşıncaya kadar indirimli olarak uygulanmasıdır. </a:t>
          </a:r>
        </a:p>
      </dsp:txBody>
      <dsp:txXfrm rot="-5400000">
        <a:off x="2904492" y="2106209"/>
        <a:ext cx="8832861" cy="846468"/>
      </dsp:txXfrm>
    </dsp:sp>
    <dsp:sp modelId="{FCCF97BE-76E6-431E-8508-88D5580F7A29}">
      <dsp:nvSpPr>
        <dsp:cNvPr id="0" name=""/>
        <dsp:cNvSpPr/>
      </dsp:nvSpPr>
      <dsp:spPr>
        <a:xfrm>
          <a:off x="74587" y="2057535"/>
          <a:ext cx="2927647" cy="969066"/>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Vergi İndirimi</a:t>
          </a:r>
        </a:p>
      </dsp:txBody>
      <dsp:txXfrm>
        <a:off x="121893" y="2104841"/>
        <a:ext cx="2833035" cy="874454"/>
      </dsp:txXfrm>
    </dsp:sp>
    <dsp:sp modelId="{0337AEE6-19D0-47ED-B32A-4DB22BAEBB4B}">
      <dsp:nvSpPr>
        <dsp:cNvPr id="0" name=""/>
        <dsp:cNvSpPr/>
      </dsp:nvSpPr>
      <dsp:spPr>
        <a:xfrm rot="5400000">
          <a:off x="6874792" y="-869562"/>
          <a:ext cx="938052" cy="8878653"/>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71463" lvl="1" indent="-17780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Teşvik belgesinde kayıtlı sabit yatırım tutarının %70’ine  kadar kullanılan krediye ilişkin ödenecek faizin veya kâr payının belli bir kısmının karşılanmasıdır. </a:t>
          </a:r>
        </a:p>
      </dsp:txBody>
      <dsp:txXfrm rot="-5400000">
        <a:off x="2904492" y="3146530"/>
        <a:ext cx="8832861" cy="846468"/>
      </dsp:txXfrm>
    </dsp:sp>
    <dsp:sp modelId="{09D7D283-6687-4930-906B-12EFEFAEFD92}">
      <dsp:nvSpPr>
        <dsp:cNvPr id="0" name=""/>
        <dsp:cNvSpPr/>
      </dsp:nvSpPr>
      <dsp:spPr>
        <a:xfrm>
          <a:off x="74587" y="3085230"/>
          <a:ext cx="2927647" cy="969066"/>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Faiz Desteği</a:t>
          </a:r>
        </a:p>
      </dsp:txBody>
      <dsp:txXfrm>
        <a:off x="121893" y="3132536"/>
        <a:ext cx="2833035" cy="874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CDB6A-2B61-4D47-8278-E14502415D93}">
      <dsp:nvSpPr>
        <dsp:cNvPr id="0" name=""/>
        <dsp:cNvSpPr/>
      </dsp:nvSpPr>
      <dsp:spPr>
        <a:xfrm rot="5400000">
          <a:off x="7076197" y="-3789373"/>
          <a:ext cx="765888" cy="8372006"/>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düzenlenmiş yatırımlar için Maliye Bakanlığınca belirlenen usul ve esaslar çerçevesinde yatırım yeri tahsis edilebilir. </a:t>
          </a:r>
        </a:p>
      </dsp:txBody>
      <dsp:txXfrm rot="-5400000">
        <a:off x="3273138" y="51074"/>
        <a:ext cx="8334618" cy="691112"/>
      </dsp:txXfrm>
    </dsp:sp>
    <dsp:sp modelId="{4B3FED1A-5D8E-4816-B24E-45FE80F93B16}">
      <dsp:nvSpPr>
        <dsp:cNvPr id="0" name=""/>
        <dsp:cNvSpPr/>
      </dsp:nvSpPr>
      <dsp:spPr>
        <a:xfrm>
          <a:off x="66441" y="1025"/>
          <a:ext cx="3263808" cy="79121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Yatırım Yeri Tahsisi</a:t>
          </a:r>
        </a:p>
      </dsp:txBody>
      <dsp:txXfrm>
        <a:off x="105065" y="39649"/>
        <a:ext cx="3186560" cy="713962"/>
      </dsp:txXfrm>
    </dsp:sp>
    <dsp:sp modelId="{88C298D1-BA22-48CB-9EBE-50F106D9C840}">
      <dsp:nvSpPr>
        <dsp:cNvPr id="0" name=""/>
        <dsp:cNvSpPr/>
      </dsp:nvSpPr>
      <dsp:spPr>
        <a:xfrm rot="5400000">
          <a:off x="7076197" y="-2950294"/>
          <a:ext cx="765888" cy="8372006"/>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kapsamı yatırımla sağlanan ilave istihdam için ödenmesi gereken sigorta primi işveren hissesinin asgari ücrete tekabül eden kısmının Bakanlıkça karşılanmasıdır. </a:t>
          </a:r>
        </a:p>
      </dsp:txBody>
      <dsp:txXfrm rot="-5400000">
        <a:off x="3273138" y="890153"/>
        <a:ext cx="8334618" cy="691112"/>
      </dsp:txXfrm>
    </dsp:sp>
    <dsp:sp modelId="{8EA40717-BF77-429D-9F57-4E26A7D014FC}">
      <dsp:nvSpPr>
        <dsp:cNvPr id="0" name=""/>
        <dsp:cNvSpPr/>
      </dsp:nvSpPr>
      <dsp:spPr>
        <a:xfrm>
          <a:off x="66441" y="840103"/>
          <a:ext cx="3263808" cy="79121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Sigorta Primi İşveren Hissesi Desteği</a:t>
          </a:r>
        </a:p>
      </dsp:txBody>
      <dsp:txXfrm>
        <a:off x="105065" y="878727"/>
        <a:ext cx="3186560" cy="713962"/>
      </dsp:txXfrm>
    </dsp:sp>
    <dsp:sp modelId="{82C06C3A-5A91-4565-A6D2-98C31BD06EFB}">
      <dsp:nvSpPr>
        <dsp:cNvPr id="0" name=""/>
        <dsp:cNvSpPr/>
      </dsp:nvSpPr>
      <dsp:spPr>
        <a:xfrm rot="5400000">
          <a:off x="7076197" y="-2136191"/>
          <a:ext cx="765888" cy="8372006"/>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kapsamı yatırımla sağlanan ilave istihdam için ödenmesi gereken sigorta primi </a:t>
          </a:r>
          <a:r>
            <a:rPr lang="tr-TR" sz="1800" b="1" u="sng" kern="1200" dirty="0">
              <a:solidFill>
                <a:srgbClr val="000000"/>
              </a:solidFill>
              <a:latin typeface="Calibri" pitchFamily="34" charset="0"/>
              <a:cs typeface="Calibri" pitchFamily="34" charset="0"/>
            </a:rPr>
            <a:t>işçi</a:t>
          </a:r>
          <a:r>
            <a:rPr lang="tr-TR" sz="1800" b="1" kern="1200" dirty="0">
              <a:solidFill>
                <a:srgbClr val="000000"/>
              </a:solidFill>
              <a:latin typeface="Calibri" pitchFamily="34" charset="0"/>
              <a:cs typeface="Calibri" pitchFamily="34" charset="0"/>
            </a:rPr>
            <a:t> </a:t>
          </a:r>
          <a:r>
            <a:rPr lang="tr-TR" sz="1800" kern="1200" dirty="0">
              <a:solidFill>
                <a:srgbClr val="000000"/>
              </a:solidFill>
              <a:latin typeface="Calibri" pitchFamily="34" charset="0"/>
              <a:cs typeface="Calibri" pitchFamily="34" charset="0"/>
            </a:rPr>
            <a:t>hissesinin asgari ücrete tekabül eden kısmının Bakanlıkça karşılanmasıdır</a:t>
          </a:r>
        </a:p>
      </dsp:txBody>
      <dsp:txXfrm rot="-5400000">
        <a:off x="3273138" y="1704256"/>
        <a:ext cx="8334618" cy="691112"/>
      </dsp:txXfrm>
    </dsp:sp>
    <dsp:sp modelId="{FCCF97BE-76E6-431E-8508-88D5580F7A29}">
      <dsp:nvSpPr>
        <dsp:cNvPr id="0" name=""/>
        <dsp:cNvSpPr/>
      </dsp:nvSpPr>
      <dsp:spPr>
        <a:xfrm>
          <a:off x="66441" y="1679182"/>
          <a:ext cx="3263808" cy="79121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Sigorta Primi Desteği</a:t>
          </a:r>
        </a:p>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(Sadece 6. Bölge)</a:t>
          </a:r>
        </a:p>
      </dsp:txBody>
      <dsp:txXfrm>
        <a:off x="105065" y="1717806"/>
        <a:ext cx="3186560" cy="713962"/>
      </dsp:txXfrm>
    </dsp:sp>
    <dsp:sp modelId="{0337AEE6-19D0-47ED-B32A-4DB22BAEBB4B}">
      <dsp:nvSpPr>
        <dsp:cNvPr id="0" name=""/>
        <dsp:cNvSpPr/>
      </dsp:nvSpPr>
      <dsp:spPr>
        <a:xfrm rot="5400000">
          <a:off x="7076197" y="-1272137"/>
          <a:ext cx="765888" cy="8372006"/>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Yatırım Teşvik Belgesi kapsamı yatırımla sağlanan ilave istihdam için ödenmesi gereken gelir vergisi stopajının asgari ücrete tekabül eden kısmının terkin edilmesidir. </a:t>
          </a:r>
        </a:p>
      </dsp:txBody>
      <dsp:txXfrm rot="-5400000">
        <a:off x="3273138" y="2568310"/>
        <a:ext cx="8334618" cy="691112"/>
      </dsp:txXfrm>
    </dsp:sp>
    <dsp:sp modelId="{09D7D283-6687-4930-906B-12EFEFAEFD92}">
      <dsp:nvSpPr>
        <dsp:cNvPr id="0" name=""/>
        <dsp:cNvSpPr/>
      </dsp:nvSpPr>
      <dsp:spPr>
        <a:xfrm>
          <a:off x="66441" y="2518260"/>
          <a:ext cx="3263808" cy="79121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Gelir Vergisi Stopajı Desteği (Sadece 6. Bölge)</a:t>
          </a:r>
        </a:p>
      </dsp:txBody>
      <dsp:txXfrm>
        <a:off x="105065" y="2556884"/>
        <a:ext cx="3186560" cy="713962"/>
      </dsp:txXfrm>
    </dsp:sp>
    <dsp:sp modelId="{FF7A6377-FA01-4884-901B-537D84C10434}">
      <dsp:nvSpPr>
        <dsp:cNvPr id="0" name=""/>
        <dsp:cNvSpPr/>
      </dsp:nvSpPr>
      <dsp:spPr>
        <a:xfrm rot="5400000">
          <a:off x="7076197" y="-433058"/>
          <a:ext cx="765888" cy="8372006"/>
        </a:xfrm>
        <a:prstGeom prst="round2SameRect">
          <a:avLst/>
        </a:prstGeom>
        <a:solidFill>
          <a:schemeClr val="accent3">
            <a:lumMod val="20000"/>
            <a:lumOff val="8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rgbClr val="000000"/>
              </a:solidFill>
              <a:latin typeface="Calibri" pitchFamily="34" charset="0"/>
              <a:cs typeface="Calibri" pitchFamily="34" charset="0"/>
            </a:rPr>
            <a:t>Sabit yatırım tutarı 500 milyon Türk Lirasının üzerindeki yatırımlar kapsamında gerçekleştirilen bina-inşaat harcamaları için tahsil edilen KDV’nin iade edilmesidir. </a:t>
          </a:r>
        </a:p>
      </dsp:txBody>
      <dsp:txXfrm rot="-5400000">
        <a:off x="3273138" y="3407389"/>
        <a:ext cx="8334618" cy="691112"/>
      </dsp:txXfrm>
    </dsp:sp>
    <dsp:sp modelId="{EABA4689-0653-4ACA-9083-B3149EFD5651}">
      <dsp:nvSpPr>
        <dsp:cNvPr id="0" name=""/>
        <dsp:cNvSpPr/>
      </dsp:nvSpPr>
      <dsp:spPr>
        <a:xfrm>
          <a:off x="66441" y="3357339"/>
          <a:ext cx="3263808" cy="79121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chemeClr val="tx2"/>
              </a:solidFill>
              <a:effectLst>
                <a:outerShdw blurRad="38100" dist="38100" dir="2700000" algn="tl">
                  <a:srgbClr val="000000">
                    <a:alpha val="43137"/>
                  </a:srgbClr>
                </a:outerShdw>
              </a:effectLst>
              <a:latin typeface="Calibri" pitchFamily="34" charset="0"/>
              <a:cs typeface="Calibri" pitchFamily="34" charset="0"/>
            </a:rPr>
            <a:t>KDV İadesi</a:t>
          </a:r>
        </a:p>
      </dsp:txBody>
      <dsp:txXfrm>
        <a:off x="105065" y="3395963"/>
        <a:ext cx="3186560" cy="713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065A3-8AFB-47CF-B4C7-066BB46DC9CD}">
      <dsp:nvSpPr>
        <dsp:cNvPr id="0" name=""/>
        <dsp:cNvSpPr/>
      </dsp:nvSpPr>
      <dsp:spPr>
        <a:xfrm>
          <a:off x="0" y="4104425"/>
          <a:ext cx="11235944" cy="794397"/>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E9922DF-8D45-4973-B297-505A99B9D789}">
      <dsp:nvSpPr>
        <dsp:cNvPr id="0" name=""/>
        <dsp:cNvSpPr/>
      </dsp:nvSpPr>
      <dsp:spPr>
        <a:xfrm>
          <a:off x="1085583" y="1423833"/>
          <a:ext cx="9511810" cy="1918800"/>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rPr>
            <a:t>Bölgesel Teşvik Uygulaması</a:t>
          </a:r>
        </a:p>
      </dsp:txBody>
      <dsp:txXfrm>
        <a:off x="1179251" y="1517501"/>
        <a:ext cx="9324474" cy="1731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3D836-E72E-40C1-81D5-DEF14A22332A}">
      <dsp:nvSpPr>
        <dsp:cNvPr id="0" name=""/>
        <dsp:cNvSpPr/>
      </dsp:nvSpPr>
      <dsp:spPr>
        <a:xfrm>
          <a:off x="0" y="2062908"/>
          <a:ext cx="11235944" cy="2252250"/>
        </a:xfrm>
        <a:prstGeom prst="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72034" tIns="1353820" rIns="872034" bIns="312928" numCol="1" spcCol="1270" anchor="t" anchorCtr="0">
          <a:noAutofit/>
        </a:bodyPr>
        <a:lstStyle/>
        <a:p>
          <a:pPr marL="285750" lvl="1" indent="-285750" algn="l" defTabSz="1955800">
            <a:lnSpc>
              <a:spcPct val="90000"/>
            </a:lnSpc>
            <a:spcBef>
              <a:spcPct val="0"/>
            </a:spcBef>
            <a:spcAft>
              <a:spcPct val="15000"/>
            </a:spcAft>
            <a:buChar char="•"/>
          </a:pPr>
          <a:r>
            <a:rPr lang="tr-TR" sz="4400" kern="1200" dirty="0">
              <a:solidFill>
                <a:schemeClr val="bg1"/>
              </a:solidFill>
            </a:rPr>
            <a:t>Öncelikli Yatırım Konuları</a:t>
          </a:r>
        </a:p>
      </dsp:txBody>
      <dsp:txXfrm>
        <a:off x="0" y="2062908"/>
        <a:ext cx="11235944" cy="2252250"/>
      </dsp:txXfrm>
    </dsp:sp>
    <dsp:sp modelId="{7C1430E7-3E66-425A-9B51-791FF62B7445}">
      <dsp:nvSpPr>
        <dsp:cNvPr id="0" name=""/>
        <dsp:cNvSpPr/>
      </dsp:nvSpPr>
      <dsp:spPr>
        <a:xfrm>
          <a:off x="561797" y="1103508"/>
          <a:ext cx="7865160" cy="1918800"/>
        </a:xfrm>
        <a:prstGeom prst="roundRect">
          <a:avLst/>
        </a:prstGeom>
        <a:gradFill flip="none" rotWithShape="0">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84" tIns="0" rIns="297284" bIns="0" numCol="1" spcCol="1270" anchor="ctr" anchorCtr="0">
          <a:noAutofit/>
        </a:bodyPr>
        <a:lstStyle/>
        <a:p>
          <a:pPr marL="0" lvl="0" indent="0" algn="l" defTabSz="1955800">
            <a:lnSpc>
              <a:spcPct val="90000"/>
            </a:lnSpc>
            <a:spcBef>
              <a:spcPct val="0"/>
            </a:spcBef>
            <a:spcAft>
              <a:spcPct val="35000"/>
            </a:spcAft>
            <a:buNone/>
          </a:pPr>
          <a:r>
            <a:rPr lang="tr-TR" sz="4400" kern="1200" dirty="0"/>
            <a:t>Bölgesel Teşvik Uygulaması</a:t>
          </a:r>
        </a:p>
      </dsp:txBody>
      <dsp:txXfrm>
        <a:off x="655465" y="1197176"/>
        <a:ext cx="7677824" cy="1731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14962-F9E0-481D-926B-F559294DBFD4}">
      <dsp:nvSpPr>
        <dsp:cNvPr id="0" name=""/>
        <dsp:cNvSpPr/>
      </dsp:nvSpPr>
      <dsp:spPr>
        <a:xfrm>
          <a:off x="0" y="0"/>
          <a:ext cx="5115701" cy="1432768"/>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tr-TR" altLang="tr-TR" sz="1600" b="1" kern="1200" dirty="0">
              <a:solidFill>
                <a:srgbClr val="083048"/>
              </a:solidFill>
              <a:latin typeface="Century Gothic"/>
              <a:ea typeface="+mn-ea"/>
              <a:cs typeface="+mn-cs"/>
            </a:rPr>
            <a:t>AR-GE projeleri neticesinde elde edilen ürünlerin üretilmesine yönelik yatırımlar</a:t>
          </a:r>
          <a:endParaRPr lang="tr-TR" sz="1600" kern="1200" dirty="0">
            <a:solidFill>
              <a:srgbClr val="083048"/>
            </a:solidFill>
            <a:latin typeface="Century Gothic"/>
            <a:ea typeface="+mn-ea"/>
            <a:cs typeface="+mn-cs"/>
          </a:endParaRPr>
        </a:p>
      </dsp:txBody>
      <dsp:txXfrm>
        <a:off x="1208381" y="41964"/>
        <a:ext cx="3865355" cy="1348840"/>
      </dsp:txXfrm>
    </dsp:sp>
    <dsp:sp modelId="{F32AA00B-EE0B-46FC-B5D1-5215C2CB42C2}">
      <dsp:nvSpPr>
        <dsp:cNvPr id="0" name=""/>
        <dsp:cNvSpPr/>
      </dsp:nvSpPr>
      <dsp:spPr>
        <a:xfrm>
          <a:off x="143276" y="143276"/>
          <a:ext cx="1023140" cy="1146214"/>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DF73D77-63B1-4126-8A50-306E1B960869}">
      <dsp:nvSpPr>
        <dsp:cNvPr id="0" name=""/>
        <dsp:cNvSpPr/>
      </dsp:nvSpPr>
      <dsp:spPr>
        <a:xfrm>
          <a:off x="0" y="1576044"/>
          <a:ext cx="5115701" cy="1432768"/>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tr-TR" altLang="tr-TR" sz="1800" b="1" kern="1200" dirty="0">
              <a:solidFill>
                <a:srgbClr val="FFFFFF"/>
              </a:solidFill>
              <a:latin typeface="Century Gothic"/>
              <a:ea typeface="+mn-ea"/>
              <a:cs typeface="+mn-cs"/>
            </a:rPr>
            <a:t>Test merkezleri, </a:t>
          </a:r>
          <a:r>
            <a:rPr lang="tr-TR" altLang="tr-TR" sz="1800" b="1" kern="1200" dirty="0" err="1">
              <a:solidFill>
                <a:srgbClr val="FFFFFF"/>
              </a:solidFill>
              <a:latin typeface="Century Gothic"/>
              <a:ea typeface="+mn-ea"/>
              <a:cs typeface="+mn-cs"/>
            </a:rPr>
            <a:t>rüzg</a:t>
          </a:r>
          <a:r>
            <a:rPr lang="en-US" altLang="tr-TR" sz="1800" b="1" kern="1200" dirty="0">
              <a:solidFill>
                <a:srgbClr val="FFFFFF"/>
              </a:solidFill>
              <a:latin typeface="Century Gothic"/>
              <a:ea typeface="+mn-ea"/>
              <a:cs typeface="+mn-cs"/>
            </a:rPr>
            <a:t>â</a:t>
          </a:r>
          <a:r>
            <a:rPr lang="tr-TR" altLang="tr-TR" sz="1800" b="1" kern="1200" dirty="0">
              <a:solidFill>
                <a:srgbClr val="FFFFFF"/>
              </a:solidFill>
              <a:latin typeface="Century Gothic"/>
              <a:ea typeface="+mn-ea"/>
              <a:cs typeface="+mn-cs"/>
            </a:rPr>
            <a:t>r tüneli vb. yatırımlar</a:t>
          </a:r>
          <a:endParaRPr lang="tr-TR" sz="1800" kern="1200" dirty="0">
            <a:solidFill>
              <a:srgbClr val="FFFFFF"/>
            </a:solidFill>
            <a:latin typeface="Century Gothic"/>
            <a:ea typeface="+mn-ea"/>
            <a:cs typeface="+mn-cs"/>
          </a:endParaRPr>
        </a:p>
      </dsp:txBody>
      <dsp:txXfrm>
        <a:off x="1208381" y="1618008"/>
        <a:ext cx="3865355" cy="1348840"/>
      </dsp:txXfrm>
    </dsp:sp>
    <dsp:sp modelId="{D50EE02B-57D6-42B7-99C2-3BC9A923F2D3}">
      <dsp:nvSpPr>
        <dsp:cNvPr id="0" name=""/>
        <dsp:cNvSpPr/>
      </dsp:nvSpPr>
      <dsp:spPr>
        <a:xfrm>
          <a:off x="143276" y="1719321"/>
          <a:ext cx="1023140" cy="1146214"/>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C54A4430-3929-4F39-A46B-D49EE6F03648}">
      <dsp:nvSpPr>
        <dsp:cNvPr id="0" name=""/>
        <dsp:cNvSpPr/>
      </dsp:nvSpPr>
      <dsp:spPr>
        <a:xfrm>
          <a:off x="0" y="3152089"/>
          <a:ext cx="5115701" cy="1432768"/>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sz="2000" b="1" kern="1200" dirty="0">
              <a:solidFill>
                <a:srgbClr val="083048"/>
              </a:solidFill>
              <a:latin typeface="Century Gothic"/>
              <a:ea typeface="+mn-ea"/>
              <a:cs typeface="+mn-cs"/>
            </a:rPr>
            <a:t>Madencilik ve Maden Arama Yatırımları</a:t>
          </a:r>
        </a:p>
      </dsp:txBody>
      <dsp:txXfrm>
        <a:off x="1208381" y="3194053"/>
        <a:ext cx="3865355" cy="1348840"/>
      </dsp:txXfrm>
    </dsp:sp>
    <dsp:sp modelId="{C3C72642-C6B9-4218-A451-E74C466AF05E}">
      <dsp:nvSpPr>
        <dsp:cNvPr id="0" name=""/>
        <dsp:cNvSpPr/>
      </dsp:nvSpPr>
      <dsp:spPr>
        <a:xfrm>
          <a:off x="143276" y="3295366"/>
          <a:ext cx="1023140" cy="1146214"/>
        </a:xfrm>
        <a:prstGeom prst="roundRect">
          <a:avLst>
            <a:gd name="adj" fmla="val 10000"/>
          </a:avLst>
        </a:prstGeom>
        <a:blipFill rotWithShape="1">
          <a:blip xmlns:r="http://schemas.openxmlformats.org/officeDocument/2006/relationships" r:embed="rId3"/>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14962-F9E0-481D-926B-F559294DBFD4}">
      <dsp:nvSpPr>
        <dsp:cNvPr id="0" name=""/>
        <dsp:cNvSpPr/>
      </dsp:nvSpPr>
      <dsp:spPr>
        <a:xfrm>
          <a:off x="0" y="0"/>
          <a:ext cx="5021074" cy="1582307"/>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altLang="tr-TR" sz="2000" b="1" kern="1200" dirty="0">
              <a:solidFill>
                <a:srgbClr val="C3A572"/>
              </a:solidFill>
              <a:latin typeface="Century Gothic"/>
              <a:ea typeface="+mn-ea"/>
              <a:cs typeface="+mn-cs"/>
            </a:rPr>
            <a:t> </a:t>
          </a:r>
          <a:r>
            <a:rPr lang="tr-TR" altLang="tr-TR" sz="2000" b="1" kern="1200" dirty="0">
              <a:solidFill>
                <a:srgbClr val="FFFFFF"/>
              </a:solidFill>
              <a:latin typeface="Century Gothic"/>
              <a:ea typeface="+mn-ea"/>
              <a:cs typeface="+mn-cs"/>
            </a:rPr>
            <a:t>Savunma alanındaki </a:t>
          </a:r>
        </a:p>
        <a:p>
          <a:pPr marL="0" lvl="0" indent="0" algn="r" defTabSz="889000">
            <a:lnSpc>
              <a:spcPct val="90000"/>
            </a:lnSpc>
            <a:spcBef>
              <a:spcPct val="0"/>
            </a:spcBef>
            <a:spcAft>
              <a:spcPct val="35000"/>
            </a:spcAft>
            <a:buNone/>
          </a:pPr>
          <a:r>
            <a:rPr lang="tr-TR" altLang="tr-TR" sz="2000" b="1" kern="1200" dirty="0">
              <a:solidFill>
                <a:srgbClr val="FFFFFF"/>
              </a:solidFill>
              <a:latin typeface="Century Gothic"/>
              <a:ea typeface="+mn-ea"/>
              <a:cs typeface="+mn-cs"/>
            </a:rPr>
            <a:t>yatırımlar</a:t>
          </a:r>
          <a:endParaRPr lang="tr-TR" sz="2000" b="1" kern="1200" dirty="0">
            <a:solidFill>
              <a:srgbClr val="FFFFFF"/>
            </a:solidFill>
            <a:latin typeface="Century Gothic"/>
            <a:ea typeface="+mn-ea"/>
            <a:cs typeface="+mn-cs"/>
          </a:endParaRPr>
        </a:p>
      </dsp:txBody>
      <dsp:txXfrm>
        <a:off x="1167866" y="46344"/>
        <a:ext cx="3806863" cy="1489619"/>
      </dsp:txXfrm>
    </dsp:sp>
    <dsp:sp modelId="{F32AA00B-EE0B-46FC-B5D1-5215C2CB42C2}">
      <dsp:nvSpPr>
        <dsp:cNvPr id="0" name=""/>
        <dsp:cNvSpPr/>
      </dsp:nvSpPr>
      <dsp:spPr>
        <a:xfrm>
          <a:off x="117307" y="321922"/>
          <a:ext cx="1004214" cy="938463"/>
        </a:xfrm>
        <a:prstGeom prst="roundRect">
          <a:avLst>
            <a:gd name="adj" fmla="val 10000"/>
          </a:avLst>
        </a:prstGeom>
        <a:solidFill>
          <a:srgbClr val="00ACC9">
            <a:tint val="50000"/>
            <a:hueOff val="0"/>
            <a:satOff val="0"/>
            <a:lumOff val="0"/>
            <a:alphaOff val="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DF73D77-63B1-4126-8A50-306E1B960869}">
      <dsp:nvSpPr>
        <dsp:cNvPr id="0" name=""/>
        <dsp:cNvSpPr/>
      </dsp:nvSpPr>
      <dsp:spPr>
        <a:xfrm>
          <a:off x="59657" y="1654334"/>
          <a:ext cx="5021074" cy="1322106"/>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altLang="tr-TR" sz="2000" b="1" kern="1200" dirty="0">
              <a:solidFill>
                <a:srgbClr val="083048"/>
              </a:solidFill>
              <a:latin typeface="Century Gothic"/>
              <a:ea typeface="+mn-ea"/>
              <a:cs typeface="+mn-cs"/>
            </a:rPr>
            <a:t>Belirli otomotiv ve motor yatırımları</a:t>
          </a:r>
          <a:endParaRPr lang="tr-TR" sz="2000" kern="1200" dirty="0">
            <a:solidFill>
              <a:srgbClr val="083048"/>
            </a:solidFill>
            <a:latin typeface="Century Gothic"/>
            <a:ea typeface="+mn-ea"/>
            <a:cs typeface="+mn-cs"/>
          </a:endParaRPr>
        </a:p>
      </dsp:txBody>
      <dsp:txXfrm>
        <a:off x="1219903" y="1693057"/>
        <a:ext cx="3822105" cy="1244660"/>
      </dsp:txXfrm>
    </dsp:sp>
    <dsp:sp modelId="{D50EE02B-57D6-42B7-99C2-3BC9A923F2D3}">
      <dsp:nvSpPr>
        <dsp:cNvPr id="0" name=""/>
        <dsp:cNvSpPr/>
      </dsp:nvSpPr>
      <dsp:spPr>
        <a:xfrm>
          <a:off x="92742" y="1831094"/>
          <a:ext cx="1477461" cy="1059149"/>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C54A4430-3929-4F39-A46B-D49EE6F03648}">
      <dsp:nvSpPr>
        <dsp:cNvPr id="0" name=""/>
        <dsp:cNvSpPr/>
      </dsp:nvSpPr>
      <dsp:spPr>
        <a:xfrm>
          <a:off x="56037" y="3139030"/>
          <a:ext cx="5021074" cy="1440388"/>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tr-TR" altLang="tr-TR" sz="2000" b="1" kern="1200" dirty="0">
              <a:solidFill>
                <a:srgbClr val="FFFFFF"/>
              </a:solidFill>
              <a:latin typeface="Century Gothic"/>
              <a:ea typeface="+mn-ea"/>
              <a:cs typeface="+mn-cs"/>
            </a:rPr>
            <a:t>Eğitim yatırımları</a:t>
          </a:r>
        </a:p>
      </dsp:txBody>
      <dsp:txXfrm>
        <a:off x="1219748" y="3181218"/>
        <a:ext cx="3815175" cy="1356012"/>
      </dsp:txXfrm>
    </dsp:sp>
    <dsp:sp modelId="{C3C72642-C6B9-4218-A451-E74C466AF05E}">
      <dsp:nvSpPr>
        <dsp:cNvPr id="0" name=""/>
        <dsp:cNvSpPr/>
      </dsp:nvSpPr>
      <dsp:spPr>
        <a:xfrm>
          <a:off x="80284" y="3231293"/>
          <a:ext cx="1462980" cy="1353564"/>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41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10</a:t>
            </a:fld>
            <a:endParaRPr/>
          </a:p>
        </p:txBody>
      </p:sp>
    </p:spTree>
    <p:extLst>
      <p:ext uri="{BB962C8B-B14F-4D97-AF65-F5344CB8AC3E}">
        <p14:creationId xmlns:p14="http://schemas.microsoft.com/office/powerpoint/2010/main" val="369014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13</a:t>
            </a:fld>
            <a:endParaRPr/>
          </a:p>
        </p:txBody>
      </p:sp>
    </p:spTree>
    <p:extLst>
      <p:ext uri="{BB962C8B-B14F-4D97-AF65-F5344CB8AC3E}">
        <p14:creationId xmlns:p14="http://schemas.microsoft.com/office/powerpoint/2010/main" val="8354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14</a:t>
            </a:fld>
            <a:endParaRPr/>
          </a:p>
        </p:txBody>
      </p:sp>
    </p:spTree>
    <p:extLst>
      <p:ext uri="{BB962C8B-B14F-4D97-AF65-F5344CB8AC3E}">
        <p14:creationId xmlns:p14="http://schemas.microsoft.com/office/powerpoint/2010/main" val="229253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15</a:t>
            </a:fld>
            <a:endParaRPr/>
          </a:p>
        </p:txBody>
      </p:sp>
    </p:spTree>
    <p:extLst>
      <p:ext uri="{BB962C8B-B14F-4D97-AF65-F5344CB8AC3E}">
        <p14:creationId xmlns:p14="http://schemas.microsoft.com/office/powerpoint/2010/main" val="343356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16</a:t>
            </a:fld>
            <a:endParaRPr/>
          </a:p>
        </p:txBody>
      </p:sp>
    </p:spTree>
    <p:extLst>
      <p:ext uri="{BB962C8B-B14F-4D97-AF65-F5344CB8AC3E}">
        <p14:creationId xmlns:p14="http://schemas.microsoft.com/office/powerpoint/2010/main" val="73436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17</a:t>
            </a:fld>
            <a:endParaRPr/>
          </a:p>
        </p:txBody>
      </p:sp>
    </p:spTree>
    <p:extLst>
      <p:ext uri="{BB962C8B-B14F-4D97-AF65-F5344CB8AC3E}">
        <p14:creationId xmlns:p14="http://schemas.microsoft.com/office/powerpoint/2010/main" val="2511031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18</a:t>
            </a:fld>
            <a:endParaRPr/>
          </a:p>
        </p:txBody>
      </p:sp>
    </p:spTree>
    <p:extLst>
      <p:ext uri="{BB962C8B-B14F-4D97-AF65-F5344CB8AC3E}">
        <p14:creationId xmlns:p14="http://schemas.microsoft.com/office/powerpoint/2010/main" val="416574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19</a:t>
            </a:fld>
            <a:endParaRPr/>
          </a:p>
        </p:txBody>
      </p:sp>
    </p:spTree>
    <p:extLst>
      <p:ext uri="{BB962C8B-B14F-4D97-AF65-F5344CB8AC3E}">
        <p14:creationId xmlns:p14="http://schemas.microsoft.com/office/powerpoint/2010/main" val="74260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20</a:t>
            </a:fld>
            <a:endParaRPr/>
          </a:p>
        </p:txBody>
      </p:sp>
    </p:spTree>
    <p:extLst>
      <p:ext uri="{BB962C8B-B14F-4D97-AF65-F5344CB8AC3E}">
        <p14:creationId xmlns:p14="http://schemas.microsoft.com/office/powerpoint/2010/main" val="162022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21</a:t>
            </a:fld>
            <a:endParaRPr/>
          </a:p>
        </p:txBody>
      </p:sp>
    </p:spTree>
    <p:extLst>
      <p:ext uri="{BB962C8B-B14F-4D97-AF65-F5344CB8AC3E}">
        <p14:creationId xmlns:p14="http://schemas.microsoft.com/office/powerpoint/2010/main" val="57197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a:t>
            </a:fld>
            <a:endParaRPr/>
          </a:p>
        </p:txBody>
      </p:sp>
    </p:spTree>
    <p:extLst>
      <p:ext uri="{BB962C8B-B14F-4D97-AF65-F5344CB8AC3E}">
        <p14:creationId xmlns:p14="http://schemas.microsoft.com/office/powerpoint/2010/main" val="431444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22</a:t>
            </a:fld>
            <a:endParaRPr/>
          </a:p>
        </p:txBody>
      </p:sp>
    </p:spTree>
    <p:extLst>
      <p:ext uri="{BB962C8B-B14F-4D97-AF65-F5344CB8AC3E}">
        <p14:creationId xmlns:p14="http://schemas.microsoft.com/office/powerpoint/2010/main" val="292540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23</a:t>
            </a:fld>
            <a:endParaRPr/>
          </a:p>
        </p:txBody>
      </p:sp>
    </p:spTree>
    <p:extLst>
      <p:ext uri="{BB962C8B-B14F-4D97-AF65-F5344CB8AC3E}">
        <p14:creationId xmlns:p14="http://schemas.microsoft.com/office/powerpoint/2010/main" val="186453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24</a:t>
            </a:fld>
            <a:endParaRPr/>
          </a:p>
        </p:txBody>
      </p:sp>
    </p:spTree>
    <p:extLst>
      <p:ext uri="{BB962C8B-B14F-4D97-AF65-F5344CB8AC3E}">
        <p14:creationId xmlns:p14="http://schemas.microsoft.com/office/powerpoint/2010/main" val="2829353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25</a:t>
            </a:fld>
            <a:endParaRPr/>
          </a:p>
        </p:txBody>
      </p:sp>
    </p:spTree>
    <p:extLst>
      <p:ext uri="{BB962C8B-B14F-4D97-AF65-F5344CB8AC3E}">
        <p14:creationId xmlns:p14="http://schemas.microsoft.com/office/powerpoint/2010/main" val="39119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26</a:t>
            </a:fld>
            <a:endParaRPr/>
          </a:p>
        </p:txBody>
      </p:sp>
    </p:spTree>
    <p:extLst>
      <p:ext uri="{BB962C8B-B14F-4D97-AF65-F5344CB8AC3E}">
        <p14:creationId xmlns:p14="http://schemas.microsoft.com/office/powerpoint/2010/main" val="105683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27</a:t>
            </a:fld>
            <a:endParaRPr/>
          </a:p>
        </p:txBody>
      </p:sp>
    </p:spTree>
    <p:extLst>
      <p:ext uri="{BB962C8B-B14F-4D97-AF65-F5344CB8AC3E}">
        <p14:creationId xmlns:p14="http://schemas.microsoft.com/office/powerpoint/2010/main" val="266382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28</a:t>
            </a:fld>
            <a:endParaRPr/>
          </a:p>
        </p:txBody>
      </p:sp>
    </p:spTree>
    <p:extLst>
      <p:ext uri="{BB962C8B-B14F-4D97-AF65-F5344CB8AC3E}">
        <p14:creationId xmlns:p14="http://schemas.microsoft.com/office/powerpoint/2010/main" val="241579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29</a:t>
            </a:fld>
            <a:endParaRPr/>
          </a:p>
        </p:txBody>
      </p:sp>
    </p:spTree>
    <p:extLst>
      <p:ext uri="{BB962C8B-B14F-4D97-AF65-F5344CB8AC3E}">
        <p14:creationId xmlns:p14="http://schemas.microsoft.com/office/powerpoint/2010/main" val="422251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30</a:t>
            </a:fld>
            <a:endParaRPr/>
          </a:p>
        </p:txBody>
      </p:sp>
    </p:spTree>
    <p:extLst>
      <p:ext uri="{BB962C8B-B14F-4D97-AF65-F5344CB8AC3E}">
        <p14:creationId xmlns:p14="http://schemas.microsoft.com/office/powerpoint/2010/main" val="2193083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31</a:t>
            </a:fld>
            <a:endParaRPr/>
          </a:p>
        </p:txBody>
      </p:sp>
    </p:spTree>
    <p:extLst>
      <p:ext uri="{BB962C8B-B14F-4D97-AF65-F5344CB8AC3E}">
        <p14:creationId xmlns:p14="http://schemas.microsoft.com/office/powerpoint/2010/main" val="340026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a:t>
            </a:fld>
            <a:endParaRPr/>
          </a:p>
        </p:txBody>
      </p:sp>
    </p:spTree>
    <p:extLst>
      <p:ext uri="{BB962C8B-B14F-4D97-AF65-F5344CB8AC3E}">
        <p14:creationId xmlns:p14="http://schemas.microsoft.com/office/powerpoint/2010/main" val="381785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32</a:t>
            </a:fld>
            <a:endParaRPr/>
          </a:p>
        </p:txBody>
      </p:sp>
    </p:spTree>
    <p:extLst>
      <p:ext uri="{BB962C8B-B14F-4D97-AF65-F5344CB8AC3E}">
        <p14:creationId xmlns:p14="http://schemas.microsoft.com/office/powerpoint/2010/main" val="355403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33</a:t>
            </a:fld>
            <a:endParaRPr/>
          </a:p>
        </p:txBody>
      </p:sp>
    </p:spTree>
    <p:extLst>
      <p:ext uri="{BB962C8B-B14F-4D97-AF65-F5344CB8AC3E}">
        <p14:creationId xmlns:p14="http://schemas.microsoft.com/office/powerpoint/2010/main" val="997104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34</a:t>
            </a:fld>
            <a:endParaRPr/>
          </a:p>
        </p:txBody>
      </p:sp>
    </p:spTree>
    <p:extLst>
      <p:ext uri="{BB962C8B-B14F-4D97-AF65-F5344CB8AC3E}">
        <p14:creationId xmlns:p14="http://schemas.microsoft.com/office/powerpoint/2010/main" val="2275523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35</a:t>
            </a:fld>
            <a:endParaRPr/>
          </a:p>
        </p:txBody>
      </p:sp>
    </p:spTree>
    <p:extLst>
      <p:ext uri="{BB962C8B-B14F-4D97-AF65-F5344CB8AC3E}">
        <p14:creationId xmlns:p14="http://schemas.microsoft.com/office/powerpoint/2010/main" val="2241032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36</a:t>
            </a:fld>
            <a:endParaRPr/>
          </a:p>
        </p:txBody>
      </p:sp>
    </p:spTree>
    <p:extLst>
      <p:ext uri="{BB962C8B-B14F-4D97-AF65-F5344CB8AC3E}">
        <p14:creationId xmlns:p14="http://schemas.microsoft.com/office/powerpoint/2010/main" val="3242839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03;g8bcc8f9ecc_3_95:notes"/>
          <p:cNvSpPr>
            <a:spLocks noGrp="1" noRot="1" noChangeAspect="1"/>
          </p:cNvSpPr>
          <p:nvPr>
            <p:ph type="sldImg" idx="2"/>
          </p:nvPr>
        </p:nvSpPr>
        <p:spPr>
          <a:noFill/>
          <a:ln>
            <a:headEnd/>
            <a:tailEnd/>
          </a:ln>
        </p:spPr>
      </p:sp>
      <p:sp>
        <p:nvSpPr>
          <p:cNvPr id="36866" name="Google Shape;304;g8bcc8f9ecc_3_95:notes"/>
          <p:cNvSpPr txBox="1">
            <a:spLocks noGrp="1"/>
          </p:cNvSpPr>
          <p:nvPr>
            <p:ph type="body" idx="1"/>
          </p:nvPr>
        </p:nvSpPr>
        <p:spPr>
          <a:ln/>
        </p:spPr>
        <p:txBody>
          <a:bodyPr/>
          <a:lstStyle/>
          <a:p>
            <a:pPr marL="0" indent="0" eaLnBrk="1" hangingPunct="1">
              <a:buSzPts val="1400"/>
            </a:pPr>
            <a:endParaRPr lang="tr-TR" sz="1200">
              <a:latin typeface="Calibri" pitchFamily="34" charset="0"/>
              <a:cs typeface="Calibri" pitchFamily="34" charset="0"/>
              <a:sym typeface="Calibri" pitchFamily="34" charset="0"/>
            </a:endParaRPr>
          </a:p>
        </p:txBody>
      </p:sp>
      <p:sp>
        <p:nvSpPr>
          <p:cNvPr id="36867" name="Google Shape;305;g8bcc8f9ecc_3_95:notes"/>
          <p:cNvSpPr>
            <a:spLocks noGrp="1"/>
          </p:cNvSpPr>
          <p:nvPr>
            <p:ph type="sldNum" sz="quarter" idx="4294967295"/>
          </p:nvPr>
        </p:nvSpPr>
        <p:spPr bwMode="auto">
          <a:xfrm>
            <a:off x="3849688" y="9429750"/>
            <a:ext cx="2946400" cy="498475"/>
          </a:xfrm>
          <a:prstGeom prst="rect">
            <a:avLst/>
          </a:prstGeom>
          <a:noFill/>
          <a:ln>
            <a:miter lim="800000"/>
            <a:headEnd/>
            <a:tailEnd/>
          </a:ln>
        </p:spPr>
        <p:txBody>
          <a:bodyPr lIns="91425" tIns="45700" rIns="91425" bIns="45700" anchor="b"/>
          <a:lstStyle/>
          <a:p>
            <a:pPr algn="r">
              <a:buClr>
                <a:srgbClr val="000000"/>
              </a:buClr>
              <a:buFont typeface="Arial" charset="0"/>
              <a:buNone/>
            </a:pPr>
            <a:fld id="{A8813506-700E-49B0-A8A3-6B98F8A357A0}" type="slidenum">
              <a:rPr lang="tr-TR"/>
              <a:pPr algn="r">
                <a:buClr>
                  <a:srgbClr val="000000"/>
                </a:buClr>
                <a:buFont typeface="Arial" charset="0"/>
                <a:buNone/>
              </a:pPr>
              <a:t>37</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38</a:t>
            </a:fld>
            <a:endParaRPr/>
          </a:p>
        </p:txBody>
      </p:sp>
    </p:spTree>
    <p:extLst>
      <p:ext uri="{BB962C8B-B14F-4D97-AF65-F5344CB8AC3E}">
        <p14:creationId xmlns:p14="http://schemas.microsoft.com/office/powerpoint/2010/main" val="2406421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39</a:t>
            </a:fld>
            <a:endParaRPr/>
          </a:p>
        </p:txBody>
      </p:sp>
    </p:spTree>
    <p:extLst>
      <p:ext uri="{BB962C8B-B14F-4D97-AF65-F5344CB8AC3E}">
        <p14:creationId xmlns:p14="http://schemas.microsoft.com/office/powerpoint/2010/main" val="3342655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40</a:t>
            </a:fld>
            <a:endParaRPr/>
          </a:p>
        </p:txBody>
      </p:sp>
    </p:spTree>
    <p:extLst>
      <p:ext uri="{BB962C8B-B14F-4D97-AF65-F5344CB8AC3E}">
        <p14:creationId xmlns:p14="http://schemas.microsoft.com/office/powerpoint/2010/main" val="2119150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41</a:t>
            </a:fld>
            <a:endParaRPr/>
          </a:p>
        </p:txBody>
      </p:sp>
    </p:spTree>
    <p:extLst>
      <p:ext uri="{BB962C8B-B14F-4D97-AF65-F5344CB8AC3E}">
        <p14:creationId xmlns:p14="http://schemas.microsoft.com/office/powerpoint/2010/main" val="4788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a:t>
            </a:fld>
            <a:endParaRPr/>
          </a:p>
        </p:txBody>
      </p:sp>
    </p:spTree>
    <p:extLst>
      <p:ext uri="{BB962C8B-B14F-4D97-AF65-F5344CB8AC3E}">
        <p14:creationId xmlns:p14="http://schemas.microsoft.com/office/powerpoint/2010/main" val="2080638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303;g8bcc8f9ecc_3_95:notes"/>
          <p:cNvSpPr>
            <a:spLocks noGrp="1" noRot="1" noChangeAspect="1"/>
          </p:cNvSpPr>
          <p:nvPr>
            <p:ph type="sldImg" idx="2"/>
          </p:nvPr>
        </p:nvSpPr>
        <p:spPr>
          <a:noFill/>
          <a:ln>
            <a:headEnd/>
            <a:tailEnd/>
          </a:ln>
        </p:spPr>
      </p:sp>
      <p:sp>
        <p:nvSpPr>
          <p:cNvPr id="67586" name="Google Shape;304;g8bcc8f9ecc_3_95:notes"/>
          <p:cNvSpPr txBox="1">
            <a:spLocks noGrp="1"/>
          </p:cNvSpPr>
          <p:nvPr>
            <p:ph type="body" idx="1"/>
          </p:nvPr>
        </p:nvSpPr>
        <p:spPr>
          <a:ln/>
        </p:spPr>
        <p:txBody>
          <a:bodyPr/>
          <a:lstStyle/>
          <a:p>
            <a:pPr marL="0" indent="0" eaLnBrk="1" hangingPunct="1">
              <a:buSzPts val="1400"/>
            </a:pPr>
            <a:endParaRPr lang="tr-TR" sz="1200">
              <a:latin typeface="Calibri" pitchFamily="34" charset="0"/>
              <a:cs typeface="Calibri" pitchFamily="34" charset="0"/>
              <a:sym typeface="Calibri" pitchFamily="34" charset="0"/>
            </a:endParaRPr>
          </a:p>
        </p:txBody>
      </p:sp>
      <p:sp>
        <p:nvSpPr>
          <p:cNvPr id="67587" name="Google Shape;305;g8bcc8f9ecc_3_95:notes"/>
          <p:cNvSpPr>
            <a:spLocks noGrp="1"/>
          </p:cNvSpPr>
          <p:nvPr>
            <p:ph type="sldNum" sz="quarter" idx="4294967295"/>
          </p:nvPr>
        </p:nvSpPr>
        <p:spPr bwMode="auto">
          <a:xfrm>
            <a:off x="3849688" y="9429750"/>
            <a:ext cx="2946400" cy="498475"/>
          </a:xfrm>
          <a:prstGeom prst="rect">
            <a:avLst/>
          </a:prstGeom>
          <a:noFill/>
          <a:ln>
            <a:miter lim="800000"/>
            <a:headEnd/>
            <a:tailEnd/>
          </a:ln>
        </p:spPr>
        <p:txBody>
          <a:bodyPr lIns="91425" tIns="45700" rIns="91425" bIns="45700" anchor="b"/>
          <a:lstStyle/>
          <a:p>
            <a:pPr algn="r">
              <a:buClr>
                <a:srgbClr val="000000"/>
              </a:buClr>
              <a:buFont typeface="Arial" charset="0"/>
              <a:buNone/>
            </a:pPr>
            <a:fld id="{A4583205-CF39-43B0-AEB3-21BC9E5DAC2C}" type="slidenum">
              <a:rPr lang="tr-TR"/>
              <a:pPr algn="r">
                <a:buClr>
                  <a:srgbClr val="000000"/>
                </a:buClr>
                <a:buFont typeface="Arial" charset="0"/>
                <a:buNone/>
              </a:pPr>
              <a:t>42</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Google Shape;303;g8bcc8f9ecc_3_95:notes"/>
          <p:cNvSpPr>
            <a:spLocks noGrp="1" noRot="1" noChangeAspect="1"/>
          </p:cNvSpPr>
          <p:nvPr>
            <p:ph type="sldImg" idx="2"/>
          </p:nvPr>
        </p:nvSpPr>
        <p:spPr>
          <a:noFill/>
          <a:ln>
            <a:headEnd/>
            <a:tailEnd/>
          </a:ln>
        </p:spPr>
      </p:sp>
      <p:sp>
        <p:nvSpPr>
          <p:cNvPr id="69634" name="Google Shape;304;g8bcc8f9ecc_3_95:notes"/>
          <p:cNvSpPr txBox="1">
            <a:spLocks noGrp="1"/>
          </p:cNvSpPr>
          <p:nvPr>
            <p:ph type="body" idx="1"/>
          </p:nvPr>
        </p:nvSpPr>
        <p:spPr>
          <a:ln/>
        </p:spPr>
        <p:txBody>
          <a:bodyPr/>
          <a:lstStyle/>
          <a:p>
            <a:pPr marL="0" indent="0" eaLnBrk="1" hangingPunct="1">
              <a:buSzPts val="1400"/>
            </a:pPr>
            <a:endParaRPr lang="tr-TR" sz="1200">
              <a:latin typeface="Calibri" pitchFamily="34" charset="0"/>
              <a:cs typeface="Calibri" pitchFamily="34" charset="0"/>
              <a:sym typeface="Calibri" pitchFamily="34" charset="0"/>
            </a:endParaRPr>
          </a:p>
        </p:txBody>
      </p:sp>
      <p:sp>
        <p:nvSpPr>
          <p:cNvPr id="69635" name="Google Shape;305;g8bcc8f9ecc_3_95:notes"/>
          <p:cNvSpPr>
            <a:spLocks noGrp="1"/>
          </p:cNvSpPr>
          <p:nvPr>
            <p:ph type="sldNum" sz="quarter" idx="4294967295"/>
          </p:nvPr>
        </p:nvSpPr>
        <p:spPr bwMode="auto">
          <a:xfrm>
            <a:off x="3849688" y="9429750"/>
            <a:ext cx="2946400" cy="498475"/>
          </a:xfrm>
          <a:prstGeom prst="rect">
            <a:avLst/>
          </a:prstGeom>
          <a:noFill/>
          <a:ln>
            <a:miter lim="800000"/>
            <a:headEnd/>
            <a:tailEnd/>
          </a:ln>
        </p:spPr>
        <p:txBody>
          <a:bodyPr lIns="91425" tIns="45700" rIns="91425" bIns="45700" anchor="b"/>
          <a:lstStyle/>
          <a:p>
            <a:pPr algn="r">
              <a:buClr>
                <a:srgbClr val="000000"/>
              </a:buClr>
              <a:buFont typeface="Arial" charset="0"/>
              <a:buNone/>
            </a:pPr>
            <a:fld id="{A97DA3B3-335C-4E37-92C3-5B70EC7D0D69}" type="slidenum">
              <a:rPr lang="tr-TR"/>
              <a:pPr algn="r">
                <a:buClr>
                  <a:srgbClr val="000000"/>
                </a:buClr>
                <a:buFont typeface="Arial" charset="0"/>
                <a:buNone/>
              </a:pPr>
              <a:t>43</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Google Shape;303;g8bcc8f9ecc_3_95:notes"/>
          <p:cNvSpPr>
            <a:spLocks noGrp="1" noRot="1" noChangeAspect="1"/>
          </p:cNvSpPr>
          <p:nvPr>
            <p:ph type="sldImg" idx="2"/>
          </p:nvPr>
        </p:nvSpPr>
        <p:spPr>
          <a:noFill/>
          <a:ln>
            <a:headEnd/>
            <a:tailEnd/>
          </a:ln>
        </p:spPr>
      </p:sp>
      <p:sp>
        <p:nvSpPr>
          <p:cNvPr id="71682" name="Google Shape;304;g8bcc8f9ecc_3_95:notes"/>
          <p:cNvSpPr txBox="1">
            <a:spLocks noGrp="1"/>
          </p:cNvSpPr>
          <p:nvPr>
            <p:ph type="body" idx="1"/>
          </p:nvPr>
        </p:nvSpPr>
        <p:spPr>
          <a:ln/>
        </p:spPr>
        <p:txBody>
          <a:bodyPr/>
          <a:lstStyle/>
          <a:p>
            <a:pPr marL="0" indent="0" eaLnBrk="1" hangingPunct="1">
              <a:buSzPts val="1400"/>
            </a:pPr>
            <a:endParaRPr lang="tr-TR" sz="1200">
              <a:latin typeface="Calibri" pitchFamily="34" charset="0"/>
              <a:cs typeface="Calibri" pitchFamily="34" charset="0"/>
              <a:sym typeface="Calibri" pitchFamily="34" charset="0"/>
            </a:endParaRPr>
          </a:p>
        </p:txBody>
      </p:sp>
      <p:sp>
        <p:nvSpPr>
          <p:cNvPr id="71683" name="Google Shape;305;g8bcc8f9ecc_3_95:notes"/>
          <p:cNvSpPr>
            <a:spLocks noGrp="1"/>
          </p:cNvSpPr>
          <p:nvPr>
            <p:ph type="sldNum" sz="quarter" idx="4294967295"/>
          </p:nvPr>
        </p:nvSpPr>
        <p:spPr bwMode="auto">
          <a:xfrm>
            <a:off x="3849688" y="9429750"/>
            <a:ext cx="2946400" cy="498475"/>
          </a:xfrm>
          <a:prstGeom prst="rect">
            <a:avLst/>
          </a:prstGeom>
          <a:noFill/>
          <a:ln>
            <a:miter lim="800000"/>
            <a:headEnd/>
            <a:tailEnd/>
          </a:ln>
        </p:spPr>
        <p:txBody>
          <a:bodyPr lIns="91425" tIns="45700" rIns="91425" bIns="45700" anchor="b"/>
          <a:lstStyle/>
          <a:p>
            <a:pPr algn="r">
              <a:buClr>
                <a:srgbClr val="000000"/>
              </a:buClr>
              <a:buFont typeface="Arial" charset="0"/>
              <a:buNone/>
            </a:pPr>
            <a:fld id="{2E2DDB6F-A897-4303-94C9-A01964CEABD8}" type="slidenum">
              <a:rPr lang="tr-TR"/>
              <a:pPr algn="r">
                <a:buClr>
                  <a:srgbClr val="000000"/>
                </a:buClr>
                <a:buFont typeface="Arial" charset="0"/>
                <a:buNone/>
              </a:pPr>
              <a:t>44</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bcc8f9ecc_0_442: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8bcc8f9ecc_0_4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5</a:t>
            </a:fld>
            <a:endParaRPr/>
          </a:p>
        </p:txBody>
      </p:sp>
    </p:spTree>
    <p:extLst>
      <p:ext uri="{BB962C8B-B14F-4D97-AF65-F5344CB8AC3E}">
        <p14:creationId xmlns:p14="http://schemas.microsoft.com/office/powerpoint/2010/main" val="153705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6</a:t>
            </a:fld>
            <a:endParaRPr/>
          </a:p>
        </p:txBody>
      </p:sp>
    </p:spTree>
    <p:extLst>
      <p:ext uri="{BB962C8B-B14F-4D97-AF65-F5344CB8AC3E}">
        <p14:creationId xmlns:p14="http://schemas.microsoft.com/office/powerpoint/2010/main" val="270077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7</a:t>
            </a:fld>
            <a:endParaRPr/>
          </a:p>
        </p:txBody>
      </p:sp>
    </p:spTree>
    <p:extLst>
      <p:ext uri="{BB962C8B-B14F-4D97-AF65-F5344CB8AC3E}">
        <p14:creationId xmlns:p14="http://schemas.microsoft.com/office/powerpoint/2010/main" val="386596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8</a:t>
            </a:fld>
            <a:endParaRPr/>
          </a:p>
        </p:txBody>
      </p:sp>
    </p:spTree>
    <p:extLst>
      <p:ext uri="{BB962C8B-B14F-4D97-AF65-F5344CB8AC3E}">
        <p14:creationId xmlns:p14="http://schemas.microsoft.com/office/powerpoint/2010/main" val="60345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728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11675166" y="6464439"/>
            <a:ext cx="390904" cy="22790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u="none" strike="noStrike" cap="none">
                <a:solidFill>
                  <a:srgbClr val="7F7F7F"/>
                </a:solidFill>
                <a:latin typeface="Roboto"/>
                <a:ea typeface="Roboto"/>
                <a:cs typeface="Roboto"/>
                <a:sym typeface="Roboto"/>
              </a:defRPr>
            </a:lvl1pPr>
            <a:lvl2pPr marL="0" lvl="1" indent="0" algn="r">
              <a:spcBef>
                <a:spcPts val="0"/>
              </a:spcBef>
              <a:buNone/>
              <a:defRPr sz="1100" b="1" i="0" u="none" strike="noStrike" cap="none">
                <a:solidFill>
                  <a:srgbClr val="7F7F7F"/>
                </a:solidFill>
                <a:latin typeface="Roboto"/>
                <a:ea typeface="Roboto"/>
                <a:cs typeface="Roboto"/>
                <a:sym typeface="Roboto"/>
              </a:defRPr>
            </a:lvl2pPr>
            <a:lvl3pPr marL="0" lvl="2" indent="0" algn="r">
              <a:spcBef>
                <a:spcPts val="0"/>
              </a:spcBef>
              <a:buNone/>
              <a:defRPr sz="1100" b="1" i="0" u="none" strike="noStrike" cap="none">
                <a:solidFill>
                  <a:srgbClr val="7F7F7F"/>
                </a:solidFill>
                <a:latin typeface="Roboto"/>
                <a:ea typeface="Roboto"/>
                <a:cs typeface="Roboto"/>
                <a:sym typeface="Roboto"/>
              </a:defRPr>
            </a:lvl3pPr>
            <a:lvl4pPr marL="0" lvl="3" indent="0" algn="r">
              <a:spcBef>
                <a:spcPts val="0"/>
              </a:spcBef>
              <a:buNone/>
              <a:defRPr sz="1100" b="1" i="0" u="none" strike="noStrike" cap="none">
                <a:solidFill>
                  <a:srgbClr val="7F7F7F"/>
                </a:solidFill>
                <a:latin typeface="Roboto"/>
                <a:ea typeface="Roboto"/>
                <a:cs typeface="Roboto"/>
                <a:sym typeface="Roboto"/>
              </a:defRPr>
            </a:lvl4pPr>
            <a:lvl5pPr marL="0" lvl="4" indent="0" algn="r">
              <a:spcBef>
                <a:spcPts val="0"/>
              </a:spcBef>
              <a:buNone/>
              <a:defRPr sz="1100" b="1" i="0" u="none" strike="noStrike" cap="none">
                <a:solidFill>
                  <a:srgbClr val="7F7F7F"/>
                </a:solidFill>
                <a:latin typeface="Roboto"/>
                <a:ea typeface="Roboto"/>
                <a:cs typeface="Roboto"/>
                <a:sym typeface="Roboto"/>
              </a:defRPr>
            </a:lvl5pPr>
            <a:lvl6pPr marL="0" lvl="5" indent="0" algn="r">
              <a:spcBef>
                <a:spcPts val="0"/>
              </a:spcBef>
              <a:buNone/>
              <a:defRPr sz="1100" b="1" i="0" u="none" strike="noStrike" cap="none">
                <a:solidFill>
                  <a:srgbClr val="7F7F7F"/>
                </a:solidFill>
                <a:latin typeface="Roboto"/>
                <a:ea typeface="Roboto"/>
                <a:cs typeface="Roboto"/>
                <a:sym typeface="Roboto"/>
              </a:defRPr>
            </a:lvl6pPr>
            <a:lvl7pPr marL="0" lvl="6" indent="0" algn="r">
              <a:spcBef>
                <a:spcPts val="0"/>
              </a:spcBef>
              <a:buNone/>
              <a:defRPr sz="1100" b="1" i="0" u="none" strike="noStrike" cap="none">
                <a:solidFill>
                  <a:srgbClr val="7F7F7F"/>
                </a:solidFill>
                <a:latin typeface="Roboto"/>
                <a:ea typeface="Roboto"/>
                <a:cs typeface="Roboto"/>
                <a:sym typeface="Roboto"/>
              </a:defRPr>
            </a:lvl7pPr>
            <a:lvl8pPr marL="0" lvl="7" indent="0" algn="r">
              <a:spcBef>
                <a:spcPts val="0"/>
              </a:spcBef>
              <a:buNone/>
              <a:defRPr sz="1100" b="1" i="0" u="none" strike="noStrike" cap="none">
                <a:solidFill>
                  <a:srgbClr val="7F7F7F"/>
                </a:solidFill>
                <a:latin typeface="Roboto"/>
                <a:ea typeface="Roboto"/>
                <a:cs typeface="Roboto"/>
                <a:sym typeface="Roboto"/>
              </a:defRPr>
            </a:lvl8pPr>
            <a:lvl9pPr marL="0" lvl="8" indent="0" algn="r">
              <a:spcBef>
                <a:spcPts val="0"/>
              </a:spcBef>
              <a:buNone/>
              <a:defRPr sz="1100" b="1" i="0" u="none" strike="noStrike" cap="none">
                <a:solidFill>
                  <a:srgbClr val="7F7F7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
        <p:nvSpPr>
          <p:cNvPr id="23" name="Google Shape;23;p3"/>
          <p:cNvSpPr txBox="1">
            <a:spLocks noGrp="1"/>
          </p:cNvSpPr>
          <p:nvPr>
            <p:ph type="title"/>
          </p:nvPr>
        </p:nvSpPr>
        <p:spPr>
          <a:xfrm>
            <a:off x="2017992" y="143145"/>
            <a:ext cx="10515600" cy="7303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0000"/>
              </a:buClr>
              <a:buSzPts val="2800"/>
              <a:buFont typeface="Roboto"/>
              <a:buNone/>
              <a:defRPr sz="2800" b="0">
                <a:solidFill>
                  <a:srgbClr val="C000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6B86E4-9838-4059-B79A-755E99620AC1}" type="datetime1">
              <a:rPr lang="en-US" smtClean="0"/>
              <a:pPr/>
              <a:t>4/6/2021</a:t>
            </a:fld>
            <a:endParaRPr lang="en-US" dirty="0"/>
          </a:p>
        </p:txBody>
      </p:sp>
      <p:sp>
        <p:nvSpPr>
          <p:cNvPr id="5" name="Footer Placeholder 2"/>
          <p:cNvSpPr>
            <a:spLocks noGrp="1"/>
          </p:cNvSpPr>
          <p:nvPr>
            <p:ph type="ftr" sz="quarter" idx="11"/>
          </p:nvPr>
        </p:nvSpPr>
        <p:spPr/>
        <p:txBody>
          <a:bodyPr/>
          <a:lstStyle/>
          <a:p>
            <a:r>
              <a:rPr lang="en-US" dirty="0"/>
              <a:t>www.ekonomi.gov.tr</a:t>
            </a:r>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val="2279313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google.com.tr/url?sa=i&amp;rct=j&amp;q=&amp;esrc=s&amp;source=images&amp;cd=&amp;cad=rja&amp;uact=8&amp;ved=0ahUKEwiar6jl--LTAhWF1xoKHSSAAzwQjRwIBw&amp;url=http://www.gozlemgazetesi.com/HaberDetay/256/147669/ciftcinin-yeni-gozdesi-lisansli-depolar.html&amp;psig=AFQjCNHuvYXqKdd6OEw7PozmNl4AFLILcw&amp;ust=1494424622332139" TargetMode="Externa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20.jpeg"/><Relationship Id="rId5" Type="http://schemas.openxmlformats.org/officeDocument/2006/relationships/diagramQuickStyle" Target="../diagrams/quickStyle10.xml"/><Relationship Id="rId10" Type="http://schemas.openxmlformats.org/officeDocument/2006/relationships/image" Target="../media/image19.jpeg"/><Relationship Id="rId4" Type="http://schemas.openxmlformats.org/officeDocument/2006/relationships/diagramLayout" Target="../diagrams/layout10.xml"/><Relationship Id="rId9" Type="http://schemas.openxmlformats.org/officeDocument/2006/relationships/image" Target="../media/image18.png"/><Relationship Id="rId1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p:nvPr/>
        </p:nvSpPr>
        <p:spPr>
          <a:xfrm>
            <a:off x="3127313" y="2812703"/>
            <a:ext cx="5937300" cy="523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FFFFFF"/>
                </a:solidFill>
                <a:effectLst/>
                <a:uLnTx/>
                <a:uFillTx/>
                <a:latin typeface="Roboto"/>
                <a:ea typeface="Roboto"/>
                <a:cs typeface="Roboto"/>
                <a:sym typeface="Roboto"/>
              </a:rPr>
              <a:t>Sanayi ve Teknoloji Bakanlığı</a:t>
            </a:r>
            <a:endParaRPr kumimoji="0" sz="2400" b="1" i="0" u="none" strike="noStrike" kern="0" cap="none" spc="0" normalizeH="0" baseline="0" noProof="0" dirty="0">
              <a:ln>
                <a:noFill/>
              </a:ln>
              <a:solidFill>
                <a:srgbClr val="FFFFFF"/>
              </a:solidFill>
              <a:effectLst/>
              <a:uLnTx/>
              <a:uFillTx/>
              <a:latin typeface="Roboto"/>
              <a:ea typeface="Roboto"/>
              <a:cs typeface="Roboto"/>
              <a:sym typeface="Roboto"/>
            </a:endParaRPr>
          </a:p>
        </p:txBody>
      </p:sp>
      <p:pic>
        <p:nvPicPr>
          <p:cNvPr id="29" name="Google Shape;29;p4"/>
          <p:cNvPicPr preferRelativeResize="0"/>
          <p:nvPr/>
        </p:nvPicPr>
        <p:blipFill rotWithShape="1">
          <a:blip r:embed="rId4">
            <a:alphaModFix/>
          </a:blip>
          <a:srcRect/>
          <a:stretch/>
        </p:blipFill>
        <p:spPr>
          <a:xfrm>
            <a:off x="5195888" y="942975"/>
            <a:ext cx="1800225" cy="1800225"/>
          </a:xfrm>
          <a:prstGeom prst="rect">
            <a:avLst/>
          </a:prstGeom>
          <a:noFill/>
          <a:ln>
            <a:noFill/>
          </a:ln>
        </p:spPr>
      </p:pic>
      <p:sp>
        <p:nvSpPr>
          <p:cNvPr id="30" name="Google Shape;30;p4"/>
          <p:cNvSpPr txBox="1"/>
          <p:nvPr/>
        </p:nvSpPr>
        <p:spPr>
          <a:xfrm>
            <a:off x="1494112" y="3711336"/>
            <a:ext cx="9203700" cy="847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cs typeface="Arial"/>
                <a:sym typeface="Arial"/>
              </a:rPr>
              <a:t>YATIRIM TEŞVİK SİSTEMİ</a:t>
            </a:r>
            <a:endParaRPr kumimoji="0"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cs typeface="Arial"/>
              <a:sym typeface="Arial"/>
            </a:endParaRPr>
          </a:p>
        </p:txBody>
      </p:sp>
      <p:grpSp>
        <p:nvGrpSpPr>
          <p:cNvPr id="31" name="Google Shape;31;p4"/>
          <p:cNvGrpSpPr/>
          <p:nvPr/>
        </p:nvGrpSpPr>
        <p:grpSpPr>
          <a:xfrm>
            <a:off x="4167467" y="5910026"/>
            <a:ext cx="3875178" cy="400110"/>
            <a:chOff x="4159818" y="4448510"/>
            <a:chExt cx="3875178" cy="400110"/>
          </a:xfrm>
        </p:grpSpPr>
        <p:cxnSp>
          <p:nvCxnSpPr>
            <p:cNvPr id="32" name="Google Shape;32;p4"/>
            <p:cNvCxnSpPr/>
            <p:nvPr/>
          </p:nvCxnSpPr>
          <p:spPr>
            <a:xfrm>
              <a:off x="7238436" y="4658460"/>
              <a:ext cx="796560" cy="0"/>
            </a:xfrm>
            <a:prstGeom prst="straightConnector1">
              <a:avLst/>
            </a:prstGeom>
            <a:noFill/>
            <a:ln w="9525" cap="flat" cmpd="sng">
              <a:solidFill>
                <a:schemeClr val="lt1"/>
              </a:solidFill>
              <a:prstDash val="solid"/>
              <a:miter lim="800000"/>
              <a:headEnd type="none" w="sm" len="sm"/>
              <a:tailEnd type="none" w="sm" len="sm"/>
            </a:ln>
          </p:spPr>
        </p:cxnSp>
        <p:cxnSp>
          <p:nvCxnSpPr>
            <p:cNvPr id="33" name="Google Shape;33;p4"/>
            <p:cNvCxnSpPr/>
            <p:nvPr/>
          </p:nvCxnSpPr>
          <p:spPr>
            <a:xfrm>
              <a:off x="4159818" y="4658460"/>
              <a:ext cx="796560" cy="0"/>
            </a:xfrm>
            <a:prstGeom prst="straightConnector1">
              <a:avLst/>
            </a:prstGeom>
            <a:noFill/>
            <a:ln w="9525" cap="flat" cmpd="sng">
              <a:solidFill>
                <a:schemeClr val="lt1"/>
              </a:solidFill>
              <a:prstDash val="solid"/>
              <a:miter lim="800000"/>
              <a:headEnd type="none" w="sm" len="sm"/>
              <a:tailEnd type="none" w="sm" len="sm"/>
            </a:ln>
          </p:spPr>
        </p:cxnSp>
        <p:sp>
          <p:nvSpPr>
            <p:cNvPr id="34" name="Google Shape;34;p4"/>
            <p:cNvSpPr txBox="1"/>
            <p:nvPr/>
          </p:nvSpPr>
          <p:spPr>
            <a:xfrm>
              <a:off x="4949328" y="4448510"/>
              <a:ext cx="2277971" cy="4001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rgbClr val="FFFFFF"/>
                  </a:solidFill>
                  <a:latin typeface="Roboto"/>
                  <a:ea typeface="Roboto"/>
                  <a:cs typeface="Roboto"/>
                  <a:sym typeface="Roboto"/>
                </a:rPr>
                <a:t>6 Nisan 2021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5" name="Google Shape;35;p4"/>
          <p:cNvSpPr txBox="1"/>
          <p:nvPr/>
        </p:nvSpPr>
        <p:spPr>
          <a:xfrm>
            <a:off x="5272563" y="6596241"/>
            <a:ext cx="1646875" cy="2462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00" b="1" i="0" u="none" strike="noStrike" kern="0" cap="none" spc="0" normalizeH="0" baseline="0" noProof="0">
                <a:ln>
                  <a:noFill/>
                </a:ln>
                <a:solidFill>
                  <a:srgbClr val="FFFFFF"/>
                </a:solidFill>
                <a:effectLst/>
                <a:uLnTx/>
                <a:uFillTx/>
                <a:latin typeface="Roboto"/>
                <a:ea typeface="Roboto"/>
                <a:cs typeface="Roboto"/>
                <a:sym typeface="Roboto"/>
              </a:rPr>
              <a:t>www.sanayi.gov.tr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849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10</a:t>
            </a:fld>
            <a:endParaRPr/>
          </a:p>
        </p:txBody>
      </p:sp>
      <p:sp>
        <p:nvSpPr>
          <p:cNvPr id="308" name="Google Shape;308;p25"/>
          <p:cNvSpPr txBox="1">
            <a:spLocks noGrp="1"/>
          </p:cNvSpPr>
          <p:nvPr>
            <p:ph type="title"/>
          </p:nvPr>
        </p:nvSpPr>
        <p:spPr>
          <a:xfrm>
            <a:off x="2017992" y="143145"/>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YATIRIM TEŞVİK SİSTEMİ</a:t>
            </a:r>
            <a:endParaRPr dirty="0"/>
          </a:p>
        </p:txBody>
      </p:sp>
      <p:sp>
        <p:nvSpPr>
          <p:cNvPr id="8" name="4 Yuvarlatılmış Dikdörtgen">
            <a:extLst>
              <a:ext uri="{FF2B5EF4-FFF2-40B4-BE49-F238E27FC236}">
                <a16:creationId xmlns:a16="http://schemas.microsoft.com/office/drawing/2014/main" id="{F2B63AD5-6D0C-434E-8B8B-7FFB55A4ADC0}"/>
              </a:ext>
            </a:extLst>
          </p:cNvPr>
          <p:cNvSpPr>
            <a:spLocks noChangeArrowheads="1"/>
          </p:cNvSpPr>
          <p:nvPr/>
        </p:nvSpPr>
        <p:spPr bwMode="auto">
          <a:xfrm>
            <a:off x="1122627" y="1035502"/>
            <a:ext cx="9946747" cy="611981"/>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3200" b="1" dirty="0">
                <a:solidFill>
                  <a:srgbClr val="C00000"/>
                </a:solidFill>
                <a:latin typeface="Calibri" pitchFamily="34" charset="0"/>
                <a:cs typeface="Calibri" pitchFamily="34" charset="0"/>
              </a:rPr>
              <a:t>Destek Unsurları</a:t>
            </a:r>
            <a:endParaRPr lang="en-US" sz="3200" b="1" dirty="0">
              <a:solidFill>
                <a:srgbClr val="C00000"/>
              </a:solidFill>
              <a:latin typeface="Calibri" pitchFamily="34" charset="0"/>
              <a:cs typeface="Calibri" pitchFamily="34" charset="0"/>
            </a:endParaRPr>
          </a:p>
        </p:txBody>
      </p:sp>
      <p:graphicFrame>
        <p:nvGraphicFramePr>
          <p:cNvPr id="9" name="Table 6">
            <a:extLst>
              <a:ext uri="{FF2B5EF4-FFF2-40B4-BE49-F238E27FC236}">
                <a16:creationId xmlns:a16="http://schemas.microsoft.com/office/drawing/2014/main" id="{9C272CA2-F638-4E9F-9968-5F5312556D80}"/>
              </a:ext>
            </a:extLst>
          </p:cNvPr>
          <p:cNvGraphicFramePr>
            <a:graphicFrameLocks noGrp="1"/>
          </p:cNvGraphicFramePr>
          <p:nvPr/>
        </p:nvGraphicFramePr>
        <p:xfrm>
          <a:off x="366367" y="1892808"/>
          <a:ext cx="11459266" cy="4480563"/>
        </p:xfrm>
        <a:graphic>
          <a:graphicData uri="http://schemas.openxmlformats.org/drawingml/2006/table">
            <a:tbl>
              <a:tblPr/>
              <a:tblGrid>
                <a:gridCol w="3669363">
                  <a:extLst>
                    <a:ext uri="{9D8B030D-6E8A-4147-A177-3AD203B41FA5}">
                      <a16:colId xmlns:a16="http://schemas.microsoft.com/office/drawing/2014/main" val="20000"/>
                    </a:ext>
                  </a:extLst>
                </a:gridCol>
                <a:gridCol w="2605128">
                  <a:extLst>
                    <a:ext uri="{9D8B030D-6E8A-4147-A177-3AD203B41FA5}">
                      <a16:colId xmlns:a16="http://schemas.microsoft.com/office/drawing/2014/main" val="20001"/>
                    </a:ext>
                  </a:extLst>
                </a:gridCol>
                <a:gridCol w="2680075">
                  <a:extLst>
                    <a:ext uri="{9D8B030D-6E8A-4147-A177-3AD203B41FA5}">
                      <a16:colId xmlns:a16="http://schemas.microsoft.com/office/drawing/2014/main" val="20002"/>
                    </a:ext>
                  </a:extLst>
                </a:gridCol>
                <a:gridCol w="2504700">
                  <a:extLst>
                    <a:ext uri="{9D8B030D-6E8A-4147-A177-3AD203B41FA5}">
                      <a16:colId xmlns:a16="http://schemas.microsoft.com/office/drawing/2014/main" val="20004"/>
                    </a:ext>
                  </a:extLst>
                </a:gridCol>
              </a:tblGrid>
              <a:tr h="771778">
                <a:tc>
                  <a:txBody>
                    <a:bodyPr/>
                    <a:lstStyle/>
                    <a:p>
                      <a:pPr algn="ctr">
                        <a:spcAft>
                          <a:spcPts val="0"/>
                        </a:spcAft>
                      </a:pPr>
                      <a:r>
                        <a:rPr lang="tr-TR" sz="1600" b="1" dirty="0">
                          <a:solidFill>
                            <a:srgbClr val="FFFFFF"/>
                          </a:solidFill>
                          <a:latin typeface="Calibri" pitchFamily="34" charset="0"/>
                          <a:ea typeface="Times New Roman"/>
                          <a:cs typeface="Times New Roman"/>
                        </a:rPr>
                        <a:t>Destek Unsurları</a:t>
                      </a:r>
                      <a:endParaRPr lang="tr-TR" sz="1600" dirty="0">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65D"/>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Genel Teşvik Uygulamaları</a:t>
                      </a:r>
                      <a:endParaRPr lang="tr-TR" sz="1600" dirty="0">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65D"/>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Bölgesel Teşvik ve Öncelikli Yatırımlar</a:t>
                      </a:r>
                      <a:endParaRPr lang="tr-TR" sz="1600" dirty="0">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65D"/>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Stratejik Yatırımların Teşviki</a:t>
                      </a:r>
                      <a:endParaRPr lang="tr-TR" sz="1600" dirty="0">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65D"/>
                    </a:solidFill>
                  </a:tcPr>
                </a:tc>
                <a:extLst>
                  <a:ext uri="{0D108BD9-81ED-4DB2-BD59-A6C34878D82A}">
                    <a16:rowId xmlns:a16="http://schemas.microsoft.com/office/drawing/2014/main" val="10000"/>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KDV İstisnası</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a:solidFill>
                            <a:srgbClr val="000000"/>
                          </a:solidFill>
                          <a:latin typeface="Calibri" pitchFamily="34" charset="0"/>
                          <a:ea typeface="Times New Roman"/>
                          <a:cs typeface="Times New Roman"/>
                          <a:sym typeface="Wingdings"/>
                        </a:rPr>
                        <a:t></a:t>
                      </a:r>
                      <a:endParaRPr lang="tr-TR" sz="160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a:solidFill>
                            <a:srgbClr val="000000"/>
                          </a:solidFill>
                          <a:latin typeface="Calibri" pitchFamily="34" charset="0"/>
                          <a:ea typeface="Times New Roman"/>
                          <a:cs typeface="Times New Roman"/>
                          <a:sym typeface="Wingdings"/>
                        </a:rPr>
                        <a:t></a:t>
                      </a:r>
                      <a:endParaRPr lang="tr-TR" sz="160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Gümrük Vergisi Muafiyeti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Vergi İndirimi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Sigorta Primi İşveren Hissesi Desteği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a:solidFill>
                            <a:srgbClr val="000000"/>
                          </a:solidFill>
                          <a:latin typeface="Calibri" pitchFamily="34" charset="0"/>
                          <a:ea typeface="Times New Roman"/>
                          <a:cs typeface="Times New Roman"/>
                          <a:sym typeface="Wingdings"/>
                        </a:rPr>
                        <a:t></a:t>
                      </a:r>
                      <a:endParaRPr lang="tr-TR" sz="160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Yatırım Yeri Tahsisi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Faiz Desteği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59497">
                <a:tc>
                  <a:txBody>
                    <a:bodyPr/>
                    <a:lstStyle/>
                    <a:p>
                      <a:pPr>
                        <a:spcAft>
                          <a:spcPts val="0"/>
                        </a:spcAft>
                      </a:pPr>
                      <a:r>
                        <a:rPr lang="tr-TR" sz="1600" b="1" dirty="0">
                          <a:solidFill>
                            <a:srgbClr val="000000"/>
                          </a:solidFill>
                          <a:latin typeface="Calibri" pitchFamily="34" charset="0"/>
                          <a:ea typeface="Times New Roman"/>
                          <a:cs typeface="Times New Roman"/>
                        </a:rPr>
                        <a:t>KDV İadesi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1320">
                <a:tc gridSpan="4">
                  <a:txBody>
                    <a:bodyPr/>
                    <a:lstStyle/>
                    <a:p>
                      <a:pPr algn="ctr">
                        <a:spcAft>
                          <a:spcPts val="0"/>
                        </a:spcAft>
                      </a:pPr>
                      <a:r>
                        <a:rPr lang="tr-TR" sz="1600" b="1" dirty="0">
                          <a:solidFill>
                            <a:schemeClr val="bg1"/>
                          </a:solidFill>
                          <a:latin typeface="Calibri" pitchFamily="34" charset="0"/>
                          <a:ea typeface="Times New Roman"/>
                          <a:cs typeface="Times New Roman"/>
                        </a:rPr>
                        <a:t>Sadece</a:t>
                      </a:r>
                      <a:r>
                        <a:rPr lang="tr-TR" sz="1600" b="1" baseline="0" dirty="0">
                          <a:solidFill>
                            <a:schemeClr val="bg1"/>
                          </a:solidFill>
                          <a:latin typeface="Calibri" pitchFamily="34" charset="0"/>
                          <a:ea typeface="Times New Roman"/>
                          <a:cs typeface="Times New Roman"/>
                        </a:rPr>
                        <a:t> 6. Bölgede Gerçekleştirilen Yatırımlar İçin</a:t>
                      </a:r>
                      <a:endParaRPr lang="tr-TR" sz="1600" b="1" dirty="0">
                        <a:solidFill>
                          <a:schemeClr val="bg1"/>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65D"/>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430493">
                <a:tc>
                  <a:txBody>
                    <a:bodyPr/>
                    <a:lstStyle/>
                    <a:p>
                      <a:pPr>
                        <a:spcAft>
                          <a:spcPts val="0"/>
                        </a:spcAft>
                      </a:pPr>
                      <a:r>
                        <a:rPr lang="tr-TR" sz="1600" b="1" dirty="0">
                          <a:solidFill>
                            <a:srgbClr val="000000"/>
                          </a:solidFill>
                          <a:latin typeface="Calibri" pitchFamily="34" charset="0"/>
                          <a:ea typeface="Times New Roman"/>
                          <a:cs typeface="Times New Roman"/>
                        </a:rPr>
                        <a:t>Sigorta Primi Desteği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0493">
                <a:tc>
                  <a:txBody>
                    <a:bodyPr/>
                    <a:lstStyle/>
                    <a:p>
                      <a:pPr>
                        <a:spcAft>
                          <a:spcPts val="0"/>
                        </a:spcAft>
                      </a:pPr>
                      <a:r>
                        <a:rPr lang="tr-TR" sz="1600" b="1" dirty="0">
                          <a:solidFill>
                            <a:srgbClr val="000000"/>
                          </a:solidFill>
                          <a:latin typeface="Calibri" pitchFamily="34" charset="0"/>
                          <a:ea typeface="Times New Roman"/>
                          <a:cs typeface="Times New Roman"/>
                        </a:rPr>
                        <a:t>Gelir Vergisi Stopajı Desteği</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3495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4 Yuvarlatılmış Dikdörtgen"/>
          <p:cNvSpPr>
            <a:spLocks noChangeArrowheads="1"/>
          </p:cNvSpPr>
          <p:nvPr/>
        </p:nvSpPr>
        <p:spPr bwMode="auto">
          <a:xfrm>
            <a:off x="1666845" y="1090538"/>
            <a:ext cx="8821769" cy="611981"/>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3200" b="1" dirty="0">
                <a:solidFill>
                  <a:srgbClr val="C00000"/>
                </a:solidFill>
                <a:latin typeface="Calibri" pitchFamily="34" charset="0"/>
                <a:cs typeface="Calibri" pitchFamily="34" charset="0"/>
              </a:rPr>
              <a:t>Destek Unsurları </a:t>
            </a:r>
            <a:endParaRPr lang="en-US" sz="3200" b="1" dirty="0">
              <a:solidFill>
                <a:srgbClr val="C00000"/>
              </a:solidFill>
              <a:latin typeface="Calibri" pitchFamily="34" charset="0"/>
              <a:cs typeface="Calibri" pitchFamily="34" charset="0"/>
            </a:endParaRPr>
          </a:p>
        </p:txBody>
      </p:sp>
      <p:sp>
        <p:nvSpPr>
          <p:cNvPr id="36871" name="Altbilgi Yer Tutucusu 1"/>
          <p:cNvSpPr txBox="1">
            <a:spLocks noGrp="1"/>
          </p:cNvSpPr>
          <p:nvPr/>
        </p:nvSpPr>
        <p:spPr bwMode="auto">
          <a:xfrm>
            <a:off x="3352800" y="6553201"/>
            <a:ext cx="5672138" cy="252413"/>
          </a:xfrm>
          <a:prstGeom prst="rect">
            <a:avLst/>
          </a:prstGeom>
          <a:noFill/>
          <a:ln w="9525">
            <a:noFill/>
            <a:miter lim="800000"/>
            <a:headEnd/>
            <a:tailEnd/>
          </a:ln>
        </p:spPr>
        <p:txBody>
          <a:bodyPr anchor="ctr"/>
          <a:lstStyle/>
          <a:p>
            <a:pPr algn="ctr"/>
            <a:r>
              <a:rPr lang="tr-TR" sz="1500" b="1" dirty="0">
                <a:solidFill>
                  <a:srgbClr val="D9D9D9"/>
                </a:solidFill>
                <a:latin typeface="Arial" charset="0"/>
                <a:cs typeface="Arial" charset="0"/>
              </a:rPr>
              <a:t>Teşvik Uygulama ve Yabancı Sermaye Genel Müdürlüğü</a:t>
            </a:r>
          </a:p>
        </p:txBody>
      </p:sp>
      <p:graphicFrame>
        <p:nvGraphicFramePr>
          <p:cNvPr id="3" name="Diyagram 2"/>
          <p:cNvGraphicFramePr/>
          <p:nvPr>
            <p:extLst/>
          </p:nvPr>
        </p:nvGraphicFramePr>
        <p:xfrm>
          <a:off x="118262" y="1836358"/>
          <a:ext cx="11955477" cy="40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308;p25">
            <a:extLst>
              <a:ext uri="{FF2B5EF4-FFF2-40B4-BE49-F238E27FC236}">
                <a16:creationId xmlns:a16="http://schemas.microsoft.com/office/drawing/2014/main" id="{D534931F-FE03-4924-AC5E-CA09BB154D9D}"/>
              </a:ext>
            </a:extLst>
          </p:cNvPr>
          <p:cNvSpPr txBox="1">
            <a:spLocks/>
          </p:cNvSpPr>
          <p:nvPr/>
        </p:nvSpPr>
        <p:spPr>
          <a:xfrm>
            <a:off x="2017992" y="143145"/>
            <a:ext cx="10515600" cy="7305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800" dirty="0">
                <a:solidFill>
                  <a:srgbClr val="C00000"/>
                </a:solidFill>
                <a:latin typeface="Roboto" panose="020B0604020202020204" charset="0"/>
                <a:ea typeface="Roboto" panose="020B0604020202020204" charset="0"/>
                <a:cs typeface="Calibri" panose="020F0502020204030204" pitchFamily="34" charset="0"/>
              </a:rPr>
              <a:t>YATIRIM TEŞVİK SİSTEMİ</a:t>
            </a:r>
          </a:p>
        </p:txBody>
      </p:sp>
    </p:spTree>
    <p:extLst>
      <p:ext uri="{BB962C8B-B14F-4D97-AF65-F5344CB8AC3E}">
        <p14:creationId xmlns:p14="http://schemas.microsoft.com/office/powerpoint/2010/main" val="92694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4 Yuvarlatılmış Dikdörtgen"/>
          <p:cNvSpPr>
            <a:spLocks noChangeArrowheads="1"/>
          </p:cNvSpPr>
          <p:nvPr/>
        </p:nvSpPr>
        <p:spPr bwMode="auto">
          <a:xfrm>
            <a:off x="1666845" y="1056671"/>
            <a:ext cx="8821769" cy="611981"/>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3200" b="1" dirty="0">
                <a:solidFill>
                  <a:srgbClr val="C00000"/>
                </a:solidFill>
                <a:latin typeface="Calibri" pitchFamily="34" charset="0"/>
                <a:cs typeface="Calibri" pitchFamily="34" charset="0"/>
              </a:rPr>
              <a:t>Destek Unsurları</a:t>
            </a:r>
            <a:endParaRPr lang="en-US" sz="3200" b="1" dirty="0">
              <a:solidFill>
                <a:srgbClr val="C00000"/>
              </a:solidFill>
              <a:latin typeface="Calibri" pitchFamily="34" charset="0"/>
              <a:cs typeface="Calibri" pitchFamily="34" charset="0"/>
            </a:endParaRPr>
          </a:p>
        </p:txBody>
      </p:sp>
      <p:sp>
        <p:nvSpPr>
          <p:cNvPr id="36871" name="Altbilgi Yer Tutucusu 1"/>
          <p:cNvSpPr txBox="1">
            <a:spLocks noGrp="1"/>
          </p:cNvSpPr>
          <p:nvPr/>
        </p:nvSpPr>
        <p:spPr bwMode="auto">
          <a:xfrm>
            <a:off x="3352800" y="6553201"/>
            <a:ext cx="5672138" cy="252413"/>
          </a:xfrm>
          <a:prstGeom prst="rect">
            <a:avLst/>
          </a:prstGeom>
          <a:noFill/>
          <a:ln w="9525">
            <a:noFill/>
            <a:miter lim="800000"/>
            <a:headEnd/>
            <a:tailEnd/>
          </a:ln>
        </p:spPr>
        <p:txBody>
          <a:bodyPr anchor="ctr"/>
          <a:lstStyle/>
          <a:p>
            <a:pPr algn="ctr"/>
            <a:r>
              <a:rPr lang="tr-TR" sz="1500" b="1" dirty="0">
                <a:solidFill>
                  <a:srgbClr val="D9D9D9"/>
                </a:solidFill>
                <a:latin typeface="Arial" charset="0"/>
                <a:cs typeface="Arial" charset="0"/>
              </a:rPr>
              <a:t>Teşvik Uygulama ve Yabancı Sermaye Genel Müdürlüğü</a:t>
            </a:r>
          </a:p>
        </p:txBody>
      </p:sp>
      <p:graphicFrame>
        <p:nvGraphicFramePr>
          <p:cNvPr id="3" name="Diyagram 2"/>
          <p:cNvGraphicFramePr/>
          <p:nvPr>
            <p:extLst>
              <p:ext uri="{D42A27DB-BD31-4B8C-83A1-F6EECF244321}">
                <p14:modId xmlns:p14="http://schemas.microsoft.com/office/powerpoint/2010/main" val="2350430599"/>
              </p:ext>
            </p:extLst>
          </p:nvPr>
        </p:nvGraphicFramePr>
        <p:xfrm>
          <a:off x="211651" y="1727288"/>
          <a:ext cx="11768698" cy="414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308;p25">
            <a:extLst>
              <a:ext uri="{FF2B5EF4-FFF2-40B4-BE49-F238E27FC236}">
                <a16:creationId xmlns:a16="http://schemas.microsoft.com/office/drawing/2014/main" id="{563ED786-1B69-419E-A2F3-C2F4D0C693D1}"/>
              </a:ext>
            </a:extLst>
          </p:cNvPr>
          <p:cNvSpPr txBox="1">
            <a:spLocks/>
          </p:cNvSpPr>
          <p:nvPr/>
        </p:nvSpPr>
        <p:spPr>
          <a:xfrm>
            <a:off x="2017992" y="143145"/>
            <a:ext cx="10515600" cy="7305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800" dirty="0">
                <a:solidFill>
                  <a:srgbClr val="C00000"/>
                </a:solidFill>
                <a:latin typeface="Roboto" panose="020B0604020202020204" charset="0"/>
                <a:ea typeface="Roboto" panose="020B0604020202020204" charset="0"/>
                <a:cs typeface="Calibri" panose="020F0502020204030204" pitchFamily="34" charset="0"/>
              </a:rPr>
              <a:t>YATIRIM TEŞVİK SİSTEMİ</a:t>
            </a:r>
          </a:p>
        </p:txBody>
      </p:sp>
    </p:spTree>
    <p:extLst>
      <p:ext uri="{BB962C8B-B14F-4D97-AF65-F5344CB8AC3E}">
        <p14:creationId xmlns:p14="http://schemas.microsoft.com/office/powerpoint/2010/main" val="49022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522616192"/>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13</a:t>
            </a:fld>
            <a:endParaRPr/>
          </a:p>
        </p:txBody>
      </p:sp>
    </p:spTree>
    <p:extLst>
      <p:ext uri="{BB962C8B-B14F-4D97-AF65-F5344CB8AC3E}">
        <p14:creationId xmlns:p14="http://schemas.microsoft.com/office/powerpoint/2010/main" val="235677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14</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sp>
        <p:nvSpPr>
          <p:cNvPr id="4" name="Rectangle 3"/>
          <p:cNvSpPr/>
          <p:nvPr/>
        </p:nvSpPr>
        <p:spPr>
          <a:xfrm>
            <a:off x="1337734" y="1097747"/>
            <a:ext cx="8898466" cy="4739759"/>
          </a:xfrm>
          <a:prstGeom prst="rect">
            <a:avLst/>
          </a:prstGeom>
        </p:spPr>
        <p:txBody>
          <a:bodyPr wrap="square">
            <a:spAutoFit/>
          </a:bodyPr>
          <a:lstStyle/>
          <a:p>
            <a:pPr algn="ctr"/>
            <a:r>
              <a:rPr lang="tr-TR" sz="2400" b="1" dirty="0">
                <a:latin typeface="Calibri" panose="020F0502020204030204" pitchFamily="34" charset="0"/>
                <a:cs typeface="Calibri" panose="020F0502020204030204" pitchFamily="34" charset="0"/>
              </a:rPr>
              <a:t>SEGE 2017 İL VE İLÇE ÇALIŞMASI</a:t>
            </a:r>
          </a:p>
          <a:p>
            <a:pPr algn="just"/>
            <a:endParaRPr lang="tr-TR" dirty="0">
              <a:latin typeface="Calibri" panose="020F0502020204030204" pitchFamily="34" charset="0"/>
              <a:cs typeface="Calibri" panose="020F0502020204030204" pitchFamily="34" charset="0"/>
            </a:endParaRPr>
          </a:p>
          <a:p>
            <a:pPr algn="just"/>
            <a:r>
              <a:rPr lang="tr-TR" sz="2400" dirty="0">
                <a:latin typeface="Calibri" panose="020F0502020204030204" pitchFamily="34" charset="0"/>
                <a:cs typeface="Calibri" panose="020F0502020204030204" pitchFamily="34" charset="0"/>
              </a:rPr>
              <a:t>Kalkınma Ajansları Genel Müdürlüğü tarafından hazırlanan; </a:t>
            </a:r>
          </a:p>
          <a:p>
            <a:pPr algn="just"/>
            <a:endParaRPr lang="tr-TR"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tr-TR" sz="2400" dirty="0">
                <a:latin typeface="Calibri" panose="020F0502020204030204" pitchFamily="34" charset="0"/>
                <a:cs typeface="Calibri" panose="020F0502020204030204" pitchFamily="34" charset="0"/>
              </a:rPr>
              <a:t>İl SEGE 2017 çalışması </a:t>
            </a:r>
            <a:r>
              <a:rPr lang="en-US" sz="2400" dirty="0" err="1">
                <a:latin typeface="Calibri" panose="020F0502020204030204" pitchFamily="34" charset="0"/>
                <a:cs typeface="Calibri" panose="020F0502020204030204" pitchFamily="34" charset="0"/>
              </a:rPr>
              <a:t>demografi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istihdam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eğitim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sağlık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rekabetçi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yenilikçi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kapasite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erişilebilirlik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yaşam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kalitesi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başlıklarında</a:t>
            </a:r>
            <a:r>
              <a:rPr lang="en-US" sz="2400" dirty="0">
                <a:latin typeface="Calibri" panose="020F0502020204030204" pitchFamily="34" charset="0"/>
                <a:cs typeface="Calibri" panose="020F0502020204030204" pitchFamily="34" charset="0"/>
              </a:rPr>
              <a:t> 52 </a:t>
            </a:r>
            <a:r>
              <a:rPr lang="en-US" sz="2400" dirty="0" err="1">
                <a:latin typeface="Calibri" panose="020F0502020204030204" pitchFamily="34" charset="0"/>
                <a:cs typeface="Calibri" panose="020F0502020204030204" pitchFamily="34" charset="0"/>
              </a:rPr>
              <a:t>değişken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ile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sonuçlandırılarak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illerin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göreceli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sıralamaları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kademeleri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belirlenmiştir</a:t>
            </a:r>
            <a:r>
              <a:rPr lang="tr-TR" sz="2400" dirty="0">
                <a:latin typeface="Calibri" panose="020F0502020204030204" pitchFamily="34" charset="0"/>
                <a:cs typeface="Calibri" panose="020F0502020204030204" pitchFamily="34" charset="0"/>
              </a:rPr>
              <a:t>.</a:t>
            </a:r>
          </a:p>
          <a:p>
            <a:pPr algn="just"/>
            <a:endParaRPr lang="tr-TR" sz="24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en-US" sz="2400" dirty="0" err="1">
                <a:latin typeface="Calibri" panose="020F0502020204030204" pitchFamily="34" charset="0"/>
                <a:cs typeface="Calibri" panose="020F0502020204030204" pitchFamily="34" charset="0"/>
              </a:rPr>
              <a:t>İlçe</a:t>
            </a:r>
            <a:r>
              <a:rPr lang="en-US" sz="2400" dirty="0">
                <a:latin typeface="Calibri" panose="020F0502020204030204" pitchFamily="34" charset="0"/>
                <a:cs typeface="Calibri" panose="020F0502020204030204" pitchFamily="34" charset="0"/>
              </a:rPr>
              <a:t> SEGE-2017 </a:t>
            </a:r>
            <a:r>
              <a:rPr lang="en-US" sz="2400" dirty="0" err="1">
                <a:latin typeface="Calibri" panose="020F0502020204030204" pitchFamily="34" charset="0"/>
                <a:cs typeface="Calibri" panose="020F0502020204030204" pitchFamily="34" charset="0"/>
              </a:rPr>
              <a:t>çalışma</a:t>
            </a:r>
            <a:r>
              <a:rPr lang="tr-TR" sz="2400" dirty="0" err="1">
                <a:latin typeface="Calibri" panose="020F0502020204030204" pitchFamily="34" charset="0"/>
                <a:cs typeface="Calibri" panose="020F0502020204030204" pitchFamily="34" charset="0"/>
              </a:rPr>
              <a:t>sı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demografi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istihdam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eğitim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sağlık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rekabetçilik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yaşam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kalitesi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olmak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üzere</a:t>
            </a:r>
            <a:r>
              <a:rPr lang="en-US" sz="2400" dirty="0">
                <a:latin typeface="Calibri" panose="020F0502020204030204" pitchFamily="34" charset="0"/>
                <a:cs typeface="Calibri" panose="020F0502020204030204" pitchFamily="34" charset="0"/>
              </a:rPr>
              <a:t> 7 </a:t>
            </a:r>
            <a:r>
              <a:rPr lang="en-US" sz="2400" dirty="0" err="1">
                <a:latin typeface="Calibri" panose="020F0502020204030204" pitchFamily="34" charset="0"/>
                <a:cs typeface="Calibri" panose="020F0502020204030204" pitchFamily="34" charset="0"/>
              </a:rPr>
              <a:t>boyutta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toplam</a:t>
            </a:r>
            <a:r>
              <a:rPr lang="en-US" sz="2400" dirty="0">
                <a:latin typeface="Calibri" panose="020F0502020204030204" pitchFamily="34" charset="0"/>
                <a:cs typeface="Calibri" panose="020F0502020204030204" pitchFamily="34" charset="0"/>
              </a:rPr>
              <a:t> 32 </a:t>
            </a:r>
            <a:r>
              <a:rPr lang="en-US" sz="2400" dirty="0" err="1">
                <a:latin typeface="Calibri" panose="020F0502020204030204" pitchFamily="34" charset="0"/>
                <a:cs typeface="Calibri" panose="020F0502020204030204" pitchFamily="34" charset="0"/>
              </a:rPr>
              <a:t>değişken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kullanılarak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gerçekleştirilmiş</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ilçelerin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göreceli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sıralamaları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kademeleri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belirlenmiştir</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1289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15</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sp>
        <p:nvSpPr>
          <p:cNvPr id="6" name="4 Yuvarlatılmış Dikdörtgen">
            <a:extLst>
              <a:ext uri="{FF2B5EF4-FFF2-40B4-BE49-F238E27FC236}">
                <a16:creationId xmlns:a16="http://schemas.microsoft.com/office/drawing/2014/main" id="{20516497-C11C-4CE8-A43C-AE06C57B9281}"/>
              </a:ext>
            </a:extLst>
          </p:cNvPr>
          <p:cNvSpPr>
            <a:spLocks noChangeArrowheads="1"/>
          </p:cNvSpPr>
          <p:nvPr/>
        </p:nvSpPr>
        <p:spPr bwMode="auto">
          <a:xfrm>
            <a:off x="1122627" y="1035502"/>
            <a:ext cx="9946747" cy="611981"/>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3200" b="1" dirty="0">
                <a:solidFill>
                  <a:srgbClr val="C00000"/>
                </a:solidFill>
                <a:latin typeface="Calibri" pitchFamily="34" charset="0"/>
                <a:cs typeface="Calibri" pitchFamily="34" charset="0"/>
              </a:rPr>
              <a:t>1 Ocak 2021 İtibariyle Bölgesel Harita (SEGE -2017)</a:t>
            </a:r>
            <a:endParaRPr lang="en-US" sz="3200" b="1" dirty="0">
              <a:solidFill>
                <a:srgbClr val="C00000"/>
              </a:solidFill>
              <a:latin typeface="Calibri" pitchFamily="34" charset="0"/>
              <a:cs typeface="Calibri" pitchFamily="34" charset="0"/>
            </a:endParaRPr>
          </a:p>
        </p:txBody>
      </p:sp>
      <p:pic>
        <p:nvPicPr>
          <p:cNvPr id="7" name="Resim 6">
            <a:extLst>
              <a:ext uri="{FF2B5EF4-FFF2-40B4-BE49-F238E27FC236}">
                <a16:creationId xmlns:a16="http://schemas.microsoft.com/office/drawing/2014/main" id="{E526FBCE-0D63-4068-95A6-CA02BEF70B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000" y="2074516"/>
            <a:ext cx="9108000" cy="4644000"/>
          </a:xfrm>
          <a:prstGeom prst="rect">
            <a:avLst/>
          </a:prstGeom>
          <a:noFill/>
          <a:ln>
            <a:noFill/>
          </a:ln>
        </p:spPr>
      </p:pic>
    </p:spTree>
    <p:extLst>
      <p:ext uri="{BB962C8B-B14F-4D97-AF65-F5344CB8AC3E}">
        <p14:creationId xmlns:p14="http://schemas.microsoft.com/office/powerpoint/2010/main" val="218007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16</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graphicFrame>
        <p:nvGraphicFramePr>
          <p:cNvPr id="3" name="Table 2"/>
          <p:cNvGraphicFramePr>
            <a:graphicFrameLocks noGrp="1"/>
          </p:cNvGraphicFramePr>
          <p:nvPr/>
        </p:nvGraphicFramePr>
        <p:xfrm>
          <a:off x="2139517" y="708198"/>
          <a:ext cx="7785307" cy="5921688"/>
        </p:xfrm>
        <a:graphic>
          <a:graphicData uri="http://schemas.openxmlformats.org/drawingml/2006/table">
            <a:tbl>
              <a:tblPr>
                <a:tableStyleId>{D0328DC8-332F-488E-A4C4-04CD5E06603A}</a:tableStyleId>
              </a:tblPr>
              <a:tblGrid>
                <a:gridCol w="1291077">
                  <a:extLst>
                    <a:ext uri="{9D8B030D-6E8A-4147-A177-3AD203B41FA5}">
                      <a16:colId xmlns:a16="http://schemas.microsoft.com/office/drawing/2014/main" val="4148671929"/>
                    </a:ext>
                  </a:extLst>
                </a:gridCol>
                <a:gridCol w="1290301">
                  <a:extLst>
                    <a:ext uri="{9D8B030D-6E8A-4147-A177-3AD203B41FA5}">
                      <a16:colId xmlns:a16="http://schemas.microsoft.com/office/drawing/2014/main" val="1830991889"/>
                    </a:ext>
                  </a:extLst>
                </a:gridCol>
                <a:gridCol w="1290301">
                  <a:extLst>
                    <a:ext uri="{9D8B030D-6E8A-4147-A177-3AD203B41FA5}">
                      <a16:colId xmlns:a16="http://schemas.microsoft.com/office/drawing/2014/main" val="997550977"/>
                    </a:ext>
                  </a:extLst>
                </a:gridCol>
                <a:gridCol w="1291854">
                  <a:extLst>
                    <a:ext uri="{9D8B030D-6E8A-4147-A177-3AD203B41FA5}">
                      <a16:colId xmlns:a16="http://schemas.microsoft.com/office/drawing/2014/main" val="859410031"/>
                    </a:ext>
                  </a:extLst>
                </a:gridCol>
                <a:gridCol w="1332250">
                  <a:extLst>
                    <a:ext uri="{9D8B030D-6E8A-4147-A177-3AD203B41FA5}">
                      <a16:colId xmlns:a16="http://schemas.microsoft.com/office/drawing/2014/main" val="886419270"/>
                    </a:ext>
                  </a:extLst>
                </a:gridCol>
                <a:gridCol w="1289524">
                  <a:extLst>
                    <a:ext uri="{9D8B030D-6E8A-4147-A177-3AD203B41FA5}">
                      <a16:colId xmlns:a16="http://schemas.microsoft.com/office/drawing/2014/main" val="2918463871"/>
                    </a:ext>
                  </a:extLst>
                </a:gridCol>
              </a:tblGrid>
              <a:tr h="400401">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64795" marR="0" eaLnBrk="0" hangingPunct="0">
                        <a:lnSpc>
                          <a:spcPct val="107000"/>
                        </a:lnSpc>
                        <a:spcBef>
                          <a:spcPts val="0"/>
                        </a:spcBef>
                        <a:spcAft>
                          <a:spcPts val="0"/>
                        </a:spcAft>
                      </a:pPr>
                      <a:r>
                        <a:rPr lang="tr-TR" sz="1600" b="1" dirty="0">
                          <a:effectLst/>
                        </a:rPr>
                        <a:t>1.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64160" marR="0" eaLnBrk="0" hangingPunct="0">
                        <a:lnSpc>
                          <a:spcPct val="107000"/>
                        </a:lnSpc>
                        <a:spcBef>
                          <a:spcPts val="0"/>
                        </a:spcBef>
                        <a:spcAft>
                          <a:spcPts val="0"/>
                        </a:spcAft>
                      </a:pPr>
                      <a:r>
                        <a:rPr lang="tr-TR" sz="1600" b="1" dirty="0">
                          <a:effectLst/>
                        </a:rPr>
                        <a:t>2.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64160" marR="0" eaLnBrk="0" hangingPunct="0">
                        <a:lnSpc>
                          <a:spcPct val="107000"/>
                        </a:lnSpc>
                        <a:spcBef>
                          <a:spcPts val="0"/>
                        </a:spcBef>
                        <a:spcAft>
                          <a:spcPts val="0"/>
                        </a:spcAft>
                      </a:pPr>
                      <a:r>
                        <a:rPr lang="tr-TR" sz="1600" b="1" dirty="0">
                          <a:effectLst/>
                        </a:rPr>
                        <a:t>3.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64795" marR="0" eaLnBrk="0" hangingPunct="0">
                        <a:lnSpc>
                          <a:spcPct val="107000"/>
                        </a:lnSpc>
                        <a:spcBef>
                          <a:spcPts val="0"/>
                        </a:spcBef>
                        <a:spcAft>
                          <a:spcPts val="0"/>
                        </a:spcAft>
                      </a:pPr>
                      <a:r>
                        <a:rPr lang="tr-TR" sz="1600" b="1" dirty="0">
                          <a:effectLst/>
                        </a:rPr>
                        <a:t>4.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81305" marR="0" eaLnBrk="0" hangingPunct="0">
                        <a:lnSpc>
                          <a:spcPct val="107000"/>
                        </a:lnSpc>
                        <a:spcBef>
                          <a:spcPts val="0"/>
                        </a:spcBef>
                        <a:spcAft>
                          <a:spcPts val="0"/>
                        </a:spcAft>
                      </a:pPr>
                      <a:r>
                        <a:rPr lang="tr-TR" sz="1600" b="1" dirty="0">
                          <a:effectLst/>
                        </a:rPr>
                        <a:t>5.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eaLnBrk="0" hangingPunct="0">
                        <a:lnSpc>
                          <a:spcPts val="700"/>
                        </a:lnSpc>
                        <a:spcBef>
                          <a:spcPts val="10"/>
                        </a:spcBef>
                        <a:spcAft>
                          <a:spcPts val="0"/>
                        </a:spcAft>
                      </a:pPr>
                      <a:r>
                        <a:rPr lang="tr-TR" sz="1100" b="1" dirty="0">
                          <a:effectLst/>
                        </a:rPr>
                        <a:t> </a:t>
                      </a:r>
                      <a:endParaRPr lang="en-US" sz="1600" b="1" dirty="0">
                        <a:effectLst/>
                      </a:endParaRPr>
                    </a:p>
                    <a:p>
                      <a:pPr marL="264160" marR="0" eaLnBrk="0" hangingPunct="0">
                        <a:lnSpc>
                          <a:spcPct val="107000"/>
                        </a:lnSpc>
                        <a:spcBef>
                          <a:spcPts val="0"/>
                        </a:spcBef>
                        <a:spcAft>
                          <a:spcPts val="0"/>
                        </a:spcAft>
                      </a:pPr>
                      <a:r>
                        <a:rPr lang="tr-TR" sz="1600" b="1" dirty="0">
                          <a:effectLst/>
                        </a:rPr>
                        <a:t>6. 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53911843"/>
                  </a:ext>
                </a:extLst>
              </a:tr>
              <a:tr h="207297">
                <a:tc>
                  <a:txBody>
                    <a:bodyPr/>
                    <a:lstStyle/>
                    <a:p>
                      <a:pPr marL="0" marR="0" algn="ctr" eaLnBrk="0" hangingPunct="0">
                        <a:lnSpc>
                          <a:spcPct val="107000"/>
                        </a:lnSpc>
                        <a:spcBef>
                          <a:spcPts val="0"/>
                        </a:spcBef>
                        <a:spcAft>
                          <a:spcPts val="0"/>
                        </a:spcAft>
                      </a:pPr>
                      <a:r>
                        <a:rPr lang="tr-TR" sz="1400" b="1" dirty="0">
                          <a:effectLst/>
                        </a:rPr>
                        <a:t>Ank</a:t>
                      </a:r>
                      <a:r>
                        <a:rPr lang="tr-TR" sz="1400" b="1" spc="-10" dirty="0">
                          <a:effectLst/>
                        </a:rPr>
                        <a:t>a</a:t>
                      </a:r>
                      <a:r>
                        <a:rPr lang="tr-TR" sz="1400" b="1" dirty="0">
                          <a:effectLst/>
                        </a:rPr>
                        <a:t>ra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5">
                          <a:effectLst/>
                        </a:rPr>
                        <a:t>A</a:t>
                      </a:r>
                      <a:r>
                        <a:rPr lang="tr-TR" sz="1400" b="1" spc="-25">
                          <a:effectLst/>
                        </a:rPr>
                        <a:t>y</a:t>
                      </a:r>
                      <a:r>
                        <a:rPr lang="tr-TR" sz="1400" b="1">
                          <a:effectLst/>
                        </a:rPr>
                        <a:t>dın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highlight>
                            <a:srgbClr val="00FF00"/>
                          </a:highlight>
                        </a:rPr>
                        <a:t>Ad</a:t>
                      </a:r>
                      <a:r>
                        <a:rPr lang="tr-TR" sz="1400" b="1" spc="-10">
                          <a:effectLst/>
                          <a:highlight>
                            <a:srgbClr val="00FF00"/>
                          </a:highlight>
                        </a:rPr>
                        <a:t>a</a:t>
                      </a:r>
                      <a:r>
                        <a:rPr lang="tr-TR" sz="1400" b="1">
                          <a:effectLst/>
                          <a:highlight>
                            <a:srgbClr val="00FF00"/>
                          </a:highlight>
                        </a:rPr>
                        <a:t>na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A</a:t>
                      </a:r>
                      <a:r>
                        <a:rPr lang="tr-TR" sz="1400" b="1" spc="15" dirty="0">
                          <a:effectLst/>
                        </a:rPr>
                        <a:t>f</a:t>
                      </a:r>
                      <a:r>
                        <a:rPr lang="tr-TR" sz="1400" b="1" spc="-25" dirty="0">
                          <a:effectLst/>
                        </a:rPr>
                        <a:t>y</a:t>
                      </a:r>
                      <a:r>
                        <a:rPr lang="tr-TR" sz="1400" b="1" dirty="0">
                          <a:effectLst/>
                        </a:rPr>
                        <a:t>onk</a:t>
                      </a:r>
                      <a:r>
                        <a:rPr lang="tr-TR" sz="1400" b="1" spc="-5" dirty="0">
                          <a:effectLst/>
                        </a:rPr>
                        <a:t>a</a:t>
                      </a:r>
                      <a:r>
                        <a:rPr lang="tr-TR" sz="1400" b="1" spc="5" dirty="0">
                          <a:effectLst/>
                        </a:rPr>
                        <a:t>r</a:t>
                      </a:r>
                      <a:r>
                        <a:rPr lang="tr-TR" sz="1400" b="1" spc="-5" dirty="0">
                          <a:effectLst/>
                        </a:rPr>
                        <a:t>a</a:t>
                      </a:r>
                      <a:r>
                        <a:rPr lang="tr-TR" sz="1400" b="1" dirty="0">
                          <a:effectLst/>
                        </a:rPr>
                        <a:t>hisar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B</a:t>
                      </a:r>
                      <a:r>
                        <a:rPr lang="tr-TR" sz="1400" b="1" spc="5" dirty="0">
                          <a:effectLst/>
                        </a:rPr>
                        <a:t>a</a:t>
                      </a:r>
                      <a:r>
                        <a:rPr lang="tr-TR" sz="1400" b="1" spc="-25" dirty="0">
                          <a:effectLst/>
                        </a:rPr>
                        <a:t>y</a:t>
                      </a:r>
                      <a:r>
                        <a:rPr lang="tr-TR" sz="1400" b="1" dirty="0">
                          <a:effectLst/>
                        </a:rPr>
                        <a:t>burt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270" algn="ctr" eaLnBrk="0" hangingPunct="0">
                        <a:lnSpc>
                          <a:spcPct val="107000"/>
                        </a:lnSpc>
                        <a:spcBef>
                          <a:spcPts val="0"/>
                        </a:spcBef>
                        <a:spcAft>
                          <a:spcPts val="0"/>
                        </a:spcAft>
                      </a:pPr>
                      <a:r>
                        <a:rPr lang="tr-TR" sz="1400" b="1">
                          <a:effectLst/>
                          <a:highlight>
                            <a:srgbClr val="00FF00"/>
                          </a:highlight>
                        </a:rPr>
                        <a:t>Ad</a:t>
                      </a:r>
                      <a:r>
                        <a:rPr lang="tr-TR" sz="1400" b="1" spc="10">
                          <a:effectLst/>
                          <a:highlight>
                            <a:srgbClr val="00FF00"/>
                          </a:highlight>
                        </a:rPr>
                        <a:t>ı</a:t>
                      </a:r>
                      <a:r>
                        <a:rPr lang="tr-TR" sz="1400" b="1" spc="-25">
                          <a:effectLst/>
                          <a:highlight>
                            <a:srgbClr val="00FF00"/>
                          </a:highlight>
                        </a:rPr>
                        <a:t>y</a:t>
                      </a:r>
                      <a:r>
                        <a:rPr lang="tr-TR" sz="1400" b="1" spc="-5">
                          <a:effectLst/>
                          <a:highlight>
                            <a:srgbClr val="00FF00"/>
                          </a:highlight>
                        </a:rPr>
                        <a:t>a</a:t>
                      </a:r>
                      <a:r>
                        <a:rPr lang="tr-TR" sz="1400" b="1" spc="10">
                          <a:effectLst/>
                          <a:highlight>
                            <a:srgbClr val="00FF00"/>
                          </a:highlight>
                        </a:rPr>
                        <a:t>m</a:t>
                      </a:r>
                      <a:r>
                        <a:rPr lang="tr-TR" sz="1400" b="1" spc="-5">
                          <a:effectLst/>
                          <a:highlight>
                            <a:srgbClr val="00FF00"/>
                          </a:highlight>
                        </a:rPr>
                        <a:t>a</a:t>
                      </a:r>
                      <a:r>
                        <a:rPr lang="tr-TR" sz="1400" b="1">
                          <a:effectLst/>
                          <a:highlight>
                            <a:srgbClr val="00FF00"/>
                          </a:highlight>
                        </a:rPr>
                        <a:t>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914717"/>
                  </a:ext>
                </a:extLst>
              </a:tr>
              <a:tr h="207297">
                <a:tc>
                  <a:txBody>
                    <a:bodyPr/>
                    <a:lstStyle/>
                    <a:p>
                      <a:pPr marL="0" marR="0" algn="ctr" eaLnBrk="0" hangingPunct="0">
                        <a:lnSpc>
                          <a:spcPct val="107000"/>
                        </a:lnSpc>
                        <a:spcBef>
                          <a:spcPts val="0"/>
                        </a:spcBef>
                        <a:spcAft>
                          <a:spcPts val="0"/>
                        </a:spcAft>
                      </a:pPr>
                      <a:r>
                        <a:rPr lang="tr-TR" sz="1400" b="1" dirty="0">
                          <a:effectLst/>
                        </a:rPr>
                        <a:t>Ant</a:t>
                      </a:r>
                      <a:r>
                        <a:rPr lang="tr-TR" sz="1400" b="1" spc="-5" dirty="0">
                          <a:effectLst/>
                        </a:rPr>
                        <a:t>a</a:t>
                      </a:r>
                      <a:r>
                        <a:rPr lang="tr-TR" sz="1400" b="1" spc="10" dirty="0">
                          <a:effectLst/>
                        </a:rPr>
                        <a:t>l</a:t>
                      </a:r>
                      <a:r>
                        <a:rPr lang="tr-TR" sz="1400" b="1" spc="-25" dirty="0">
                          <a:effectLst/>
                        </a:rPr>
                        <a:t>y</a:t>
                      </a:r>
                      <a:r>
                        <a:rPr lang="tr-TR" sz="1400" b="1" dirty="0">
                          <a:effectLst/>
                        </a:rPr>
                        <a:t>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tr-TR" sz="1400" b="1" dirty="0">
                          <a:effectLst/>
                          <a:highlight>
                            <a:srgbClr val="FF0000"/>
                          </a:highlight>
                        </a:rPr>
                        <a:t>B</a:t>
                      </a:r>
                      <a:r>
                        <a:rPr lang="tr-TR" sz="1400" b="1" spc="-5" dirty="0">
                          <a:effectLst/>
                          <a:highlight>
                            <a:srgbClr val="FF0000"/>
                          </a:highlight>
                        </a:rPr>
                        <a:t>a</a:t>
                      </a:r>
                      <a:r>
                        <a:rPr lang="tr-TR" sz="1400" b="1" dirty="0">
                          <a:effectLst/>
                          <a:highlight>
                            <a:srgbClr val="FF0000"/>
                          </a:highlight>
                        </a:rPr>
                        <a:t>lık</a:t>
                      </a:r>
                      <a:r>
                        <a:rPr lang="tr-TR" sz="1400" b="1" spc="-5" dirty="0">
                          <a:effectLst/>
                          <a:highlight>
                            <a:srgbClr val="FF0000"/>
                          </a:highlight>
                        </a:rPr>
                        <a:t>e</a:t>
                      </a:r>
                      <a:r>
                        <a:rPr lang="tr-TR" sz="1400" b="1" dirty="0">
                          <a:effectLst/>
                          <a:highlight>
                            <a:srgbClr val="FF0000"/>
                          </a:highlight>
                        </a:rPr>
                        <a:t>sir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Bu</a:t>
                      </a:r>
                      <a:r>
                        <a:rPr lang="tr-TR" sz="1400" b="1" spc="-5" dirty="0">
                          <a:effectLst/>
                        </a:rPr>
                        <a:t>r</a:t>
                      </a:r>
                      <a:r>
                        <a:rPr lang="tr-TR" sz="1400" b="1" dirty="0">
                          <a:effectLst/>
                        </a:rPr>
                        <a:t>dur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highlight>
                            <a:srgbClr val="FF0000"/>
                          </a:highlight>
                        </a:rPr>
                        <a:t>Aks</a:t>
                      </a:r>
                      <a:r>
                        <a:rPr lang="tr-TR" sz="1400" b="1" spc="-10" dirty="0">
                          <a:effectLst/>
                          <a:highlight>
                            <a:srgbClr val="FF0000"/>
                          </a:highlight>
                        </a:rPr>
                        <a:t>a</a:t>
                      </a:r>
                      <a:r>
                        <a:rPr lang="tr-TR" sz="1400" b="1" dirty="0">
                          <a:effectLst/>
                          <a:highlight>
                            <a:srgbClr val="FF0000"/>
                          </a:highlight>
                        </a:rPr>
                        <a:t>r</a:t>
                      </a:r>
                      <a:r>
                        <a:rPr lang="tr-TR" sz="1400" b="1" spc="10" dirty="0">
                          <a:effectLst/>
                          <a:highlight>
                            <a:srgbClr val="FF0000"/>
                          </a:highlight>
                        </a:rPr>
                        <a:t>a</a:t>
                      </a:r>
                      <a:r>
                        <a:rPr lang="tr-TR" sz="1400" b="1" dirty="0">
                          <a:effectLst/>
                          <a:highlight>
                            <a:srgbClr val="FF0000"/>
                          </a:highlight>
                        </a:rPr>
                        <a:t>y</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Ç</a:t>
                      </a:r>
                      <a:r>
                        <a:rPr lang="tr-TR" sz="1400" b="1" spc="-5">
                          <a:effectLst/>
                        </a:rPr>
                        <a:t>a</a:t>
                      </a:r>
                      <a:r>
                        <a:rPr lang="tr-TR" sz="1400" b="1">
                          <a:effectLst/>
                        </a:rPr>
                        <a:t>nkırı</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270" algn="ctr" eaLnBrk="0" hangingPunct="0">
                        <a:lnSpc>
                          <a:spcPct val="107000"/>
                        </a:lnSpc>
                        <a:spcBef>
                          <a:spcPts val="0"/>
                        </a:spcBef>
                        <a:spcAft>
                          <a:spcPts val="0"/>
                        </a:spcAft>
                      </a:pPr>
                      <a:r>
                        <a:rPr lang="tr-TR" sz="1400" b="1">
                          <a:effectLst/>
                        </a:rPr>
                        <a:t>Ağ</a:t>
                      </a:r>
                      <a:r>
                        <a:rPr lang="tr-TR" sz="1400" b="1" spc="-10">
                          <a:effectLst/>
                        </a:rPr>
                        <a:t>r</a:t>
                      </a:r>
                      <a:r>
                        <a:rPr lang="tr-TR" sz="1400" b="1">
                          <a:effectLst/>
                        </a:rPr>
                        <a:t>ı</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25636039"/>
                  </a:ext>
                </a:extLst>
              </a:tr>
              <a:tr h="429754">
                <a:tc>
                  <a:txBody>
                    <a:bodyPr/>
                    <a:lstStyle/>
                    <a:p>
                      <a:pPr marL="0" marR="0" algn="ctr" eaLnBrk="0" hangingPunct="0">
                        <a:lnSpc>
                          <a:spcPct val="107000"/>
                        </a:lnSpc>
                        <a:spcBef>
                          <a:spcPts val="0"/>
                        </a:spcBef>
                        <a:spcAft>
                          <a:spcPts val="0"/>
                        </a:spcAft>
                      </a:pPr>
                      <a:r>
                        <a:rPr lang="tr-TR" sz="1400" b="1" spc="10" dirty="0">
                          <a:effectLst/>
                        </a:rPr>
                        <a:t>Bursa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tr-TR" sz="1400" b="1" dirty="0">
                          <a:effectLst/>
                          <a:highlight>
                            <a:srgbClr val="FF0000"/>
                          </a:highlight>
                        </a:rPr>
                        <a:t>Bilecik</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15000"/>
                        </a:lnSpc>
                        <a:spcBef>
                          <a:spcPts val="0"/>
                        </a:spcBef>
                        <a:spcAft>
                          <a:spcPts val="0"/>
                        </a:spcAft>
                      </a:pPr>
                      <a:r>
                        <a:rPr lang="tr-TR" sz="1400" b="1" dirty="0">
                          <a:effectLst/>
                          <a:highlight>
                            <a:srgbClr val="FF0000"/>
                          </a:highlight>
                        </a:rPr>
                        <a:t>Düzce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Amasya</a:t>
                      </a:r>
                      <a:endParaRPr lang="en-US" sz="1400" b="1">
                        <a:effectLst/>
                      </a:endParaRPr>
                    </a:p>
                    <a:p>
                      <a:pPr marL="0" marR="0" algn="ctr" eaLnBrk="0" hangingPunct="0">
                        <a:lnSpc>
                          <a:spcPct val="107000"/>
                        </a:lnSpc>
                        <a:spcBef>
                          <a:spcPts val="0"/>
                        </a:spcBef>
                        <a:spcAft>
                          <a:spcPts val="0"/>
                        </a:spcAft>
                      </a:pPr>
                      <a:r>
                        <a:rPr lang="tr-TR" sz="1400" b="1" spc="10">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E</a:t>
                      </a:r>
                      <a:r>
                        <a:rPr lang="tr-TR" sz="1400" b="1" spc="-5">
                          <a:effectLst/>
                        </a:rPr>
                        <a:t>r</a:t>
                      </a:r>
                      <a:r>
                        <a:rPr lang="tr-TR" sz="1400" b="1" spc="5">
                          <a:effectLst/>
                        </a:rPr>
                        <a:t>z</a:t>
                      </a:r>
                      <a:r>
                        <a:rPr lang="tr-TR" sz="1400" b="1">
                          <a:effectLst/>
                        </a:rPr>
                        <a:t>u</a:t>
                      </a:r>
                      <a:r>
                        <a:rPr lang="tr-TR" sz="1400" b="1" spc="-5">
                          <a:effectLst/>
                        </a:rPr>
                        <a:t>r</a:t>
                      </a:r>
                      <a:r>
                        <a:rPr lang="tr-TR" sz="1400" b="1">
                          <a:effectLst/>
                        </a:rPr>
                        <a:t>um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A</a:t>
                      </a:r>
                      <a:r>
                        <a:rPr lang="tr-TR" sz="1400" b="1" spc="-10">
                          <a:effectLst/>
                        </a:rPr>
                        <a:t>r</a:t>
                      </a:r>
                      <a:r>
                        <a:rPr lang="tr-TR" sz="1400" b="1">
                          <a:effectLst/>
                        </a:rPr>
                        <a:t>d</a:t>
                      </a:r>
                      <a:r>
                        <a:rPr lang="tr-TR" sz="1400" b="1" spc="-5">
                          <a:effectLst/>
                        </a:rPr>
                        <a:t>a</a:t>
                      </a:r>
                      <a:r>
                        <a:rPr lang="tr-TR" sz="1400" b="1">
                          <a:effectLst/>
                        </a:rPr>
                        <a:t>h</a:t>
                      </a:r>
                      <a:r>
                        <a:rPr lang="tr-TR" sz="1400" b="1" spc="-5">
                          <a:effectLst/>
                        </a:rPr>
                        <a:t>a</a:t>
                      </a:r>
                      <a:r>
                        <a:rPr lang="tr-TR" sz="1400" b="1">
                          <a:effectLst/>
                        </a:rPr>
                        <a:t>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50321411"/>
                  </a:ext>
                </a:extLst>
              </a:tr>
              <a:tr h="207297">
                <a:tc>
                  <a:txBody>
                    <a:bodyPr/>
                    <a:lstStyle/>
                    <a:p>
                      <a:pPr marL="0" marR="0" algn="ctr" eaLnBrk="0" hangingPunct="0">
                        <a:lnSpc>
                          <a:spcPct val="107000"/>
                        </a:lnSpc>
                        <a:spcBef>
                          <a:spcPts val="0"/>
                        </a:spcBef>
                        <a:spcAft>
                          <a:spcPts val="0"/>
                        </a:spcAft>
                      </a:pPr>
                      <a:r>
                        <a:rPr lang="tr-TR" sz="1400" b="1">
                          <a:effectLst/>
                        </a:rPr>
                        <a:t>Eskiş</a:t>
                      </a:r>
                      <a:r>
                        <a:rPr lang="tr-TR" sz="1400" b="1" spc="-5">
                          <a:effectLst/>
                        </a:rPr>
                        <a:t>e</a:t>
                      </a:r>
                      <a:r>
                        <a:rPr lang="tr-TR" sz="1400" b="1">
                          <a:effectLst/>
                        </a:rPr>
                        <a:t>hir</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Bolu</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G</a:t>
                      </a:r>
                      <a:r>
                        <a:rPr lang="tr-TR" sz="1400" b="1" spc="-10" dirty="0">
                          <a:effectLst/>
                        </a:rPr>
                        <a:t>a</a:t>
                      </a:r>
                      <a:r>
                        <a:rPr lang="tr-TR" sz="1400" b="1" spc="5" dirty="0">
                          <a:effectLst/>
                        </a:rPr>
                        <a:t>z</a:t>
                      </a:r>
                      <a:r>
                        <a:rPr lang="tr-TR" sz="1400" b="1" dirty="0">
                          <a:effectLst/>
                        </a:rPr>
                        <a:t>iant</a:t>
                      </a:r>
                      <a:r>
                        <a:rPr lang="tr-TR" sz="1400" b="1" spc="-5" dirty="0">
                          <a:effectLst/>
                        </a:rPr>
                        <a:t>e</a:t>
                      </a:r>
                      <a:r>
                        <a:rPr lang="tr-TR" sz="1400" b="1" dirty="0">
                          <a:effectLst/>
                        </a:rPr>
                        <a:t>p</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Artvin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Gir</a:t>
                      </a:r>
                      <a:r>
                        <a:rPr lang="tr-TR" sz="1400" b="1" spc="-10">
                          <a:effectLst/>
                        </a:rPr>
                        <a:t>e</a:t>
                      </a:r>
                      <a:r>
                        <a:rPr lang="tr-TR" sz="1400" b="1">
                          <a:effectLst/>
                        </a:rPr>
                        <a:t>sun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B</a:t>
                      </a:r>
                      <a:r>
                        <a:rPr lang="tr-TR" sz="1400" b="1" spc="-5">
                          <a:effectLst/>
                        </a:rPr>
                        <a:t>a</a:t>
                      </a:r>
                      <a:r>
                        <a:rPr lang="tr-TR" sz="1400" b="1">
                          <a:effectLst/>
                        </a:rPr>
                        <a:t>tm</a:t>
                      </a:r>
                      <a:r>
                        <a:rPr lang="tr-TR" sz="1400" b="1" spc="-5">
                          <a:effectLst/>
                        </a:rPr>
                        <a:t>a</a:t>
                      </a:r>
                      <a:r>
                        <a:rPr lang="tr-TR" sz="1400" b="1">
                          <a:effectLst/>
                        </a:rPr>
                        <a:t>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86542005"/>
                  </a:ext>
                </a:extLst>
              </a:tr>
              <a:tr h="813098">
                <a:tc>
                  <a:txBody>
                    <a:bodyPr/>
                    <a:lstStyle/>
                    <a:p>
                      <a:pPr marL="0" marR="0" algn="ctr" eaLnBrk="0" hangingPunct="0">
                        <a:lnSpc>
                          <a:spcPct val="107000"/>
                        </a:lnSpc>
                        <a:spcBef>
                          <a:spcPts val="0"/>
                        </a:spcBef>
                        <a:spcAft>
                          <a:spcPts val="0"/>
                        </a:spcAft>
                      </a:pPr>
                      <a:r>
                        <a:rPr lang="tr-TR" sz="1400" b="1" spc="-20">
                          <a:effectLst/>
                        </a:rPr>
                        <a:t>İ</a:t>
                      </a:r>
                      <a:r>
                        <a:rPr lang="tr-TR" sz="1400" b="1">
                          <a:effectLst/>
                        </a:rPr>
                        <a:t>stanbul</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270" algn="ctr" eaLnBrk="0" hangingPunct="0">
                        <a:lnSpc>
                          <a:spcPts val="1345"/>
                        </a:lnSpc>
                        <a:spcBef>
                          <a:spcPts val="0"/>
                        </a:spcBef>
                        <a:spcAft>
                          <a:spcPts val="0"/>
                        </a:spcAft>
                      </a:pPr>
                      <a:r>
                        <a:rPr lang="tr-TR" sz="1400" b="1">
                          <a:effectLst/>
                        </a:rPr>
                        <a:t>Ç</a:t>
                      </a:r>
                      <a:r>
                        <a:rPr lang="tr-TR" sz="1400" b="1" spc="-5">
                          <a:effectLst/>
                        </a:rPr>
                        <a:t>a</a:t>
                      </a:r>
                      <a:r>
                        <a:rPr lang="tr-TR" sz="1400" b="1">
                          <a:effectLst/>
                        </a:rPr>
                        <a:t>n</a:t>
                      </a:r>
                      <a:r>
                        <a:rPr lang="tr-TR" sz="1400" b="1" spc="-5">
                          <a:effectLst/>
                        </a:rPr>
                        <a:t>a</a:t>
                      </a:r>
                      <a:r>
                        <a:rPr lang="tr-TR" sz="1400" b="1">
                          <a:effectLst/>
                        </a:rPr>
                        <a:t>kk</a:t>
                      </a:r>
                      <a:r>
                        <a:rPr lang="tr-TR" sz="1400" b="1" spc="-5">
                          <a:effectLst/>
                        </a:rPr>
                        <a:t>a</a:t>
                      </a:r>
                      <a:r>
                        <a:rPr lang="tr-TR" sz="1400" b="1">
                          <a:effectLst/>
                        </a:rPr>
                        <a:t>le</a:t>
                      </a:r>
                      <a:endParaRPr lang="en-US" sz="1400" b="1">
                        <a:effectLst/>
                      </a:endParaRPr>
                    </a:p>
                    <a:p>
                      <a:pPr marL="0" marR="95250" algn="ctr" eaLnBrk="0" hangingPunct="0">
                        <a:lnSpc>
                          <a:spcPct val="107000"/>
                        </a:lnSpc>
                        <a:spcBef>
                          <a:spcPts val="0"/>
                        </a:spcBef>
                        <a:spcAft>
                          <a:spcPts val="0"/>
                        </a:spcAft>
                      </a:pPr>
                      <a:r>
                        <a:rPr lang="tr-TR" sz="1400" b="1">
                          <a:effectLst/>
                        </a:rPr>
                        <a:t>(Bo</a:t>
                      </a:r>
                      <a:r>
                        <a:rPr lang="tr-TR" sz="1400" b="1" spc="5">
                          <a:effectLst/>
                        </a:rPr>
                        <a:t>z</a:t>
                      </a:r>
                      <a:r>
                        <a:rPr lang="tr-TR" sz="1400" b="1" spc="-5">
                          <a:effectLst/>
                        </a:rPr>
                        <a:t>caa</a:t>
                      </a:r>
                      <a:r>
                        <a:rPr lang="tr-TR" sz="1400" b="1">
                          <a:effectLst/>
                        </a:rPr>
                        <a:t>da</a:t>
                      </a:r>
                      <a:r>
                        <a:rPr lang="tr-TR" sz="1400" b="1" spc="-5">
                          <a:effectLst/>
                        </a:rPr>
                        <a:t> </a:t>
                      </a:r>
                      <a:r>
                        <a:rPr lang="tr-TR" sz="1400" b="1">
                          <a:effectLst/>
                        </a:rPr>
                        <a:t>ve Gök</a:t>
                      </a:r>
                      <a:r>
                        <a:rPr lang="tr-TR" sz="1400" b="1" spc="-10">
                          <a:effectLst/>
                        </a:rPr>
                        <a:t>ç</a:t>
                      </a:r>
                      <a:r>
                        <a:rPr lang="tr-TR" sz="1400" b="1" spc="-5">
                          <a:effectLst/>
                        </a:rPr>
                        <a:t>ea</a:t>
                      </a:r>
                      <a:r>
                        <a:rPr lang="tr-TR" sz="1400" b="1" spc="10">
                          <a:effectLst/>
                        </a:rPr>
                        <a:t>d</a:t>
                      </a:r>
                      <a:r>
                        <a:rPr lang="tr-TR" sz="1400" b="1">
                          <a:effectLst/>
                        </a:rPr>
                        <a:t>a </a:t>
                      </a:r>
                      <a:r>
                        <a:rPr lang="tr-TR" sz="1400" b="1" spc="-20">
                          <a:effectLst/>
                        </a:rPr>
                        <a:t>İ</a:t>
                      </a:r>
                      <a:r>
                        <a:rPr lang="tr-TR" sz="1400" b="1">
                          <a:effectLst/>
                        </a:rPr>
                        <a:t>l</a:t>
                      </a:r>
                      <a:r>
                        <a:rPr lang="tr-TR" sz="1400" b="1" spc="5">
                          <a:effectLst/>
                        </a:rPr>
                        <a:t>ç</a:t>
                      </a:r>
                      <a:r>
                        <a:rPr lang="tr-TR" sz="1400" b="1" spc="-5">
                          <a:effectLst/>
                        </a:rPr>
                        <a:t>e</a:t>
                      </a:r>
                      <a:r>
                        <a:rPr lang="tr-TR" sz="1400" b="1">
                          <a:effectLst/>
                        </a:rPr>
                        <a:t>le</a:t>
                      </a:r>
                      <a:r>
                        <a:rPr lang="tr-TR" sz="1400" b="1" spc="-10">
                          <a:effectLst/>
                        </a:rPr>
                        <a:t>r</a:t>
                      </a:r>
                      <a:r>
                        <a:rPr lang="tr-TR" sz="1400" b="1">
                          <a:effectLst/>
                        </a:rPr>
                        <a:t>i </a:t>
                      </a:r>
                      <a:r>
                        <a:rPr lang="tr-TR" sz="1400" b="1" spc="10">
                          <a:effectLst/>
                        </a:rPr>
                        <a:t>H</a:t>
                      </a:r>
                      <a:r>
                        <a:rPr lang="tr-TR" sz="1400" b="1" spc="-5">
                          <a:effectLst/>
                        </a:rPr>
                        <a:t>a</a:t>
                      </a:r>
                      <a:r>
                        <a:rPr lang="tr-TR" sz="1400" b="1">
                          <a:effectLst/>
                        </a:rPr>
                        <a:t>riç)</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K</a:t>
                      </a:r>
                      <a:r>
                        <a:rPr lang="tr-TR" sz="1400" b="1" spc="-10" dirty="0">
                          <a:effectLst/>
                        </a:rPr>
                        <a:t>a</a:t>
                      </a:r>
                      <a:r>
                        <a:rPr lang="tr-TR" sz="1400" b="1" dirty="0">
                          <a:effectLst/>
                        </a:rPr>
                        <a:t>r</a:t>
                      </a:r>
                      <a:r>
                        <a:rPr lang="tr-TR" sz="1400" b="1" spc="-10" dirty="0">
                          <a:effectLst/>
                        </a:rPr>
                        <a:t>a</a:t>
                      </a:r>
                      <a:r>
                        <a:rPr lang="tr-TR" sz="1400" b="1" dirty="0">
                          <a:effectLst/>
                        </a:rPr>
                        <a:t>man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Bartın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Gümüşh</a:t>
                      </a:r>
                      <a:r>
                        <a:rPr lang="tr-TR" sz="1400" b="1" spc="-5">
                          <a:effectLst/>
                        </a:rPr>
                        <a:t>a</a:t>
                      </a:r>
                      <a:r>
                        <a:rPr lang="tr-TR" sz="1400" b="1">
                          <a:effectLst/>
                        </a:rPr>
                        <a:t>ne</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Bingöl</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86191861"/>
                  </a:ext>
                </a:extLst>
              </a:tr>
              <a:tr h="429754">
                <a:tc>
                  <a:txBody>
                    <a:bodyPr/>
                    <a:lstStyle/>
                    <a:p>
                      <a:pPr marL="0" marR="2540" algn="ctr" eaLnBrk="0" hangingPunct="0">
                        <a:lnSpc>
                          <a:spcPct val="107000"/>
                        </a:lnSpc>
                        <a:spcBef>
                          <a:spcPts val="0"/>
                        </a:spcBef>
                        <a:spcAft>
                          <a:spcPts val="0"/>
                        </a:spcAft>
                      </a:pPr>
                      <a:r>
                        <a:rPr lang="tr-TR" sz="1400" b="1" spc="-20">
                          <a:effectLst/>
                        </a:rPr>
                        <a:t>İ</a:t>
                      </a:r>
                      <a:r>
                        <a:rPr lang="tr-TR" sz="1400" b="1" spc="5">
                          <a:effectLst/>
                        </a:rPr>
                        <a:t>z</a:t>
                      </a:r>
                      <a:r>
                        <a:rPr lang="tr-TR" sz="1400" b="1">
                          <a:effectLst/>
                        </a:rPr>
                        <a:t>mir</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D</a:t>
                      </a:r>
                      <a:r>
                        <a:rPr lang="tr-TR" sz="1400" b="1" spc="-10">
                          <a:effectLst/>
                        </a:rPr>
                        <a:t>e</a:t>
                      </a:r>
                      <a:r>
                        <a:rPr lang="tr-TR" sz="1400" b="1">
                          <a:effectLst/>
                        </a:rPr>
                        <a:t>ni</a:t>
                      </a:r>
                      <a:r>
                        <a:rPr lang="tr-TR" sz="1400" b="1" spc="5">
                          <a:effectLst/>
                        </a:rPr>
                        <a:t>z</a:t>
                      </a:r>
                      <a:r>
                        <a:rPr lang="tr-TR" sz="1400" b="1">
                          <a:effectLst/>
                        </a:rPr>
                        <a:t>li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highlight>
                            <a:srgbClr val="FF0000"/>
                          </a:highlight>
                        </a:rPr>
                        <a:t>Kırıkk</a:t>
                      </a:r>
                      <a:r>
                        <a:rPr lang="tr-TR" sz="1400" b="1" spc="-10" dirty="0">
                          <a:effectLst/>
                          <a:highlight>
                            <a:srgbClr val="FF0000"/>
                          </a:highlight>
                        </a:rPr>
                        <a:t>a</a:t>
                      </a:r>
                      <a:r>
                        <a:rPr lang="tr-TR" sz="1400" b="1" dirty="0">
                          <a:effectLst/>
                          <a:highlight>
                            <a:srgbClr val="FF0000"/>
                          </a:highlight>
                        </a:rPr>
                        <a:t>le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Çorum</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5" dirty="0">
                          <a:effectLst/>
                        </a:rPr>
                        <a:t>Ka</a:t>
                      </a:r>
                      <a:r>
                        <a:rPr lang="tr-TR" sz="1400" b="1" dirty="0">
                          <a:effectLst/>
                        </a:rPr>
                        <a:t>h</a:t>
                      </a:r>
                      <a:r>
                        <a:rPr lang="tr-TR" sz="1400" b="1" spc="-5" dirty="0">
                          <a:effectLst/>
                        </a:rPr>
                        <a:t>ra</a:t>
                      </a:r>
                      <a:r>
                        <a:rPr lang="tr-TR" sz="1400" b="1" dirty="0">
                          <a:effectLst/>
                        </a:rPr>
                        <a:t>m</a:t>
                      </a:r>
                      <a:r>
                        <a:rPr lang="tr-TR" sz="1400" b="1" spc="-5" dirty="0">
                          <a:effectLst/>
                        </a:rPr>
                        <a:t>a</a:t>
                      </a:r>
                      <a:r>
                        <a:rPr lang="tr-TR" sz="1400" b="1" dirty="0">
                          <a:effectLst/>
                        </a:rPr>
                        <a:t>n</a:t>
                      </a:r>
                      <a:r>
                        <a:rPr lang="tr-TR" sz="1400" b="1" spc="15" dirty="0">
                          <a:effectLst/>
                        </a:rPr>
                        <a:t>m</a:t>
                      </a:r>
                      <a:r>
                        <a:rPr lang="tr-TR" sz="1400" b="1" spc="-5" dirty="0">
                          <a:effectLst/>
                        </a:rPr>
                        <a:t>a</a:t>
                      </a:r>
                      <a:r>
                        <a:rPr lang="tr-TR" sz="1400" b="1" dirty="0">
                          <a:effectLst/>
                        </a:rPr>
                        <a:t>r</a:t>
                      </a:r>
                      <a:r>
                        <a:rPr lang="tr-TR" sz="1400" b="1" spc="-10" dirty="0">
                          <a:effectLst/>
                        </a:rPr>
                        <a:t>a</a:t>
                      </a:r>
                      <a:r>
                        <a:rPr lang="tr-TR" sz="1400" b="1" dirty="0">
                          <a:effectLst/>
                        </a:rPr>
                        <a:t>ş</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Bitlis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71254958"/>
                  </a:ext>
                </a:extLst>
              </a:tr>
              <a:tr h="239990">
                <a:tc>
                  <a:txBody>
                    <a:bodyPr/>
                    <a:lstStyle/>
                    <a:p>
                      <a:pPr marL="0" marR="0" algn="ctr" eaLnBrk="0" hangingPunct="0">
                        <a:lnSpc>
                          <a:spcPct val="107000"/>
                        </a:lnSpc>
                        <a:spcBef>
                          <a:spcPts val="0"/>
                        </a:spcBef>
                        <a:spcAft>
                          <a:spcPts val="0"/>
                        </a:spcAft>
                      </a:pPr>
                      <a:r>
                        <a:rPr lang="tr-TR" sz="1400" b="1" dirty="0">
                          <a:effectLst/>
                        </a:rPr>
                        <a:t>Ko</a:t>
                      </a:r>
                      <a:r>
                        <a:rPr lang="tr-TR" sz="1400" b="1" spc="-10" dirty="0">
                          <a:effectLst/>
                        </a:rPr>
                        <a:t>c</a:t>
                      </a:r>
                      <a:r>
                        <a:rPr lang="tr-TR" sz="1400" b="1" spc="-5" dirty="0">
                          <a:effectLst/>
                        </a:rPr>
                        <a:t>ae</a:t>
                      </a:r>
                      <a:r>
                        <a:rPr lang="tr-TR" sz="1400" b="1" dirty="0">
                          <a:effectLst/>
                        </a:rPr>
                        <a:t>li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Edirne</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highlight>
                            <a:srgbClr val="FF0000"/>
                          </a:highlight>
                        </a:rPr>
                        <a:t>Kütahya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Elâzığ</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351790" algn="ctr" eaLnBrk="0" hangingPunct="0">
                        <a:lnSpc>
                          <a:spcPct val="107000"/>
                        </a:lnSpc>
                        <a:spcBef>
                          <a:spcPts val="0"/>
                        </a:spcBef>
                        <a:spcAft>
                          <a:spcPts val="0"/>
                        </a:spcAft>
                      </a:pPr>
                      <a:r>
                        <a:rPr lang="tr-TR" sz="1400" b="1" dirty="0">
                          <a:effectLst/>
                        </a:rPr>
                        <a:t>         Kilis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D</a:t>
                      </a:r>
                      <a:r>
                        <a:rPr lang="tr-TR" sz="1400" b="1" spc="10">
                          <a:effectLst/>
                        </a:rPr>
                        <a:t>i</a:t>
                      </a:r>
                      <a:r>
                        <a:rPr lang="tr-TR" sz="1400" b="1" spc="-25">
                          <a:effectLst/>
                        </a:rPr>
                        <a:t>y</a:t>
                      </a:r>
                      <a:r>
                        <a:rPr lang="tr-TR" sz="1400" b="1" spc="5">
                          <a:effectLst/>
                        </a:rPr>
                        <a:t>a</a:t>
                      </a:r>
                      <a:r>
                        <a:rPr lang="tr-TR" sz="1400" b="1">
                          <a:effectLst/>
                        </a:rPr>
                        <a:t>rb</a:t>
                      </a:r>
                      <a:r>
                        <a:rPr lang="tr-TR" sz="1400" b="1" spc="-10">
                          <a:effectLst/>
                        </a:rPr>
                        <a:t>a</a:t>
                      </a:r>
                      <a:r>
                        <a:rPr lang="tr-TR" sz="1400" b="1">
                          <a:effectLst/>
                        </a:rPr>
                        <a:t>kır</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32536513"/>
                  </a:ext>
                </a:extLst>
              </a:tr>
              <a:tr h="293928">
                <a:tc>
                  <a:txBody>
                    <a:bodyPr/>
                    <a:lstStyle/>
                    <a:p>
                      <a:pPr marL="0" marR="0" algn="ctr" eaLnBrk="0" hangingPunct="0">
                        <a:lnSpc>
                          <a:spcPts val="650"/>
                        </a:lnSpc>
                        <a:spcBef>
                          <a:spcPts val="35"/>
                        </a:spcBef>
                        <a:spcAft>
                          <a:spcPts val="0"/>
                        </a:spcAft>
                      </a:pPr>
                      <a:r>
                        <a:rPr lang="tr-TR" sz="1050" b="1">
                          <a:effectLst/>
                        </a:rPr>
                        <a:t> </a:t>
                      </a:r>
                      <a:endParaRPr lang="en-US" sz="1400" b="1">
                        <a:effectLst/>
                      </a:endParaRPr>
                    </a:p>
                    <a:p>
                      <a:pPr marL="0" marR="0" algn="ctr" eaLnBrk="0" hangingPunct="0">
                        <a:lnSpc>
                          <a:spcPct val="107000"/>
                        </a:lnSpc>
                        <a:spcBef>
                          <a:spcPts val="0"/>
                        </a:spcBef>
                        <a:spcAft>
                          <a:spcPts val="0"/>
                        </a:spcAft>
                      </a:pPr>
                      <a:r>
                        <a:rPr lang="tr-TR" sz="1400" b="1">
                          <a:effectLst/>
                        </a:rPr>
                        <a:t>Muğla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20">
                          <a:effectLst/>
                        </a:rPr>
                        <a:t>I</a:t>
                      </a:r>
                      <a:r>
                        <a:rPr lang="tr-TR" sz="1400" b="1">
                          <a:effectLst/>
                        </a:rPr>
                        <a:t>s</a:t>
                      </a:r>
                      <a:r>
                        <a:rPr lang="tr-TR" sz="1400" b="1" spc="10">
                          <a:effectLst/>
                        </a:rPr>
                        <a:t>p</a:t>
                      </a:r>
                      <a:r>
                        <a:rPr lang="tr-TR" sz="1400" b="1" spc="-5">
                          <a:effectLst/>
                        </a:rPr>
                        <a:t>a</a:t>
                      </a:r>
                      <a:r>
                        <a:rPr lang="tr-TR" sz="1400" b="1">
                          <a:effectLst/>
                        </a:rPr>
                        <a:t>rta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Me</a:t>
                      </a:r>
                      <a:r>
                        <a:rPr lang="tr-TR" sz="1400" b="1" spc="-10">
                          <a:effectLst/>
                        </a:rPr>
                        <a:t>r</a:t>
                      </a:r>
                      <a:r>
                        <a:rPr lang="tr-TR" sz="1400" b="1">
                          <a:effectLst/>
                        </a:rPr>
                        <a:t>sin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Erzincan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Niğde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H</a:t>
                      </a:r>
                      <a:r>
                        <a:rPr lang="tr-TR" sz="1400" b="1" spc="-10">
                          <a:effectLst/>
                        </a:rPr>
                        <a:t>a</a:t>
                      </a:r>
                      <a:r>
                        <a:rPr lang="tr-TR" sz="1400" b="1">
                          <a:effectLst/>
                        </a:rPr>
                        <a:t>kk</a:t>
                      </a:r>
                      <a:r>
                        <a:rPr lang="tr-TR" sz="1400" b="1" spc="-5">
                          <a:effectLst/>
                        </a:rPr>
                        <a:t>âri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38737433"/>
                  </a:ext>
                </a:extLst>
              </a:tr>
              <a:tr h="207297">
                <a:tc>
                  <a:txBody>
                    <a:bodyPr/>
                    <a:lstStyle/>
                    <a:p>
                      <a:pPr marL="0" marR="0" algn="ctr" eaLnBrk="0" hangingPunct="0">
                        <a:lnSpc>
                          <a:spcPct val="107000"/>
                        </a:lnSpc>
                        <a:spcBef>
                          <a:spcPts val="0"/>
                        </a:spcBef>
                        <a:spcAft>
                          <a:spcPts val="0"/>
                        </a:spcAft>
                      </a:pPr>
                      <a:r>
                        <a:rPr lang="tr-TR" sz="1400" b="1">
                          <a:effectLst/>
                          <a:highlight>
                            <a:srgbClr val="FF0000"/>
                          </a:highlight>
                        </a:rPr>
                        <a:t>Tekirdağ</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highlight>
                            <a:srgbClr val="FF0000"/>
                          </a:highlight>
                        </a:rPr>
                        <a:t>Karabük</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S</a:t>
                      </a:r>
                      <a:r>
                        <a:rPr lang="tr-TR" sz="1400" b="1" spc="-5">
                          <a:effectLst/>
                        </a:rPr>
                        <a:t>a</a:t>
                      </a:r>
                      <a:r>
                        <a:rPr lang="tr-TR" sz="1400" b="1">
                          <a:effectLst/>
                        </a:rPr>
                        <a:t>msun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Hatay</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4445" algn="ctr" eaLnBrk="0" hangingPunct="0">
                        <a:lnSpc>
                          <a:spcPct val="107000"/>
                        </a:lnSpc>
                        <a:spcBef>
                          <a:spcPts val="0"/>
                        </a:spcBef>
                        <a:spcAft>
                          <a:spcPts val="0"/>
                        </a:spcAft>
                      </a:pPr>
                      <a:r>
                        <a:rPr lang="tr-TR" sz="1400" b="1" dirty="0">
                          <a:effectLst/>
                        </a:rPr>
                        <a:t>O</a:t>
                      </a:r>
                      <a:r>
                        <a:rPr lang="tr-TR" sz="1400" b="1" spc="-10" dirty="0">
                          <a:effectLst/>
                        </a:rPr>
                        <a:t>r</a:t>
                      </a:r>
                      <a:r>
                        <a:rPr lang="tr-TR" sz="1400" b="1" dirty="0">
                          <a:effectLst/>
                        </a:rPr>
                        <a:t>du</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364490" algn="ctr" eaLnBrk="0" hangingPunct="0">
                        <a:lnSpc>
                          <a:spcPct val="107000"/>
                        </a:lnSpc>
                        <a:spcBef>
                          <a:spcPts val="0"/>
                        </a:spcBef>
                        <a:spcAft>
                          <a:spcPts val="0"/>
                        </a:spcAft>
                      </a:pPr>
                      <a:r>
                        <a:rPr lang="tr-TR" sz="1400" b="1" spc="-20">
                          <a:effectLst/>
                        </a:rPr>
                        <a:t>          I</a:t>
                      </a:r>
                      <a:r>
                        <a:rPr lang="tr-TR" sz="1400" b="1">
                          <a:effectLst/>
                        </a:rPr>
                        <a:t>ğdır</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72296381"/>
                  </a:ext>
                </a:extLst>
              </a:tr>
              <a:tr h="207297">
                <a:tc>
                  <a:txBody>
                    <a:bodyPr/>
                    <a:lstStyle/>
                    <a:p>
                      <a:pPr marL="285750"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K</a:t>
                      </a:r>
                      <a:r>
                        <a:rPr lang="tr-TR" sz="1400" b="1" spc="15">
                          <a:effectLst/>
                        </a:rPr>
                        <a:t>a</a:t>
                      </a:r>
                      <a:r>
                        <a:rPr lang="tr-TR" sz="1400" b="1" spc="-25">
                          <a:effectLst/>
                        </a:rPr>
                        <a:t>y</a:t>
                      </a:r>
                      <a:r>
                        <a:rPr lang="tr-TR" sz="1400" b="1">
                          <a:effectLst/>
                        </a:rPr>
                        <a:t>s</a:t>
                      </a:r>
                      <a:r>
                        <a:rPr lang="tr-TR" sz="1400" b="1" spc="-5">
                          <a:effectLst/>
                        </a:rPr>
                        <a:t>e</a:t>
                      </a:r>
                      <a:r>
                        <a:rPr lang="tr-TR" sz="1400" b="1">
                          <a:effectLst/>
                        </a:rPr>
                        <a:t>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T</a:t>
                      </a:r>
                      <a:r>
                        <a:rPr lang="tr-TR" sz="1400" b="1" spc="-5">
                          <a:effectLst/>
                        </a:rPr>
                        <a:t>ra</a:t>
                      </a:r>
                      <a:r>
                        <a:rPr lang="tr-TR" sz="1400" b="1">
                          <a:effectLst/>
                        </a:rPr>
                        <a:t>b</a:t>
                      </a:r>
                      <a:r>
                        <a:rPr lang="tr-TR" sz="1400" b="1" spc="5">
                          <a:effectLst/>
                        </a:rPr>
                        <a:t>z</a:t>
                      </a:r>
                      <a:r>
                        <a:rPr lang="tr-TR" sz="1400" b="1">
                          <a:effectLst/>
                        </a:rPr>
                        <a:t>on</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Kastamonu</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Osm</a:t>
                      </a:r>
                      <a:r>
                        <a:rPr lang="tr-TR" sz="1400" b="1" spc="-5" dirty="0">
                          <a:effectLst/>
                        </a:rPr>
                        <a:t>a</a:t>
                      </a:r>
                      <a:r>
                        <a:rPr lang="tr-TR" sz="1400" b="1" dirty="0">
                          <a:effectLst/>
                        </a:rPr>
                        <a:t>n</a:t>
                      </a:r>
                      <a:r>
                        <a:rPr lang="tr-TR" sz="1400" b="1" spc="10" dirty="0">
                          <a:effectLst/>
                        </a:rPr>
                        <a:t>i</a:t>
                      </a:r>
                      <a:r>
                        <a:rPr lang="tr-TR" sz="1400" b="1" spc="-25" dirty="0">
                          <a:effectLst/>
                        </a:rPr>
                        <a:t>y</a:t>
                      </a:r>
                      <a:r>
                        <a:rPr lang="tr-TR" sz="1400" b="1" dirty="0">
                          <a:effectLst/>
                        </a:rPr>
                        <a:t>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2540" algn="ctr" eaLnBrk="0" hangingPunct="0">
                        <a:lnSpc>
                          <a:spcPct val="107000"/>
                        </a:lnSpc>
                        <a:spcBef>
                          <a:spcPts val="0"/>
                        </a:spcBef>
                        <a:spcAft>
                          <a:spcPts val="0"/>
                        </a:spcAft>
                      </a:pPr>
                      <a:r>
                        <a:rPr lang="tr-TR" sz="1400" b="1">
                          <a:effectLst/>
                        </a:rPr>
                        <a:t>K</a:t>
                      </a:r>
                      <a:r>
                        <a:rPr lang="tr-TR" sz="1400" b="1" spc="-10">
                          <a:effectLst/>
                        </a:rPr>
                        <a:t>a</a:t>
                      </a:r>
                      <a:r>
                        <a:rPr lang="tr-TR" sz="1400" b="1">
                          <a:effectLst/>
                        </a:rPr>
                        <a:t>rs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82726539"/>
                  </a:ext>
                </a:extLst>
              </a:tr>
              <a:tr h="207297">
                <a:tc>
                  <a:txBody>
                    <a:bodyPr/>
                    <a:lstStyle/>
                    <a:p>
                      <a:pPr marL="0" marR="0" algn="ctr" eaLnBrk="0" hangingPunct="0">
                        <a:lnSpc>
                          <a:spcPts val="650"/>
                        </a:lnSpc>
                        <a:spcBef>
                          <a:spcPts val="35"/>
                        </a:spcBef>
                        <a:spcAft>
                          <a:spcPts val="0"/>
                        </a:spcAft>
                      </a:pPr>
                      <a:r>
                        <a:rPr lang="tr-TR" sz="105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Kırkl</a:t>
                      </a:r>
                      <a:r>
                        <a:rPr lang="tr-TR" sz="1400" b="1" spc="-10">
                          <a:effectLst/>
                        </a:rPr>
                        <a:t>a</a:t>
                      </a:r>
                      <a:r>
                        <a:rPr lang="tr-TR" sz="1400" b="1">
                          <a:effectLst/>
                        </a:rPr>
                        <a:t>r</a:t>
                      </a:r>
                      <a:r>
                        <a:rPr lang="tr-TR" sz="1400" b="1" spc="-10">
                          <a:effectLst/>
                        </a:rPr>
                        <a:t>e</a:t>
                      </a:r>
                      <a:r>
                        <a:rPr lang="tr-TR" sz="1400" b="1">
                          <a:effectLst/>
                        </a:rPr>
                        <a:t>li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highlight>
                            <a:srgbClr val="FF0000"/>
                          </a:highlight>
                        </a:rPr>
                        <a:t>Rize</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Kırşehir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635" algn="ctr" eaLnBrk="0" hangingPunct="0">
                        <a:lnSpc>
                          <a:spcPct val="107000"/>
                        </a:lnSpc>
                        <a:spcBef>
                          <a:spcPts val="0"/>
                        </a:spcBef>
                        <a:spcAft>
                          <a:spcPts val="0"/>
                        </a:spcAft>
                      </a:pPr>
                      <a:r>
                        <a:rPr lang="tr-TR" sz="1400" b="1" dirty="0">
                          <a:effectLst/>
                        </a:rPr>
                        <a:t>Sinop</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Ma</a:t>
                      </a:r>
                      <a:r>
                        <a:rPr lang="tr-TR" sz="1400" b="1" spc="-10" dirty="0">
                          <a:effectLst/>
                        </a:rPr>
                        <a:t>r</a:t>
                      </a:r>
                      <a:r>
                        <a:rPr lang="tr-TR" sz="1400" b="1" dirty="0">
                          <a:effectLst/>
                        </a:rPr>
                        <a:t>din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71759577"/>
                  </a:ext>
                </a:extLst>
              </a:tr>
              <a:tr h="293928">
                <a:tc>
                  <a:txBody>
                    <a:bodyPr/>
                    <a:lstStyle/>
                    <a:p>
                      <a:pPr marL="323850"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Ko</a:t>
                      </a:r>
                      <a:r>
                        <a:rPr lang="tr-TR" sz="1400" b="1" spc="5">
                          <a:effectLst/>
                        </a:rPr>
                        <a:t>n</a:t>
                      </a:r>
                      <a:r>
                        <a:rPr lang="tr-TR" sz="1400" b="1" spc="-25">
                          <a:effectLst/>
                        </a:rPr>
                        <a:t>y</a:t>
                      </a:r>
                      <a:r>
                        <a:rPr lang="tr-TR" sz="1400" b="1">
                          <a:effectLst/>
                        </a:rPr>
                        <a:t>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270" algn="ctr" eaLnBrk="0" hangingPunct="0">
                        <a:lnSpc>
                          <a:spcPct val="107000"/>
                        </a:lnSpc>
                        <a:spcBef>
                          <a:spcPts val="0"/>
                        </a:spcBef>
                        <a:spcAft>
                          <a:spcPts val="0"/>
                        </a:spcAft>
                      </a:pPr>
                      <a:r>
                        <a:rPr lang="tr-TR" sz="1400" b="1">
                          <a:effectLst/>
                        </a:rPr>
                        <a:t>Uş</a:t>
                      </a:r>
                      <a:r>
                        <a:rPr lang="tr-TR" sz="1400" b="1" spc="-10">
                          <a:effectLst/>
                        </a:rPr>
                        <a:t>a</a:t>
                      </a:r>
                      <a:r>
                        <a:rPr lang="tr-TR" sz="1400" b="1">
                          <a:effectLst/>
                        </a:rPr>
                        <a:t>k</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dirty="0">
                          <a:effectLst/>
                        </a:rPr>
                        <a:t>Malatya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ts val="650"/>
                        </a:lnSpc>
                        <a:spcBef>
                          <a:spcPts val="35"/>
                        </a:spcBef>
                        <a:spcAft>
                          <a:spcPts val="0"/>
                        </a:spcAft>
                      </a:pPr>
                      <a:r>
                        <a:rPr lang="tr-TR" sz="1050" b="1" dirty="0">
                          <a:effectLst/>
                        </a:rPr>
                        <a:t> </a:t>
                      </a:r>
                      <a:endParaRPr lang="en-US" sz="1400" b="1" dirty="0">
                        <a:effectLst/>
                      </a:endParaRPr>
                    </a:p>
                    <a:p>
                      <a:pPr marL="0" marR="351790" algn="ctr" eaLnBrk="0" hangingPunct="0">
                        <a:lnSpc>
                          <a:spcPct val="107000"/>
                        </a:lnSpc>
                        <a:spcBef>
                          <a:spcPts val="0"/>
                        </a:spcBef>
                        <a:spcAft>
                          <a:spcPts val="0"/>
                        </a:spcAft>
                      </a:pPr>
                      <a:r>
                        <a:rPr lang="tr-TR" sz="1400" b="1" dirty="0">
                          <a:effectLst/>
                        </a:rPr>
                        <a:t>       Tok</a:t>
                      </a:r>
                      <a:r>
                        <a:rPr lang="tr-TR" sz="1400" b="1" spc="-10" dirty="0">
                          <a:effectLst/>
                        </a:rPr>
                        <a:t>a</a:t>
                      </a:r>
                      <a:r>
                        <a:rPr lang="tr-TR" sz="1400" b="1" dirty="0">
                          <a:effectLst/>
                        </a:rPr>
                        <a:t>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Muş</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9142554"/>
                  </a:ext>
                </a:extLst>
              </a:tr>
              <a:tr h="207297">
                <a:tc>
                  <a:txBody>
                    <a:bodyPr/>
                    <a:lstStyle/>
                    <a:p>
                      <a:pPr marL="323850"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25">
                          <a:effectLst/>
                          <a:highlight>
                            <a:srgbClr val="FF0000"/>
                          </a:highlight>
                        </a:rPr>
                        <a:t>Manisa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Zonguldak</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Nevşehir</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Tun</a:t>
                      </a:r>
                      <a:r>
                        <a:rPr lang="tr-TR" sz="1400" b="1" spc="-10" dirty="0">
                          <a:effectLst/>
                        </a:rPr>
                        <a:t>c</a:t>
                      </a:r>
                      <a:r>
                        <a:rPr lang="tr-TR" sz="1400" b="1" spc="-5" dirty="0">
                          <a:effectLst/>
                        </a:rPr>
                        <a:t>e</a:t>
                      </a:r>
                      <a:r>
                        <a:rPr lang="tr-TR" sz="1400" b="1" dirty="0">
                          <a:effectLst/>
                        </a:rPr>
                        <a:t>li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361950" algn="ctr" eaLnBrk="0" hangingPunct="0">
                        <a:lnSpc>
                          <a:spcPct val="107000"/>
                        </a:lnSpc>
                        <a:spcBef>
                          <a:spcPts val="0"/>
                        </a:spcBef>
                        <a:spcAft>
                          <a:spcPts val="0"/>
                        </a:spcAft>
                      </a:pPr>
                      <a:r>
                        <a:rPr lang="tr-TR" sz="1400" b="1" dirty="0">
                          <a:effectLst/>
                        </a:rPr>
                        <a:t>        Siirt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7417396"/>
                  </a:ext>
                </a:extLst>
              </a:tr>
              <a:tr h="429754">
                <a:tc>
                  <a:txBody>
                    <a:bodyPr/>
                    <a:lstStyle/>
                    <a:p>
                      <a:pPr marL="0" marR="0" algn="ctr">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S</a:t>
                      </a:r>
                      <a:r>
                        <a:rPr lang="tr-TR" sz="1400" b="1" spc="-5">
                          <a:effectLst/>
                        </a:rPr>
                        <a:t>a</a:t>
                      </a:r>
                      <a:r>
                        <a:rPr lang="tr-TR" sz="1400" b="1">
                          <a:effectLst/>
                        </a:rPr>
                        <a:t>k</a:t>
                      </a:r>
                      <a:r>
                        <a:rPr lang="tr-TR" sz="1400" b="1" spc="-5">
                          <a:effectLst/>
                        </a:rPr>
                        <a:t>a</a:t>
                      </a:r>
                      <a:r>
                        <a:rPr lang="tr-TR" sz="1400" b="1" spc="15">
                          <a:effectLst/>
                        </a:rPr>
                        <a:t>r</a:t>
                      </a:r>
                      <a:r>
                        <a:rPr lang="tr-TR" sz="1400" b="1" spc="-25">
                          <a:effectLst/>
                        </a:rPr>
                        <a:t>y</a:t>
                      </a:r>
                      <a:r>
                        <a:rPr lang="tr-TR" sz="1400" b="1">
                          <a:effectLst/>
                        </a:rPr>
                        <a:t>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68605"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Sivas</a:t>
                      </a:r>
                      <a:endParaRPr lang="en-US" sz="1400" b="1">
                        <a:effectLst/>
                      </a:endParaRPr>
                    </a:p>
                    <a:p>
                      <a:pPr marL="0" marR="0" algn="ctr" eaLnBrk="0" hangingPunct="0">
                        <a:lnSpc>
                          <a:spcPct val="107000"/>
                        </a:lnSpc>
                        <a:spcBef>
                          <a:spcPts val="0"/>
                        </a:spcBef>
                        <a:spcAft>
                          <a:spcPts val="0"/>
                        </a:spcAft>
                      </a:pPr>
                      <a:r>
                        <a:rPr lang="tr-TR" sz="1400" b="1" spc="10">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Yozg</a:t>
                      </a:r>
                      <a:r>
                        <a:rPr lang="tr-TR" sz="1400" b="1" spc="-5" dirty="0">
                          <a:effectLst/>
                        </a:rPr>
                        <a:t>a</a:t>
                      </a:r>
                      <a:r>
                        <a:rPr lang="tr-TR" sz="1400" b="1" dirty="0">
                          <a:effectLst/>
                        </a:rPr>
                        <a:t>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Ş</a:t>
                      </a:r>
                      <a:r>
                        <a:rPr lang="tr-TR" sz="1400" b="1" spc="-5" dirty="0">
                          <a:effectLst/>
                        </a:rPr>
                        <a:t>a</a:t>
                      </a:r>
                      <a:r>
                        <a:rPr lang="tr-TR" sz="1400" b="1" dirty="0">
                          <a:effectLst/>
                        </a:rPr>
                        <a:t>nlıu</a:t>
                      </a:r>
                      <a:r>
                        <a:rPr lang="tr-TR" sz="1400" b="1" spc="-5" dirty="0">
                          <a:effectLst/>
                        </a:rPr>
                        <a:t>r</a:t>
                      </a:r>
                      <a:r>
                        <a:rPr lang="tr-TR" sz="1400" b="1" dirty="0">
                          <a:effectLst/>
                        </a:rPr>
                        <a:t>fa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86709385"/>
                  </a:ext>
                </a:extLst>
              </a:tr>
              <a:tr h="207297">
                <a:tc>
                  <a:txBody>
                    <a:bodyPr/>
                    <a:lstStyle/>
                    <a:p>
                      <a:pPr marL="0" marR="0" algn="ctr">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a:effectLst/>
                        </a:rPr>
                        <a:t>Y</a:t>
                      </a:r>
                      <a:r>
                        <a:rPr lang="tr-TR" sz="1400" b="1" spc="-10">
                          <a:effectLst/>
                        </a:rPr>
                        <a:t>a</a:t>
                      </a:r>
                      <a:r>
                        <a:rPr lang="tr-TR" sz="1400" b="1">
                          <a:effectLst/>
                        </a:rPr>
                        <a:t>lova</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68605" marR="0" algn="ctr" eaLnBrk="0" hangingPunct="0">
                        <a:lnSpc>
                          <a:spcPct val="107000"/>
                        </a:lnSpc>
                        <a:spcBef>
                          <a:spcPts val="0"/>
                        </a:spcBef>
                        <a:spcAft>
                          <a:spcPts val="0"/>
                        </a:spcAft>
                      </a:pPr>
                      <a:r>
                        <a:rPr lang="tr-TR" sz="105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19405" marR="0" algn="ctr" eaLnBrk="0" hangingPunct="0">
                        <a:lnSpc>
                          <a:spcPct val="107000"/>
                        </a:lnSpc>
                        <a:spcBef>
                          <a:spcPts val="0"/>
                        </a:spcBef>
                        <a:spcAft>
                          <a:spcPts val="0"/>
                        </a:spcAft>
                      </a:pPr>
                      <a:r>
                        <a:rPr lang="tr-TR" sz="1400" b="1" dirty="0">
                          <a:effectLst/>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dirty="0">
                          <a:effectLst/>
                        </a:rPr>
                        <a:t>Şırn</a:t>
                      </a:r>
                      <a:r>
                        <a:rPr lang="tr-TR" sz="1400" b="1" spc="-10" dirty="0">
                          <a:effectLst/>
                        </a:rPr>
                        <a:t>a</a:t>
                      </a:r>
                      <a:r>
                        <a:rPr lang="tr-TR" sz="1400" b="1" dirty="0">
                          <a:effectLst/>
                        </a:rPr>
                        <a:t>k</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85904104"/>
                  </a:ext>
                </a:extLst>
              </a:tr>
              <a:tr h="207297">
                <a:tc>
                  <a:txBody>
                    <a:bodyPr/>
                    <a:lstStyle/>
                    <a:p>
                      <a:pPr marL="0" marR="0" algn="ctr">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78130"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27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4445" algn="ctr" eaLnBrk="0" hangingPunct="0">
                        <a:lnSpc>
                          <a:spcPct val="107000"/>
                        </a:lnSpc>
                        <a:spcBef>
                          <a:spcPts val="0"/>
                        </a:spcBef>
                        <a:spcAft>
                          <a:spcPts val="0"/>
                        </a:spcAft>
                      </a:pPr>
                      <a:r>
                        <a:rPr lang="tr-TR" sz="1400" b="1" dirty="0">
                          <a:effectLst/>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2540" algn="ctr" eaLnBrk="0" hangingPunct="0">
                        <a:lnSpc>
                          <a:spcPct val="107000"/>
                        </a:lnSpc>
                        <a:spcBef>
                          <a:spcPts val="0"/>
                        </a:spcBef>
                        <a:spcAft>
                          <a:spcPts val="0"/>
                        </a:spcAft>
                      </a:pPr>
                      <a:r>
                        <a:rPr lang="tr-TR" sz="1400" b="1" dirty="0">
                          <a:effectLst/>
                        </a:rPr>
                        <a:t>V</a:t>
                      </a:r>
                      <a:r>
                        <a:rPr lang="tr-TR" sz="1400" b="1" spc="-10" dirty="0">
                          <a:effectLst/>
                        </a:rPr>
                        <a:t>a</a:t>
                      </a:r>
                      <a:r>
                        <a:rPr lang="tr-TR" sz="1400" b="1" dirty="0">
                          <a:effectLst/>
                        </a:rPr>
                        <a:t>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47319548"/>
                  </a:ext>
                </a:extLst>
              </a:tr>
              <a:tr h="590641">
                <a:tc>
                  <a:txBody>
                    <a:bodyPr/>
                    <a:lstStyle/>
                    <a:p>
                      <a:pPr marL="0" marR="0" algn="ctr">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ts val="650"/>
                        </a:lnSpc>
                        <a:spcBef>
                          <a:spcPts val="25"/>
                        </a:spcBef>
                        <a:spcAft>
                          <a:spcPts val="0"/>
                        </a:spcAft>
                      </a:pPr>
                      <a:r>
                        <a:rPr lang="tr-TR" sz="1050" b="1">
                          <a:effectLst/>
                        </a:rPr>
                        <a:t> </a:t>
                      </a:r>
                      <a:endParaRPr lang="en-US" sz="1400" b="1">
                        <a:effectLst/>
                      </a:endParaRPr>
                    </a:p>
                    <a:p>
                      <a:pPr marL="247650"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92405" marR="0" algn="ctr" eaLnBrk="0" hangingPunct="0">
                        <a:lnSpc>
                          <a:spcPct val="107000"/>
                        </a:lnSpc>
                        <a:spcBef>
                          <a:spcPts val="0"/>
                        </a:spcBef>
                        <a:spcAft>
                          <a:spcPts val="0"/>
                        </a:spcAft>
                      </a:pPr>
                      <a:r>
                        <a:rPr lang="tr-TR" sz="1400" b="1">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eaLnBrk="0" hangingPunct="0">
                        <a:lnSpc>
                          <a:spcPct val="107000"/>
                        </a:lnSpc>
                        <a:spcBef>
                          <a:spcPts val="0"/>
                        </a:spcBef>
                        <a:spcAft>
                          <a:spcPts val="0"/>
                        </a:spcAft>
                      </a:pPr>
                      <a:r>
                        <a:rPr lang="tr-TR" sz="1400" b="1" spc="10">
                          <a:effectLst/>
                        </a:rPr>
                        <a:t> </a:t>
                      </a:r>
                      <a:endParaRPr lang="en-US" sz="1400" b="1">
                        <a:effectLst/>
                      </a:endParaRPr>
                    </a:p>
                    <a:p>
                      <a:pPr marL="273685" marR="0" algn="ctr" eaLnBrk="0" hangingPunct="0">
                        <a:lnSpc>
                          <a:spcPct val="107000"/>
                        </a:lnSpc>
                        <a:spcBef>
                          <a:spcPts val="0"/>
                        </a:spcBef>
                        <a:spcAft>
                          <a:spcPts val="0"/>
                        </a:spcAft>
                      </a:pPr>
                      <a:r>
                        <a:rPr lang="tr-TR" sz="1400" b="1" spc="10">
                          <a:effectLst/>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229235" marR="0" algn="ctr" eaLnBrk="0" hangingPunct="0">
                        <a:lnSpc>
                          <a:spcPct val="107000"/>
                        </a:lnSpc>
                        <a:spcBef>
                          <a:spcPts val="0"/>
                        </a:spcBef>
                        <a:spcAft>
                          <a:spcPts val="0"/>
                        </a:spcAft>
                      </a:pPr>
                      <a:r>
                        <a:rPr lang="tr-TR" sz="1400" b="1" dirty="0">
                          <a:effectLst/>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635" algn="ctr" eaLnBrk="0" hangingPunct="0">
                        <a:lnSpc>
                          <a:spcPts val="1340"/>
                        </a:lnSpc>
                        <a:spcBef>
                          <a:spcPts val="0"/>
                        </a:spcBef>
                        <a:spcAft>
                          <a:spcPts val="0"/>
                        </a:spcAft>
                      </a:pPr>
                      <a:r>
                        <a:rPr lang="tr-TR" sz="1400" b="1" dirty="0">
                          <a:effectLst/>
                        </a:rPr>
                        <a:t>Bo</a:t>
                      </a:r>
                      <a:r>
                        <a:rPr lang="tr-TR" sz="1400" b="1" spc="5" dirty="0">
                          <a:effectLst/>
                        </a:rPr>
                        <a:t>z</a:t>
                      </a:r>
                      <a:r>
                        <a:rPr lang="tr-TR" sz="1400" b="1" spc="-5" dirty="0">
                          <a:effectLst/>
                        </a:rPr>
                        <a:t>caa</a:t>
                      </a:r>
                      <a:r>
                        <a:rPr lang="tr-TR" sz="1400" b="1" dirty="0">
                          <a:effectLst/>
                        </a:rPr>
                        <a:t>da</a:t>
                      </a:r>
                      <a:r>
                        <a:rPr lang="tr-TR" sz="1400" b="1" spc="-5" dirty="0">
                          <a:effectLst/>
                        </a:rPr>
                        <a:t> </a:t>
                      </a:r>
                      <a:r>
                        <a:rPr lang="tr-TR" sz="1400" b="1" dirty="0">
                          <a:effectLst/>
                        </a:rPr>
                        <a:t>ve</a:t>
                      </a:r>
                      <a:endParaRPr lang="en-US" sz="1400" b="1" dirty="0">
                        <a:effectLst/>
                      </a:endParaRPr>
                    </a:p>
                    <a:p>
                      <a:pPr marL="0" marR="219710" algn="ctr" eaLnBrk="0" hangingPunct="0">
                        <a:lnSpc>
                          <a:spcPct val="107000"/>
                        </a:lnSpc>
                        <a:spcBef>
                          <a:spcPts val="0"/>
                        </a:spcBef>
                        <a:spcAft>
                          <a:spcPts val="0"/>
                        </a:spcAft>
                      </a:pPr>
                      <a:r>
                        <a:rPr lang="tr-TR" sz="1400" b="1" dirty="0">
                          <a:effectLst/>
                        </a:rPr>
                        <a:t>Gök</a:t>
                      </a:r>
                      <a:r>
                        <a:rPr lang="tr-TR" sz="1400" b="1" spc="-10" dirty="0">
                          <a:effectLst/>
                        </a:rPr>
                        <a:t>ç</a:t>
                      </a:r>
                      <a:r>
                        <a:rPr lang="tr-TR" sz="1400" b="1" spc="-5" dirty="0">
                          <a:effectLst/>
                        </a:rPr>
                        <a:t>ea</a:t>
                      </a:r>
                      <a:r>
                        <a:rPr lang="tr-TR" sz="1400" b="1" spc="10" dirty="0">
                          <a:effectLst/>
                        </a:rPr>
                        <a:t>d</a:t>
                      </a:r>
                      <a:r>
                        <a:rPr lang="tr-TR" sz="1400" b="1" dirty="0">
                          <a:effectLst/>
                        </a:rPr>
                        <a:t>a         </a:t>
                      </a:r>
                      <a:r>
                        <a:rPr lang="tr-TR" sz="1400" b="1" spc="-20" dirty="0">
                          <a:effectLst/>
                        </a:rPr>
                        <a:t>İ</a:t>
                      </a:r>
                      <a:r>
                        <a:rPr lang="tr-TR" sz="1400" b="1" dirty="0">
                          <a:effectLst/>
                        </a:rPr>
                        <a:t>l</a:t>
                      </a:r>
                      <a:r>
                        <a:rPr lang="tr-TR" sz="1400" b="1" spc="5" dirty="0">
                          <a:effectLst/>
                        </a:rPr>
                        <a:t>ç</a:t>
                      </a:r>
                      <a:r>
                        <a:rPr lang="tr-TR" sz="1400" b="1" spc="-5" dirty="0">
                          <a:effectLst/>
                        </a:rPr>
                        <a:t>e</a:t>
                      </a:r>
                      <a:r>
                        <a:rPr lang="tr-TR" sz="1400" b="1" dirty="0">
                          <a:effectLst/>
                        </a:rPr>
                        <a:t>le</a:t>
                      </a:r>
                      <a:r>
                        <a:rPr lang="tr-TR" sz="1400" b="1" spc="-10" dirty="0">
                          <a:effectLst/>
                        </a:rPr>
                        <a:t>r</a:t>
                      </a:r>
                      <a:r>
                        <a:rPr lang="tr-TR" sz="1400" b="1" dirty="0">
                          <a:effectLst/>
                        </a:rPr>
                        <a:t>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19619089"/>
                  </a:ext>
                </a:extLst>
              </a:tr>
            </a:tbl>
          </a:graphicData>
        </a:graphic>
      </p:graphicFrame>
    </p:spTree>
    <p:extLst>
      <p:ext uri="{BB962C8B-B14F-4D97-AF65-F5344CB8AC3E}">
        <p14:creationId xmlns:p14="http://schemas.microsoft.com/office/powerpoint/2010/main" val="413894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17</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graphicFrame>
        <p:nvGraphicFramePr>
          <p:cNvPr id="8" name="6 Tablo">
            <a:extLst>
              <a:ext uri="{FF2B5EF4-FFF2-40B4-BE49-F238E27FC236}">
                <a16:creationId xmlns:a16="http://schemas.microsoft.com/office/drawing/2014/main" id="{9A42CDC0-D857-47D0-A8D8-EFD11DC922D1}"/>
              </a:ext>
            </a:extLst>
          </p:cNvPr>
          <p:cNvGraphicFramePr>
            <a:graphicFrameLocks noGrp="1"/>
          </p:cNvGraphicFramePr>
          <p:nvPr>
            <p:extLst>
              <p:ext uri="{D42A27DB-BD31-4B8C-83A1-F6EECF244321}">
                <p14:modId xmlns:p14="http://schemas.microsoft.com/office/powerpoint/2010/main" val="2675519333"/>
              </p:ext>
            </p:extLst>
          </p:nvPr>
        </p:nvGraphicFramePr>
        <p:xfrm>
          <a:off x="367124" y="1365639"/>
          <a:ext cx="11698942" cy="4606805"/>
        </p:xfrm>
        <a:graphic>
          <a:graphicData uri="http://schemas.openxmlformats.org/drawingml/2006/table">
            <a:tbl>
              <a:tblPr/>
              <a:tblGrid>
                <a:gridCol w="2143608">
                  <a:extLst>
                    <a:ext uri="{9D8B030D-6E8A-4147-A177-3AD203B41FA5}">
                      <a16:colId xmlns:a16="http://schemas.microsoft.com/office/drawing/2014/main" val="20000"/>
                    </a:ext>
                  </a:extLst>
                </a:gridCol>
                <a:gridCol w="1497819">
                  <a:extLst>
                    <a:ext uri="{9D8B030D-6E8A-4147-A177-3AD203B41FA5}">
                      <a16:colId xmlns:a16="http://schemas.microsoft.com/office/drawing/2014/main" val="20001"/>
                    </a:ext>
                  </a:extLst>
                </a:gridCol>
                <a:gridCol w="1341298">
                  <a:extLst>
                    <a:ext uri="{9D8B030D-6E8A-4147-A177-3AD203B41FA5}">
                      <a16:colId xmlns:a16="http://schemas.microsoft.com/office/drawing/2014/main" val="20002"/>
                    </a:ext>
                  </a:extLst>
                </a:gridCol>
                <a:gridCol w="1120427">
                  <a:extLst>
                    <a:ext uri="{9D8B030D-6E8A-4147-A177-3AD203B41FA5}">
                      <a16:colId xmlns:a16="http://schemas.microsoft.com/office/drawing/2014/main" val="20003"/>
                    </a:ext>
                  </a:extLst>
                </a:gridCol>
                <a:gridCol w="1118313">
                  <a:extLst>
                    <a:ext uri="{9D8B030D-6E8A-4147-A177-3AD203B41FA5}">
                      <a16:colId xmlns:a16="http://schemas.microsoft.com/office/drawing/2014/main" val="20004"/>
                    </a:ext>
                  </a:extLst>
                </a:gridCol>
                <a:gridCol w="1118312">
                  <a:extLst>
                    <a:ext uri="{9D8B030D-6E8A-4147-A177-3AD203B41FA5}">
                      <a16:colId xmlns:a16="http://schemas.microsoft.com/office/drawing/2014/main" val="20005"/>
                    </a:ext>
                  </a:extLst>
                </a:gridCol>
                <a:gridCol w="1118313">
                  <a:extLst>
                    <a:ext uri="{9D8B030D-6E8A-4147-A177-3AD203B41FA5}">
                      <a16:colId xmlns:a16="http://schemas.microsoft.com/office/drawing/2014/main" val="20006"/>
                    </a:ext>
                  </a:extLst>
                </a:gridCol>
                <a:gridCol w="1122539">
                  <a:extLst>
                    <a:ext uri="{9D8B030D-6E8A-4147-A177-3AD203B41FA5}">
                      <a16:colId xmlns:a16="http://schemas.microsoft.com/office/drawing/2014/main" val="20007"/>
                    </a:ext>
                  </a:extLst>
                </a:gridCol>
                <a:gridCol w="1118313">
                  <a:extLst>
                    <a:ext uri="{9D8B030D-6E8A-4147-A177-3AD203B41FA5}">
                      <a16:colId xmlns:a16="http://schemas.microsoft.com/office/drawing/2014/main" val="20008"/>
                    </a:ext>
                  </a:extLst>
                </a:gridCol>
              </a:tblGrid>
              <a:tr h="312329">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9050" cap="flat" cmpd="sng" algn="ctr">
                      <a:solidFill>
                        <a:srgbClr val="00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9961">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Calibri" pitchFamily="34" charset="0"/>
                          <a:cs typeface="Calibri" pitchFamily="34" charset="0"/>
                        </a:rPr>
                        <a:t>Destek Unsurları</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33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008000"/>
                    </a:solidFill>
                  </a:tcPr>
                </a:tc>
                <a:tc rowSpan="2" hMerge="1">
                  <a:txBody>
                    <a:bodyPr/>
                    <a:lstStyle/>
                    <a:p>
                      <a:endParaRPr lang="en-US"/>
                    </a:p>
                  </a:txBody>
                  <a:tcPr/>
                </a:tc>
                <a:tc rowSpan="2"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BÖLGELER</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107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III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2"/>
                  </a:ext>
                </a:extLst>
              </a:tr>
              <a:tr h="3174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4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32121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15</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25</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30</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40</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121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20</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25</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30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40</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50</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55</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121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2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3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6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7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10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321218">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3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5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6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10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12 yıl</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3174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566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3 Puan</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4 Puan</a:t>
                      </a:r>
                      <a:endParaRPr kumimoji="0" lang="en-US" sz="1600" b="0" i="0" u="none" strike="noStrike" cap="none" normalizeH="0" baseline="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0"/>
                  </a:ext>
                </a:extLst>
              </a:tr>
              <a:tr h="324608">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1"/>
                  </a:ext>
                </a:extLst>
              </a:tr>
              <a:tr h="324608">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Azami Tutar</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tr-TR"/>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alibri" pitchFamily="34" charset="0"/>
                          <a:cs typeface="Calibri" pitchFamily="34" charset="0"/>
                        </a:rPr>
                        <a:t>1 Milyon TL</a:t>
                      </a:r>
                      <a:endParaRPr kumimoji="0" lang="en-US" sz="14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alibri" pitchFamily="34" charset="0"/>
                          <a:cs typeface="Calibri" pitchFamily="34" charset="0"/>
                        </a:rPr>
                        <a:t>1,2 Milyon TL</a:t>
                      </a:r>
                      <a:endParaRPr kumimoji="0" lang="en-US" sz="14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4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alibri" pitchFamily="34" charset="0"/>
                          <a:cs typeface="Calibri" pitchFamily="34" charset="0"/>
                        </a:rPr>
                        <a:t>1,8 Milyon TL</a:t>
                      </a:r>
                      <a:endParaRPr kumimoji="0" lang="en-US" sz="14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924714889"/>
                  </a:ext>
                </a:extLst>
              </a:tr>
              <a:tr h="3174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4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3"/>
                  </a:ext>
                </a:extLst>
              </a:tr>
            </a:tbl>
          </a:graphicData>
        </a:graphic>
      </p:graphicFrame>
      <p:sp>
        <p:nvSpPr>
          <p:cNvPr id="9" name="4 Yuvarlatılmış Dikdörtgen">
            <a:extLst>
              <a:ext uri="{FF2B5EF4-FFF2-40B4-BE49-F238E27FC236}">
                <a16:creationId xmlns:a16="http://schemas.microsoft.com/office/drawing/2014/main" id="{25001E63-DD41-40BD-95BE-773BA29750EB}"/>
              </a:ext>
            </a:extLst>
          </p:cNvPr>
          <p:cNvSpPr>
            <a:spLocks noChangeArrowheads="1"/>
          </p:cNvSpPr>
          <p:nvPr/>
        </p:nvSpPr>
        <p:spPr bwMode="auto">
          <a:xfrm>
            <a:off x="1627188" y="997102"/>
            <a:ext cx="8785225" cy="571419"/>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2800" b="1" dirty="0">
                <a:solidFill>
                  <a:srgbClr val="C00000"/>
                </a:solidFill>
                <a:latin typeface="Calibri" pitchFamily="34" charset="0"/>
                <a:cs typeface="Calibri" pitchFamily="34" charset="0"/>
              </a:rPr>
              <a:t>Bölgesel Teşvik Uygulamalarında Sağlanan Destekler</a:t>
            </a:r>
            <a:endParaRPr lang="en-US" sz="2800" b="1" dirty="0">
              <a:solidFill>
                <a:srgbClr val="C00000"/>
              </a:solidFill>
              <a:latin typeface="Calibri" pitchFamily="34" charset="0"/>
              <a:cs typeface="Calibri" pitchFamily="34" charset="0"/>
            </a:endParaRPr>
          </a:p>
          <a:p>
            <a:pPr algn="ctr" eaLnBrk="0" hangingPunct="0">
              <a:defRPr/>
            </a:pPr>
            <a:endParaRPr lang="en-US" sz="28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077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18</a:t>
            </a:fld>
            <a:endParaRPr/>
          </a:p>
        </p:txBody>
      </p:sp>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287848032"/>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19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19</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grpSp>
        <p:nvGrpSpPr>
          <p:cNvPr id="7" name="14 Grup">
            <a:extLst>
              <a:ext uri="{FF2B5EF4-FFF2-40B4-BE49-F238E27FC236}">
                <a16:creationId xmlns:a16="http://schemas.microsoft.com/office/drawing/2014/main" id="{F2EF5BAB-8194-49FA-B9E9-63FF7AF561CF}"/>
              </a:ext>
            </a:extLst>
          </p:cNvPr>
          <p:cNvGrpSpPr/>
          <p:nvPr/>
        </p:nvGrpSpPr>
        <p:grpSpPr>
          <a:xfrm>
            <a:off x="1097280" y="1275515"/>
            <a:ext cx="10495280" cy="4625816"/>
            <a:chOff x="179388" y="1805434"/>
            <a:chExt cx="8568611" cy="4431854"/>
          </a:xfrm>
          <a:solidFill>
            <a:srgbClr val="FFFFFF">
              <a:lumMod val="85000"/>
            </a:srgbClr>
          </a:solidFill>
        </p:grpSpPr>
        <p:graphicFrame>
          <p:nvGraphicFramePr>
            <p:cNvPr id="8" name="50 Diyagram">
              <a:extLst>
                <a:ext uri="{FF2B5EF4-FFF2-40B4-BE49-F238E27FC236}">
                  <a16:creationId xmlns:a16="http://schemas.microsoft.com/office/drawing/2014/main" id="{0FCCD889-090A-47C7-9296-57970F6FDB18}"/>
                </a:ext>
              </a:extLst>
            </p:cNvPr>
            <p:cNvGraphicFramePr/>
            <p:nvPr>
              <p:extLst>
                <p:ext uri="{D42A27DB-BD31-4B8C-83A1-F6EECF244321}">
                  <p14:modId xmlns:p14="http://schemas.microsoft.com/office/powerpoint/2010/main" val="3722529559"/>
                </p:ext>
              </p:extLst>
            </p:nvPr>
          </p:nvGraphicFramePr>
          <p:xfrm>
            <a:off x="179388" y="1844675"/>
            <a:ext cx="4176587"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45 Diyagram">
              <a:extLst>
                <a:ext uri="{FF2B5EF4-FFF2-40B4-BE49-F238E27FC236}">
                  <a16:creationId xmlns:a16="http://schemas.microsoft.com/office/drawing/2014/main" id="{4B1386F0-3BF3-4ADE-999B-F7C99CC18D0B}"/>
                </a:ext>
              </a:extLst>
            </p:cNvPr>
            <p:cNvGraphicFramePr/>
            <p:nvPr>
              <p:extLst>
                <p:ext uri="{D42A27DB-BD31-4B8C-83A1-F6EECF244321}">
                  <p14:modId xmlns:p14="http://schemas.microsoft.com/office/powerpoint/2010/main" val="3202042731"/>
                </p:ext>
              </p:extLst>
            </p:nvPr>
          </p:nvGraphicFramePr>
          <p:xfrm>
            <a:off x="4648668" y="1805434"/>
            <a:ext cx="4099331" cy="4392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7 Resim" descr="tai_ucak_muhendis_uzay_savunma.jpg">
              <a:extLst>
                <a:ext uri="{FF2B5EF4-FFF2-40B4-BE49-F238E27FC236}">
                  <a16:creationId xmlns:a16="http://schemas.microsoft.com/office/drawing/2014/main" id="{47587EA4-BFD0-47F0-8D18-5C19068EEDD6}"/>
                </a:ext>
              </a:extLst>
            </p:cNvPr>
            <p:cNvPicPr>
              <a:picLock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6501" y="1952966"/>
              <a:ext cx="1152128" cy="1188000"/>
            </a:xfrm>
            <a:prstGeom prst="roundRect">
              <a:avLst>
                <a:gd name="adj" fmla="val 16667"/>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518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a:t>
            </a:fld>
            <a:endParaRPr/>
          </a:p>
        </p:txBody>
      </p:sp>
      <p:sp>
        <p:nvSpPr>
          <p:cNvPr id="308" name="Google Shape;308;p25"/>
          <p:cNvSpPr txBox="1">
            <a:spLocks noGrp="1"/>
          </p:cNvSpPr>
          <p:nvPr>
            <p:ph type="title"/>
          </p:nvPr>
        </p:nvSpPr>
        <p:spPr>
          <a:xfrm>
            <a:off x="2017992" y="143145"/>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SUNUM PLANI</a:t>
            </a:r>
            <a:endParaRPr dirty="0"/>
          </a:p>
        </p:txBody>
      </p:sp>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3513886707"/>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65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20</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grpSp>
        <p:nvGrpSpPr>
          <p:cNvPr id="11" name="Grup 10">
            <a:extLst>
              <a:ext uri="{FF2B5EF4-FFF2-40B4-BE49-F238E27FC236}">
                <a16:creationId xmlns:a16="http://schemas.microsoft.com/office/drawing/2014/main" id="{3D7831BD-A331-43F4-85A8-B5A374522C83}"/>
              </a:ext>
            </a:extLst>
          </p:cNvPr>
          <p:cNvGrpSpPr/>
          <p:nvPr/>
        </p:nvGrpSpPr>
        <p:grpSpPr>
          <a:xfrm>
            <a:off x="1164721" y="1350040"/>
            <a:ext cx="9887272" cy="4536504"/>
            <a:chOff x="246675" y="2429512"/>
            <a:chExt cx="8640621" cy="3452870"/>
          </a:xfrm>
        </p:grpSpPr>
        <p:grpSp>
          <p:nvGrpSpPr>
            <p:cNvPr id="12" name="33 Grup">
              <a:extLst>
                <a:ext uri="{FF2B5EF4-FFF2-40B4-BE49-F238E27FC236}">
                  <a16:creationId xmlns:a16="http://schemas.microsoft.com/office/drawing/2014/main" id="{48A89DD7-0C97-4E14-B219-D6D7FE0253AA}"/>
                </a:ext>
              </a:extLst>
            </p:cNvPr>
            <p:cNvGrpSpPr/>
            <p:nvPr/>
          </p:nvGrpSpPr>
          <p:grpSpPr>
            <a:xfrm>
              <a:off x="246675" y="2429512"/>
              <a:ext cx="8640621" cy="3452870"/>
              <a:chOff x="179386" y="791319"/>
              <a:chExt cx="8640621" cy="2746605"/>
            </a:xfrm>
          </p:grpSpPr>
          <p:sp>
            <p:nvSpPr>
              <p:cNvPr id="14" name="21 Serbest Form">
                <a:extLst>
                  <a:ext uri="{FF2B5EF4-FFF2-40B4-BE49-F238E27FC236}">
                    <a16:creationId xmlns:a16="http://schemas.microsoft.com/office/drawing/2014/main" id="{0040F161-9202-4E69-8072-856C7580C6DB}"/>
                  </a:ext>
                </a:extLst>
              </p:cNvPr>
              <p:cNvSpPr/>
              <p:nvPr/>
            </p:nvSpPr>
            <p:spPr>
              <a:xfrm>
                <a:off x="179386" y="2715439"/>
                <a:ext cx="4176587" cy="822485"/>
              </a:xfrm>
              <a:custGeom>
                <a:avLst/>
                <a:gdLst>
                  <a:gd name="connsiteX0" fmla="*/ 0 w 4176587"/>
                  <a:gd name="connsiteY0" fmla="*/ 80997 h 809972"/>
                  <a:gd name="connsiteX1" fmla="*/ 23724 w 4176587"/>
                  <a:gd name="connsiteY1" fmla="*/ 23723 h 809972"/>
                  <a:gd name="connsiteX2" fmla="*/ 80998 w 4176587"/>
                  <a:gd name="connsiteY2" fmla="*/ 0 h 809972"/>
                  <a:gd name="connsiteX3" fmla="*/ 4095590 w 4176587"/>
                  <a:gd name="connsiteY3" fmla="*/ 0 h 809972"/>
                  <a:gd name="connsiteX4" fmla="*/ 4152864 w 4176587"/>
                  <a:gd name="connsiteY4" fmla="*/ 23724 h 809972"/>
                  <a:gd name="connsiteX5" fmla="*/ 4176587 w 4176587"/>
                  <a:gd name="connsiteY5" fmla="*/ 80998 h 809972"/>
                  <a:gd name="connsiteX6" fmla="*/ 4176587 w 4176587"/>
                  <a:gd name="connsiteY6" fmla="*/ 728975 h 809972"/>
                  <a:gd name="connsiteX7" fmla="*/ 4152864 w 4176587"/>
                  <a:gd name="connsiteY7" fmla="*/ 786249 h 809972"/>
                  <a:gd name="connsiteX8" fmla="*/ 4095590 w 4176587"/>
                  <a:gd name="connsiteY8" fmla="*/ 809972 h 809972"/>
                  <a:gd name="connsiteX9" fmla="*/ 80997 w 4176587"/>
                  <a:gd name="connsiteY9" fmla="*/ 809972 h 809972"/>
                  <a:gd name="connsiteX10" fmla="*/ 23723 w 4176587"/>
                  <a:gd name="connsiteY10" fmla="*/ 786248 h 809972"/>
                  <a:gd name="connsiteX11" fmla="*/ 0 w 4176587"/>
                  <a:gd name="connsiteY11" fmla="*/ 728974 h 809972"/>
                  <a:gd name="connsiteX12" fmla="*/ 0 w 4176587"/>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87" h="809972">
                    <a:moveTo>
                      <a:pt x="0" y="80997"/>
                    </a:moveTo>
                    <a:cubicBezTo>
                      <a:pt x="0" y="59515"/>
                      <a:pt x="8534" y="38913"/>
                      <a:pt x="23724" y="23723"/>
                    </a:cubicBezTo>
                    <a:cubicBezTo>
                      <a:pt x="38914" y="8533"/>
                      <a:pt x="59516" y="0"/>
                      <a:pt x="80998" y="0"/>
                    </a:cubicBezTo>
                    <a:lnTo>
                      <a:pt x="4095590" y="0"/>
                    </a:lnTo>
                    <a:cubicBezTo>
                      <a:pt x="4117072" y="0"/>
                      <a:pt x="4137674" y="8534"/>
                      <a:pt x="4152864" y="23724"/>
                    </a:cubicBezTo>
                    <a:cubicBezTo>
                      <a:pt x="4168054" y="38914"/>
                      <a:pt x="4176587" y="59516"/>
                      <a:pt x="4176587" y="80998"/>
                    </a:cubicBezTo>
                    <a:lnTo>
                      <a:pt x="4176587" y="728975"/>
                    </a:lnTo>
                    <a:cubicBezTo>
                      <a:pt x="4176587" y="750457"/>
                      <a:pt x="4168053" y="771059"/>
                      <a:pt x="4152864" y="786249"/>
                    </a:cubicBezTo>
                    <a:cubicBezTo>
                      <a:pt x="4137674" y="801439"/>
                      <a:pt x="4117072" y="809972"/>
                      <a:pt x="4095590"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92514" tIns="76200" rIns="76201" bIns="76200"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tr-TR" altLang="tr-TR" sz="2000" b="1" i="0" u="none" strike="noStrike" kern="0" cap="none" spc="0" normalizeH="0" baseline="0" noProof="0" dirty="0">
                    <a:ln>
                      <a:noFill/>
                    </a:ln>
                    <a:solidFill>
                      <a:srgbClr val="083048"/>
                    </a:solidFill>
                    <a:effectLst/>
                    <a:uLnTx/>
                    <a:uFillTx/>
                    <a:latin typeface="Century Gothic"/>
                    <a:ea typeface="+mn-ea"/>
                    <a:cs typeface="+mn-cs"/>
                  </a:rPr>
                  <a:t>Karbon elyaf veya entegre </a:t>
                </a:r>
                <a:r>
                  <a:rPr kumimoji="0" lang="tr-TR" altLang="tr-TR" sz="2000" b="1" i="0" u="none" strike="noStrike" kern="0" cap="none" spc="0" normalizeH="0" baseline="0" noProof="0" dirty="0" err="1">
                    <a:ln>
                      <a:noFill/>
                    </a:ln>
                    <a:solidFill>
                      <a:srgbClr val="083048"/>
                    </a:solidFill>
                    <a:effectLst/>
                    <a:uLnTx/>
                    <a:uFillTx/>
                    <a:latin typeface="Century Gothic"/>
                    <a:ea typeface="+mn-ea"/>
                    <a:cs typeface="+mn-cs"/>
                  </a:rPr>
                  <a:t>kompozit</a:t>
                </a:r>
                <a:r>
                  <a:rPr kumimoji="0" lang="tr-TR" altLang="tr-TR" sz="2000" b="1" i="0" u="none" strike="noStrike" kern="0" cap="none" spc="0" normalizeH="0" baseline="0" noProof="0" dirty="0">
                    <a:ln>
                      <a:noFill/>
                    </a:ln>
                    <a:solidFill>
                      <a:srgbClr val="083048"/>
                    </a:solidFill>
                    <a:effectLst/>
                    <a:uLnTx/>
                    <a:uFillTx/>
                    <a:latin typeface="Century Gothic"/>
                    <a:ea typeface="+mn-ea"/>
                    <a:cs typeface="+mn-cs"/>
                  </a:rPr>
                  <a:t> malzeme                                         üretimine yönelik yatırımlar</a:t>
                </a:r>
              </a:p>
            </p:txBody>
          </p:sp>
          <p:sp>
            <p:nvSpPr>
              <p:cNvPr id="15" name="23 Serbest Form">
                <a:extLst>
                  <a:ext uri="{FF2B5EF4-FFF2-40B4-BE49-F238E27FC236}">
                    <a16:creationId xmlns:a16="http://schemas.microsoft.com/office/drawing/2014/main" id="{72F7CDE8-801F-458A-A4C7-C3E949A7641D}"/>
                  </a:ext>
                </a:extLst>
              </p:cNvPr>
              <p:cNvSpPr/>
              <p:nvPr/>
            </p:nvSpPr>
            <p:spPr>
              <a:xfrm>
                <a:off x="179388" y="1775520"/>
                <a:ext cx="4176587" cy="822484"/>
              </a:xfrm>
              <a:custGeom>
                <a:avLst/>
                <a:gdLst>
                  <a:gd name="connsiteX0" fmla="*/ 0 w 4176587"/>
                  <a:gd name="connsiteY0" fmla="*/ 80997 h 809972"/>
                  <a:gd name="connsiteX1" fmla="*/ 23724 w 4176587"/>
                  <a:gd name="connsiteY1" fmla="*/ 23723 h 809972"/>
                  <a:gd name="connsiteX2" fmla="*/ 80998 w 4176587"/>
                  <a:gd name="connsiteY2" fmla="*/ 0 h 809972"/>
                  <a:gd name="connsiteX3" fmla="*/ 4095590 w 4176587"/>
                  <a:gd name="connsiteY3" fmla="*/ 0 h 809972"/>
                  <a:gd name="connsiteX4" fmla="*/ 4152864 w 4176587"/>
                  <a:gd name="connsiteY4" fmla="*/ 23724 h 809972"/>
                  <a:gd name="connsiteX5" fmla="*/ 4176587 w 4176587"/>
                  <a:gd name="connsiteY5" fmla="*/ 80998 h 809972"/>
                  <a:gd name="connsiteX6" fmla="*/ 4176587 w 4176587"/>
                  <a:gd name="connsiteY6" fmla="*/ 728975 h 809972"/>
                  <a:gd name="connsiteX7" fmla="*/ 4152864 w 4176587"/>
                  <a:gd name="connsiteY7" fmla="*/ 786249 h 809972"/>
                  <a:gd name="connsiteX8" fmla="*/ 4095590 w 4176587"/>
                  <a:gd name="connsiteY8" fmla="*/ 809972 h 809972"/>
                  <a:gd name="connsiteX9" fmla="*/ 80997 w 4176587"/>
                  <a:gd name="connsiteY9" fmla="*/ 809972 h 809972"/>
                  <a:gd name="connsiteX10" fmla="*/ 23723 w 4176587"/>
                  <a:gd name="connsiteY10" fmla="*/ 786248 h 809972"/>
                  <a:gd name="connsiteX11" fmla="*/ 0 w 4176587"/>
                  <a:gd name="connsiteY11" fmla="*/ 728974 h 809972"/>
                  <a:gd name="connsiteX12" fmla="*/ 0 w 4176587"/>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87" h="809972">
                    <a:moveTo>
                      <a:pt x="0" y="80997"/>
                    </a:moveTo>
                    <a:cubicBezTo>
                      <a:pt x="0" y="59515"/>
                      <a:pt x="8534" y="38913"/>
                      <a:pt x="23724" y="23723"/>
                    </a:cubicBezTo>
                    <a:cubicBezTo>
                      <a:pt x="38914" y="8533"/>
                      <a:pt x="59516" y="0"/>
                      <a:pt x="80998" y="0"/>
                    </a:cubicBezTo>
                    <a:lnTo>
                      <a:pt x="4095590" y="0"/>
                    </a:lnTo>
                    <a:cubicBezTo>
                      <a:pt x="4117072" y="0"/>
                      <a:pt x="4137674" y="8534"/>
                      <a:pt x="4152864" y="23724"/>
                    </a:cubicBezTo>
                    <a:cubicBezTo>
                      <a:pt x="4168054" y="38914"/>
                      <a:pt x="4176587" y="59516"/>
                      <a:pt x="4176587" y="80998"/>
                    </a:cubicBezTo>
                    <a:lnTo>
                      <a:pt x="4176587" y="728975"/>
                    </a:lnTo>
                    <a:cubicBezTo>
                      <a:pt x="4176587" y="750457"/>
                      <a:pt x="4168053" y="771059"/>
                      <a:pt x="4152864" y="786249"/>
                    </a:cubicBezTo>
                    <a:cubicBezTo>
                      <a:pt x="4137674" y="801439"/>
                      <a:pt x="4117072" y="809972"/>
                      <a:pt x="4095590"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84894" tIns="68580" rIns="68581" bIns="68580" numCol="1" spcCol="1270" anchor="ctr" anchorCtr="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tr-TR" altLang="tr-TR" sz="1800" b="1" i="0" u="none" strike="noStrike" kern="0" cap="none" spc="0" normalizeH="0" baseline="0" noProof="0" dirty="0">
                    <a:ln>
                      <a:noFill/>
                    </a:ln>
                    <a:solidFill>
                      <a:srgbClr val="003258"/>
                    </a:solidFill>
                    <a:effectLst/>
                    <a:uLnTx/>
                    <a:uFillTx/>
                    <a:latin typeface="Century Gothic"/>
                    <a:ea typeface="+mn-ea"/>
                    <a:cs typeface="+mn-cs"/>
                  </a:rPr>
                  <a:t>  </a:t>
                </a:r>
                <a:r>
                  <a:rPr kumimoji="0" lang="tr-TR" altLang="tr-TR" sz="1800" b="1" i="0" u="none" strike="noStrike" kern="0" cap="none" spc="0" normalizeH="0" baseline="0" noProof="0" dirty="0">
                    <a:ln>
                      <a:noFill/>
                    </a:ln>
                    <a:solidFill>
                      <a:srgbClr val="FFFFFF"/>
                    </a:solidFill>
                    <a:effectLst/>
                    <a:uLnTx/>
                    <a:uFillTx/>
                    <a:latin typeface="Century Gothic"/>
                    <a:ea typeface="+mn-ea"/>
                    <a:cs typeface="+mn-cs"/>
                  </a:rPr>
                  <a:t>S</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ıvılaştırılmış</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doğalgaz</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(LNG)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ve</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yer</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altı</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doğalgaz</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depolama</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yatırımları</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endParaRPr kumimoji="0" lang="tr-TR" sz="1700" b="1" i="0" u="none" strike="noStrike" kern="0" cap="none" spc="0" normalizeH="0" baseline="0" noProof="0" dirty="0">
                  <a:ln>
                    <a:noFill/>
                  </a:ln>
                  <a:solidFill>
                    <a:srgbClr val="FFFFFF"/>
                  </a:solidFill>
                  <a:effectLst/>
                  <a:uLnTx/>
                  <a:uFillTx/>
                  <a:latin typeface="Century Gothic"/>
                  <a:ea typeface="+mn-ea"/>
                  <a:cs typeface="+mn-cs"/>
                </a:endParaRPr>
              </a:p>
            </p:txBody>
          </p:sp>
          <p:sp>
            <p:nvSpPr>
              <p:cNvPr id="16" name="25 Serbest Form">
                <a:extLst>
                  <a:ext uri="{FF2B5EF4-FFF2-40B4-BE49-F238E27FC236}">
                    <a16:creationId xmlns:a16="http://schemas.microsoft.com/office/drawing/2014/main" id="{2AF715B2-B2AF-4FFE-8824-24A64FE79C02}"/>
                  </a:ext>
                </a:extLst>
              </p:cNvPr>
              <p:cNvSpPr/>
              <p:nvPr/>
            </p:nvSpPr>
            <p:spPr>
              <a:xfrm>
                <a:off x="4644008" y="791319"/>
                <a:ext cx="4175999" cy="822485"/>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92397" tIns="76200" rIns="76201" bIns="76200" numCol="1" spcCol="1270" anchor="ctr" anchorCtr="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Atık</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ısıdan</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geri</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kazanım</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yolu</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ile</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elektrik</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üretimi</a:t>
                </a:r>
                <a:r>
                  <a:rPr kumimoji="0" lang="en-US" altLang="tr-TR" sz="1700" b="1" i="0" u="none" strike="noStrike" kern="0" cap="none" spc="0" normalizeH="0" baseline="0" noProof="0" dirty="0">
                    <a:ln>
                      <a:noFill/>
                    </a:ln>
                    <a:solidFill>
                      <a:srgbClr val="FFFFFF"/>
                    </a:solidFill>
                    <a:effectLst/>
                    <a:uLnTx/>
                    <a:uFillTx/>
                    <a:latin typeface="Century Gothic"/>
                    <a:ea typeface="+mn-ea"/>
                    <a:cs typeface="+mn-cs"/>
                  </a:rPr>
                  <a:t> </a:t>
                </a:r>
                <a:r>
                  <a:rPr kumimoji="0" lang="en-US" altLang="tr-TR" sz="1700" b="1" i="0" u="none" strike="noStrike" kern="0" cap="none" spc="0" normalizeH="0" baseline="0" noProof="0" dirty="0" err="1">
                    <a:ln>
                      <a:noFill/>
                    </a:ln>
                    <a:solidFill>
                      <a:srgbClr val="FFFFFF"/>
                    </a:solidFill>
                    <a:effectLst/>
                    <a:uLnTx/>
                    <a:uFillTx/>
                    <a:latin typeface="Century Gothic"/>
                    <a:ea typeface="+mn-ea"/>
                    <a:cs typeface="+mn-cs"/>
                  </a:rPr>
                  <a:t>yatırımlar</a:t>
                </a:r>
                <a:r>
                  <a:rPr kumimoji="0" lang="tr-TR" altLang="tr-TR" sz="1700" b="1" i="0" u="none" strike="noStrike" kern="0" cap="none" spc="0" normalizeH="0" baseline="0" noProof="0" dirty="0">
                    <a:ln>
                      <a:noFill/>
                    </a:ln>
                    <a:solidFill>
                      <a:srgbClr val="FFFFFF"/>
                    </a:solidFill>
                    <a:effectLst/>
                    <a:uLnTx/>
                    <a:uFillTx/>
                    <a:latin typeface="Century Gothic"/>
                    <a:ea typeface="+mn-ea"/>
                    <a:cs typeface="+mn-cs"/>
                  </a:rPr>
                  <a:t>ı</a:t>
                </a:r>
                <a:endParaRPr kumimoji="0" lang="tr-TR" sz="1700" b="1" i="0" u="none" strike="noStrike" kern="0" cap="none" spc="0" normalizeH="0" baseline="0" noProof="0" dirty="0">
                  <a:ln>
                    <a:noFill/>
                  </a:ln>
                  <a:solidFill>
                    <a:srgbClr val="FFFFFF"/>
                  </a:solidFill>
                  <a:effectLst/>
                  <a:uLnTx/>
                  <a:uFillTx/>
                  <a:latin typeface="Century Gothic"/>
                  <a:ea typeface="+mn-ea"/>
                  <a:cs typeface="+mn-cs"/>
                </a:endParaRPr>
              </a:p>
            </p:txBody>
          </p:sp>
          <p:sp>
            <p:nvSpPr>
              <p:cNvPr id="17" name="27 Serbest Form">
                <a:extLst>
                  <a:ext uri="{FF2B5EF4-FFF2-40B4-BE49-F238E27FC236}">
                    <a16:creationId xmlns:a16="http://schemas.microsoft.com/office/drawing/2014/main" id="{09617617-D5A4-4C59-8658-8AE6BB2D9896}"/>
                  </a:ext>
                </a:extLst>
              </p:cNvPr>
              <p:cNvSpPr/>
              <p:nvPr/>
            </p:nvSpPr>
            <p:spPr>
              <a:xfrm>
                <a:off x="4644007" y="1775520"/>
                <a:ext cx="4175999" cy="822484"/>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C3A572"/>
                    </a:solidFill>
                    <a:effectLst/>
                    <a:uLnTx/>
                    <a:uFillTx/>
                    <a:latin typeface="Century Gothic"/>
                    <a:ea typeface="+mn-ea"/>
                    <a:cs typeface="+mn-cs"/>
                  </a:rPr>
                  <a:t>         </a:t>
                </a:r>
                <a:r>
                  <a:rPr kumimoji="0" lang="tr-TR" altLang="tr-TR" sz="2000" b="1" i="0" u="none" strike="noStrike" kern="0" cap="none" spc="0" normalizeH="0" baseline="0" noProof="0" dirty="0">
                    <a:ln>
                      <a:noFill/>
                    </a:ln>
                    <a:solidFill>
                      <a:srgbClr val="083048"/>
                    </a:solidFill>
                    <a:effectLst/>
                    <a:uLnTx/>
                    <a:uFillTx/>
                    <a:latin typeface="Century Gothic"/>
                    <a:ea typeface="+mn-ea"/>
                    <a:cs typeface="+mn-cs"/>
                  </a:rPr>
                  <a:t>Yerli kömüre dayalı termik santraller</a:t>
                </a: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C3A572"/>
                  </a:solidFill>
                  <a:effectLst/>
                  <a:uLnTx/>
                  <a:uFillTx/>
                  <a:latin typeface="Century Gothic"/>
                  <a:ea typeface="+mn-ea"/>
                  <a:cs typeface="+mn-cs"/>
                </a:endParaRPr>
              </a:p>
            </p:txBody>
          </p:sp>
        </p:grpSp>
        <p:sp>
          <p:nvSpPr>
            <p:cNvPr id="13" name="42 Serbest Form">
              <a:extLst>
                <a:ext uri="{FF2B5EF4-FFF2-40B4-BE49-F238E27FC236}">
                  <a16:creationId xmlns:a16="http://schemas.microsoft.com/office/drawing/2014/main" id="{C176D003-7180-4703-A4EA-F63C78DFAAB3}"/>
                </a:ext>
              </a:extLst>
            </p:cNvPr>
            <p:cNvSpPr/>
            <p:nvPr/>
          </p:nvSpPr>
          <p:spPr>
            <a:xfrm>
              <a:off x="246676" y="2429512"/>
              <a:ext cx="4176587" cy="1033979"/>
            </a:xfrm>
            <a:custGeom>
              <a:avLst/>
              <a:gdLst>
                <a:gd name="connsiteX0" fmla="*/ 0 w 4176587"/>
                <a:gd name="connsiteY0" fmla="*/ 80997 h 809972"/>
                <a:gd name="connsiteX1" fmla="*/ 23724 w 4176587"/>
                <a:gd name="connsiteY1" fmla="*/ 23723 h 809972"/>
                <a:gd name="connsiteX2" fmla="*/ 80998 w 4176587"/>
                <a:gd name="connsiteY2" fmla="*/ 0 h 809972"/>
                <a:gd name="connsiteX3" fmla="*/ 4095590 w 4176587"/>
                <a:gd name="connsiteY3" fmla="*/ 0 h 809972"/>
                <a:gd name="connsiteX4" fmla="*/ 4152864 w 4176587"/>
                <a:gd name="connsiteY4" fmla="*/ 23724 h 809972"/>
                <a:gd name="connsiteX5" fmla="*/ 4176587 w 4176587"/>
                <a:gd name="connsiteY5" fmla="*/ 80998 h 809972"/>
                <a:gd name="connsiteX6" fmla="*/ 4176587 w 4176587"/>
                <a:gd name="connsiteY6" fmla="*/ 728975 h 809972"/>
                <a:gd name="connsiteX7" fmla="*/ 4152864 w 4176587"/>
                <a:gd name="connsiteY7" fmla="*/ 786249 h 809972"/>
                <a:gd name="connsiteX8" fmla="*/ 4095590 w 4176587"/>
                <a:gd name="connsiteY8" fmla="*/ 809972 h 809972"/>
                <a:gd name="connsiteX9" fmla="*/ 80997 w 4176587"/>
                <a:gd name="connsiteY9" fmla="*/ 809972 h 809972"/>
                <a:gd name="connsiteX10" fmla="*/ 23723 w 4176587"/>
                <a:gd name="connsiteY10" fmla="*/ 786248 h 809972"/>
                <a:gd name="connsiteX11" fmla="*/ 0 w 4176587"/>
                <a:gd name="connsiteY11" fmla="*/ 728974 h 809972"/>
                <a:gd name="connsiteX12" fmla="*/ 0 w 4176587"/>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87" h="809972">
                  <a:moveTo>
                    <a:pt x="0" y="80997"/>
                  </a:moveTo>
                  <a:cubicBezTo>
                    <a:pt x="0" y="59515"/>
                    <a:pt x="8534" y="38913"/>
                    <a:pt x="23724" y="23723"/>
                  </a:cubicBezTo>
                  <a:cubicBezTo>
                    <a:pt x="38914" y="8533"/>
                    <a:pt x="59516" y="0"/>
                    <a:pt x="80998" y="0"/>
                  </a:cubicBezTo>
                  <a:lnTo>
                    <a:pt x="4095590" y="0"/>
                  </a:lnTo>
                  <a:cubicBezTo>
                    <a:pt x="4117072" y="0"/>
                    <a:pt x="4137674" y="8534"/>
                    <a:pt x="4152864" y="23724"/>
                  </a:cubicBezTo>
                  <a:cubicBezTo>
                    <a:pt x="4168054" y="38914"/>
                    <a:pt x="4176587" y="59516"/>
                    <a:pt x="4176587" y="80998"/>
                  </a:cubicBezTo>
                  <a:lnTo>
                    <a:pt x="4176587" y="728975"/>
                  </a:lnTo>
                  <a:cubicBezTo>
                    <a:pt x="4176587" y="750457"/>
                    <a:pt x="4168053" y="771059"/>
                    <a:pt x="4152864" y="786249"/>
                  </a:cubicBezTo>
                  <a:cubicBezTo>
                    <a:pt x="4137674" y="801439"/>
                    <a:pt x="4117072" y="809972"/>
                    <a:pt x="4095590"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92514" tIns="76200" rIns="76201" bIns="76200" numCol="1" spcCol="1270" anchor="ctr" anchorCtr="0">
              <a:noAutofit/>
            </a:bodyPr>
            <a:lstStyle/>
            <a:p>
              <a:pPr marL="0" marR="0" lvl="0" indent="0" algn="r" defTabSz="889000" eaLnBrk="1" fontAlgn="auto" latinLnBrk="0" hangingPunct="1">
                <a:lnSpc>
                  <a:spcPct val="90000"/>
                </a:lnSpc>
                <a:spcBef>
                  <a:spcPts val="0"/>
                </a:spcBef>
                <a:spcAft>
                  <a:spcPct val="35000"/>
                </a:spcAft>
                <a:buClrTx/>
                <a:buSzTx/>
                <a:buFontTx/>
                <a:buNone/>
                <a:tabLst/>
                <a:defRPr/>
              </a:pPr>
              <a:r>
                <a:rPr kumimoji="0" lang="tr-TR" altLang="tr-TR" sz="2000" b="1" i="0" u="none" strike="noStrike" kern="0" cap="none" spc="0" normalizeH="0" baseline="0" noProof="0" dirty="0">
                  <a:ln>
                    <a:noFill/>
                  </a:ln>
                  <a:solidFill>
                    <a:srgbClr val="083048"/>
                  </a:solidFill>
                  <a:effectLst/>
                  <a:uLnTx/>
                  <a:uFillTx/>
                  <a:latin typeface="Century Gothic"/>
                  <a:ea typeface="+mn-ea"/>
                  <a:cs typeface="+mn-cs"/>
                </a:rPr>
                <a:t>E</a:t>
              </a:r>
              <a:r>
                <a:rPr kumimoji="0" lang="en-US" altLang="tr-TR" sz="2000" b="1" i="0" u="none" strike="noStrike" kern="0" cap="none" spc="0" normalizeH="0" baseline="0" noProof="0" dirty="0" err="1">
                  <a:ln>
                    <a:noFill/>
                  </a:ln>
                  <a:solidFill>
                    <a:srgbClr val="083048"/>
                  </a:solidFill>
                  <a:effectLst/>
                  <a:uLnTx/>
                  <a:uFillTx/>
                  <a:latin typeface="Century Gothic"/>
                  <a:ea typeface="+mn-ea"/>
                  <a:cs typeface="+mn-cs"/>
                </a:rPr>
                <a:t>nerji</a:t>
              </a:r>
              <a:r>
                <a:rPr kumimoji="0" lang="en-US" altLang="tr-TR" sz="2000" b="1" i="0" u="none" strike="noStrike" kern="0" cap="none" spc="0" normalizeH="0" baseline="0" noProof="0" dirty="0">
                  <a:ln>
                    <a:noFill/>
                  </a:ln>
                  <a:solidFill>
                    <a:srgbClr val="083048"/>
                  </a:solidFill>
                  <a:effectLst/>
                  <a:uLnTx/>
                  <a:uFillTx/>
                  <a:latin typeface="Century Gothic"/>
                  <a:ea typeface="+mn-ea"/>
                  <a:cs typeface="+mn-cs"/>
                </a:rPr>
                <a:t> </a:t>
              </a:r>
              <a:r>
                <a:rPr kumimoji="0" lang="en-US" altLang="tr-TR" sz="2000" b="1" i="0" u="none" strike="noStrike" kern="0" cap="none" spc="0" normalizeH="0" baseline="0" noProof="0" dirty="0" err="1">
                  <a:ln>
                    <a:noFill/>
                  </a:ln>
                  <a:solidFill>
                    <a:srgbClr val="083048"/>
                  </a:solidFill>
                  <a:effectLst/>
                  <a:uLnTx/>
                  <a:uFillTx/>
                  <a:latin typeface="Century Gothic"/>
                  <a:ea typeface="+mn-ea"/>
                  <a:cs typeface="+mn-cs"/>
                </a:rPr>
                <a:t>verimliliğine</a:t>
              </a:r>
              <a:r>
                <a:rPr kumimoji="0" lang="en-US" altLang="tr-TR" sz="2000" b="1" i="0" u="none" strike="noStrike" kern="0" cap="none" spc="0" normalizeH="0" baseline="0" noProof="0" dirty="0">
                  <a:ln>
                    <a:noFill/>
                  </a:ln>
                  <a:solidFill>
                    <a:srgbClr val="083048"/>
                  </a:solidFill>
                  <a:effectLst/>
                  <a:uLnTx/>
                  <a:uFillTx/>
                  <a:latin typeface="Century Gothic"/>
                  <a:ea typeface="+mn-ea"/>
                  <a:cs typeface="+mn-cs"/>
                </a:rPr>
                <a:t> </a:t>
              </a:r>
              <a:r>
                <a:rPr kumimoji="0" lang="en-US" altLang="tr-TR" sz="2000" b="1" i="0" u="none" strike="noStrike" kern="0" cap="none" spc="0" normalizeH="0" baseline="0" noProof="0" dirty="0" err="1">
                  <a:ln>
                    <a:noFill/>
                  </a:ln>
                  <a:solidFill>
                    <a:srgbClr val="083048"/>
                  </a:solidFill>
                  <a:effectLst/>
                  <a:uLnTx/>
                  <a:uFillTx/>
                  <a:latin typeface="Century Gothic"/>
                  <a:ea typeface="+mn-ea"/>
                  <a:cs typeface="+mn-cs"/>
                </a:rPr>
                <a:t>yönelik</a:t>
              </a:r>
              <a:r>
                <a:rPr kumimoji="0" lang="en-US" altLang="tr-TR" sz="2000" b="1" i="0" u="none" strike="noStrike" kern="0" cap="none" spc="0" normalizeH="0" baseline="0" noProof="0" dirty="0">
                  <a:ln>
                    <a:noFill/>
                  </a:ln>
                  <a:solidFill>
                    <a:srgbClr val="083048"/>
                  </a:solidFill>
                  <a:effectLst/>
                  <a:uLnTx/>
                  <a:uFillTx/>
                  <a:latin typeface="Century Gothic"/>
                  <a:ea typeface="+mn-ea"/>
                  <a:cs typeface="+mn-cs"/>
                </a:rPr>
                <a:t> </a:t>
              </a:r>
              <a:r>
                <a:rPr kumimoji="0" lang="en-US" altLang="tr-TR" sz="2000" b="1" i="0" u="none" strike="noStrike" kern="0" cap="none" spc="0" normalizeH="0" baseline="0" noProof="0" dirty="0" err="1">
                  <a:ln>
                    <a:noFill/>
                  </a:ln>
                  <a:solidFill>
                    <a:srgbClr val="083048"/>
                  </a:solidFill>
                  <a:effectLst/>
                  <a:uLnTx/>
                  <a:uFillTx/>
                  <a:latin typeface="Century Gothic"/>
                  <a:ea typeface="+mn-ea"/>
                  <a:cs typeface="+mn-cs"/>
                </a:rPr>
                <a:t>yatırımlar</a:t>
              </a:r>
              <a:endParaRPr kumimoji="0" lang="tr-TR" altLang="tr-TR" sz="2000" b="1" i="0" u="none" strike="noStrike" kern="0" cap="none" spc="0" normalizeH="0" baseline="0" noProof="0" dirty="0">
                <a:ln>
                  <a:noFill/>
                </a:ln>
                <a:solidFill>
                  <a:srgbClr val="083048"/>
                </a:solidFill>
                <a:effectLst/>
                <a:uLnTx/>
                <a:uFillTx/>
                <a:latin typeface="Century Gothic"/>
                <a:ea typeface="+mn-ea"/>
                <a:cs typeface="+mn-cs"/>
              </a:endParaRPr>
            </a:p>
          </p:txBody>
        </p:sp>
      </p:grpSp>
      <p:sp>
        <p:nvSpPr>
          <p:cNvPr id="18" name="22 Yuvarlatılmış Dikdörtgen">
            <a:extLst>
              <a:ext uri="{FF2B5EF4-FFF2-40B4-BE49-F238E27FC236}">
                <a16:creationId xmlns:a16="http://schemas.microsoft.com/office/drawing/2014/main" id="{CF648045-30E3-403A-8E40-36E3DF10FF22}"/>
              </a:ext>
            </a:extLst>
          </p:cNvPr>
          <p:cNvSpPr/>
          <p:nvPr/>
        </p:nvSpPr>
        <p:spPr>
          <a:xfrm>
            <a:off x="1296294" y="1461497"/>
            <a:ext cx="1152000" cy="1188000"/>
          </a:xfrm>
          <a:prstGeom prst="roundRect">
            <a:avLst>
              <a:gd name="adj" fmla="val 10000"/>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19" name="7 Resim" descr="df2698a280ea4978a7bce70c1c397c2f-480x268.jpg">
            <a:extLst>
              <a:ext uri="{FF2B5EF4-FFF2-40B4-BE49-F238E27FC236}">
                <a16:creationId xmlns:a16="http://schemas.microsoft.com/office/drawing/2014/main" id="{530E54B9-E81C-4CD2-97E0-BA24F4694555}"/>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624" y="1435279"/>
            <a:ext cx="1152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6 Resim" descr="Marmara_Ereglisi_LNG_Terminali--HI-115185.jpg">
            <a:extLst>
              <a:ext uri="{FF2B5EF4-FFF2-40B4-BE49-F238E27FC236}">
                <a16:creationId xmlns:a16="http://schemas.microsoft.com/office/drawing/2014/main" id="{ECE06994-1BD2-4AE6-9B32-CC707278AD68}"/>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382" y="3014881"/>
            <a:ext cx="1152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5 Resim" descr="elektrik-18--HI-664187.jpg">
            <a:extLst>
              <a:ext uri="{FF2B5EF4-FFF2-40B4-BE49-F238E27FC236}">
                <a16:creationId xmlns:a16="http://schemas.microsoft.com/office/drawing/2014/main" id="{617AA3D5-37C9-4138-8454-00C68A212BA3}"/>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918" y="3018550"/>
            <a:ext cx="1152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34 Resim" descr="2404_2.jpg">
            <a:extLst>
              <a:ext uri="{FF2B5EF4-FFF2-40B4-BE49-F238E27FC236}">
                <a16:creationId xmlns:a16="http://schemas.microsoft.com/office/drawing/2014/main" id="{3737A356-26B7-4E30-8ACD-81B3F973CB25}"/>
              </a:ext>
            </a:extLst>
          </p:cNvPr>
          <p:cNvPicPr>
            <a:picLocks/>
          </p:cNvPicPr>
          <p:nvPr/>
        </p:nvPicPr>
        <p:blipFill>
          <a:blip r:embed="rId7" cstate="print"/>
          <a:stretch>
            <a:fillRect/>
          </a:stretch>
        </p:blipFill>
        <p:spPr>
          <a:xfrm>
            <a:off x="1164721" y="4601203"/>
            <a:ext cx="1152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0" name="Grup 29">
            <a:extLst>
              <a:ext uri="{FF2B5EF4-FFF2-40B4-BE49-F238E27FC236}">
                <a16:creationId xmlns:a16="http://schemas.microsoft.com/office/drawing/2014/main" id="{1EA45FD5-EC36-45C3-9A1B-21A08AAAA47F}"/>
              </a:ext>
            </a:extLst>
          </p:cNvPr>
          <p:cNvGrpSpPr/>
          <p:nvPr/>
        </p:nvGrpSpPr>
        <p:grpSpPr>
          <a:xfrm>
            <a:off x="6273488" y="4591951"/>
            <a:ext cx="4778504" cy="1340261"/>
            <a:chOff x="0" y="0"/>
            <a:chExt cx="4176587" cy="1340261"/>
          </a:xfrm>
          <a:solidFill>
            <a:srgbClr val="083048">
              <a:lumMod val="75000"/>
              <a:lumOff val="25000"/>
            </a:srgbClr>
          </a:solidFill>
        </p:grpSpPr>
        <p:sp>
          <p:nvSpPr>
            <p:cNvPr id="31" name="Yuvarlatılmış Dikdörtgen 22">
              <a:extLst>
                <a:ext uri="{FF2B5EF4-FFF2-40B4-BE49-F238E27FC236}">
                  <a16:creationId xmlns:a16="http://schemas.microsoft.com/office/drawing/2014/main" id="{53D5D96C-81F1-47D8-B156-A53257AFAF83}"/>
                </a:ext>
              </a:extLst>
            </p:cNvPr>
            <p:cNvSpPr/>
            <p:nvPr/>
          </p:nvSpPr>
          <p:spPr>
            <a:xfrm>
              <a:off x="0" y="0"/>
              <a:ext cx="4176587" cy="1340261"/>
            </a:xfrm>
            <a:prstGeom prst="roundRect">
              <a:avLst>
                <a:gd name="adj" fmla="val 10000"/>
              </a:avLst>
            </a:prstGeom>
            <a:gr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32" name="Yuvarlatılmış Dikdörtgen 4">
              <a:extLst>
                <a:ext uri="{FF2B5EF4-FFF2-40B4-BE49-F238E27FC236}">
                  <a16:creationId xmlns:a16="http://schemas.microsoft.com/office/drawing/2014/main" id="{4BE09C00-8E76-4901-82B3-9E6546CD4FA2}"/>
                </a:ext>
              </a:extLst>
            </p:cNvPr>
            <p:cNvSpPr/>
            <p:nvPr/>
          </p:nvSpPr>
          <p:spPr>
            <a:xfrm>
              <a:off x="1125885" y="8903"/>
              <a:ext cx="3050700" cy="1234186"/>
            </a:xfrm>
            <a:prstGeom prst="rect">
              <a:avLst/>
            </a:prstGeom>
            <a:grpFill/>
            <a:ln>
              <a:noFill/>
            </a:ln>
            <a:effectLst/>
          </p:spPr>
          <p:txBody>
            <a:bodyPr spcFirstLastPara="0" vert="horz" wrap="square" lIns="76200" tIns="76200" rIns="76200" bIns="76200" numCol="1" spcCol="1270" anchor="ctr" anchorCtr="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FFFFFF"/>
                  </a:solidFill>
                  <a:effectLst/>
                  <a:uLnTx/>
                  <a:uFillTx/>
                  <a:latin typeface="Century Gothic"/>
                  <a:ea typeface="+mn-ea"/>
                  <a:cs typeface="+mn-cs"/>
                </a:rPr>
                <a:t>Demiryolu taşımacılığı </a:t>
              </a:r>
              <a:endParaRPr kumimoji="0" lang="tr-TR" sz="2000" b="0" i="0" u="none" strike="noStrike" kern="0" cap="none" spc="0" normalizeH="0" baseline="0" noProof="0" dirty="0">
                <a:ln>
                  <a:noFill/>
                </a:ln>
                <a:solidFill>
                  <a:srgbClr val="FFFFFF"/>
                </a:solidFill>
                <a:effectLst/>
                <a:uLnTx/>
                <a:uFillTx/>
                <a:latin typeface="Century Gothic"/>
                <a:ea typeface="+mn-ea"/>
                <a:cs typeface="+mn-cs"/>
              </a:endParaRPr>
            </a:p>
          </p:txBody>
        </p:sp>
      </p:grpSp>
      <p:pic>
        <p:nvPicPr>
          <p:cNvPr id="33" name="6 Resim" descr="210736_yuk-treni.jpg">
            <a:extLst>
              <a:ext uri="{FF2B5EF4-FFF2-40B4-BE49-F238E27FC236}">
                <a16:creationId xmlns:a16="http://schemas.microsoft.com/office/drawing/2014/main" id="{59F59F24-BBBC-48B9-903F-790C1D08C570}"/>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503" y="4658447"/>
            <a:ext cx="1152242" cy="1187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51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21</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grpSp>
        <p:nvGrpSpPr>
          <p:cNvPr id="11" name="Grup 10">
            <a:extLst>
              <a:ext uri="{FF2B5EF4-FFF2-40B4-BE49-F238E27FC236}">
                <a16:creationId xmlns:a16="http://schemas.microsoft.com/office/drawing/2014/main" id="{75B8D39F-1FC4-4925-846E-246E4736EEBB}"/>
              </a:ext>
            </a:extLst>
          </p:cNvPr>
          <p:cNvGrpSpPr/>
          <p:nvPr/>
        </p:nvGrpSpPr>
        <p:grpSpPr>
          <a:xfrm>
            <a:off x="1241093" y="1406681"/>
            <a:ext cx="10199066" cy="2539587"/>
            <a:chOff x="239507" y="1633885"/>
            <a:chExt cx="8924105" cy="2467103"/>
          </a:xfrm>
        </p:grpSpPr>
        <p:graphicFrame>
          <p:nvGraphicFramePr>
            <p:cNvPr id="12" name="29 Diyagram">
              <a:extLst>
                <a:ext uri="{FF2B5EF4-FFF2-40B4-BE49-F238E27FC236}">
                  <a16:creationId xmlns:a16="http://schemas.microsoft.com/office/drawing/2014/main" id="{B58F26A2-D204-4653-90F8-F2EECB05239F}"/>
                </a:ext>
              </a:extLst>
            </p:cNvPr>
            <p:cNvGraphicFramePr/>
            <p:nvPr>
              <p:extLst>
                <p:ext uri="{D42A27DB-BD31-4B8C-83A1-F6EECF244321}">
                  <p14:modId xmlns:p14="http://schemas.microsoft.com/office/powerpoint/2010/main" val="259485296"/>
                </p:ext>
              </p:extLst>
            </p:nvPr>
          </p:nvGraphicFramePr>
          <p:xfrm>
            <a:off x="266129" y="1633885"/>
            <a:ext cx="4176587" cy="1284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7 Resim" descr="denizyolu-tasimaciligi.png">
              <a:extLst>
                <a:ext uri="{FF2B5EF4-FFF2-40B4-BE49-F238E27FC236}">
                  <a16:creationId xmlns:a16="http://schemas.microsoft.com/office/drawing/2014/main" id="{5843E351-7907-489D-9B89-6CE163183C18}"/>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8" y="1722434"/>
              <a:ext cx="962121" cy="986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27 Serbest Form">
              <a:extLst>
                <a:ext uri="{FF2B5EF4-FFF2-40B4-BE49-F238E27FC236}">
                  <a16:creationId xmlns:a16="http://schemas.microsoft.com/office/drawing/2014/main" id="{DA18985A-E8F0-49E9-B7B1-B0F8C734BDDE}"/>
                </a:ext>
              </a:extLst>
            </p:cNvPr>
            <p:cNvSpPr/>
            <p:nvPr/>
          </p:nvSpPr>
          <p:spPr>
            <a:xfrm>
              <a:off x="5500964" y="1722434"/>
              <a:ext cx="3662648" cy="986365"/>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         Kültür ve Turizm Koruma ve Gelişim Bölgelerinde </a:t>
              </a:r>
              <a:r>
                <a:rPr kumimoji="0" lang="en-US" altLang="tr-TR" sz="1500" b="1" i="0" u="none" strike="noStrike" kern="0" cap="none" spc="0" normalizeH="0" baseline="0" noProof="0" dirty="0">
                  <a:ln>
                    <a:noFill/>
                  </a:ln>
                  <a:solidFill>
                    <a:srgbClr val="FFFFFF"/>
                  </a:solidFill>
                  <a:effectLst/>
                  <a:uLnTx/>
                  <a:uFillTx/>
                  <a:latin typeface="Century Gothic"/>
                  <a:ea typeface="+mn-ea"/>
                  <a:cs typeface="+mn-cs"/>
                </a:rPr>
                <a:t>veya termal turizm konusunda </a:t>
              </a: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yapılacak turizm konaklama yatırımları</a:t>
              </a:r>
              <a:endParaRPr kumimoji="0" lang="tr-TR" sz="1500" b="1" i="0" u="none" strike="noStrike" kern="0" cap="none" spc="0" normalizeH="0" baseline="0" noProof="0" dirty="0">
                <a:ln>
                  <a:noFill/>
                </a:ln>
                <a:solidFill>
                  <a:srgbClr val="FFFFFF"/>
                </a:solidFill>
                <a:effectLst/>
                <a:uLnTx/>
                <a:uFillTx/>
                <a:latin typeface="Century Gothic"/>
                <a:ea typeface="+mn-ea"/>
                <a:cs typeface="+mn-cs"/>
              </a:endParaRPr>
            </a:p>
          </p:txBody>
        </p:sp>
        <p:sp>
          <p:nvSpPr>
            <p:cNvPr id="15" name="28 Yuvarlatılmış Dikdörtgen">
              <a:extLst>
                <a:ext uri="{FF2B5EF4-FFF2-40B4-BE49-F238E27FC236}">
                  <a16:creationId xmlns:a16="http://schemas.microsoft.com/office/drawing/2014/main" id="{79E7B91C-AF1A-42F5-9785-F17E9E7A3E99}"/>
                </a:ext>
              </a:extLst>
            </p:cNvPr>
            <p:cNvSpPr/>
            <p:nvPr/>
          </p:nvSpPr>
          <p:spPr>
            <a:xfrm>
              <a:off x="4760433" y="1722434"/>
              <a:ext cx="979504" cy="914478"/>
            </a:xfrm>
            <a:prstGeom prst="roundRect">
              <a:avLst>
                <a:gd name="adj" fmla="val 10000"/>
              </a:avLst>
            </a:prstGeom>
            <a:blipFill rotWithShape="0">
              <a:blip r:embed="rId9" cstate="print"/>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16" name="27 Serbest Form">
              <a:extLst>
                <a:ext uri="{FF2B5EF4-FFF2-40B4-BE49-F238E27FC236}">
                  <a16:creationId xmlns:a16="http://schemas.microsoft.com/office/drawing/2014/main" id="{8ECE22C3-42CF-4B1E-B729-B8435846B006}"/>
                </a:ext>
              </a:extLst>
            </p:cNvPr>
            <p:cNvSpPr/>
            <p:nvPr/>
          </p:nvSpPr>
          <p:spPr>
            <a:xfrm>
              <a:off x="239507" y="3018036"/>
              <a:ext cx="4249295" cy="1080000"/>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BDE0FB">
                      <a:lumMod val="50000"/>
                    </a:srgbClr>
                  </a:solidFill>
                  <a:effectLst/>
                  <a:uLnTx/>
                  <a:uFillTx/>
                  <a:latin typeface="Century Gothic"/>
                  <a:ea typeface="+mn-ea"/>
                  <a:cs typeface="+mn-cs"/>
                </a:rPr>
                <a:t>         </a:t>
              </a:r>
              <a:r>
                <a:rPr kumimoji="0" lang="tr-TR" sz="1800" b="1" i="0" u="none" strike="noStrike" kern="0" cap="none" spc="0" normalizeH="0" baseline="0" noProof="0" dirty="0">
                  <a:ln>
                    <a:noFill/>
                  </a:ln>
                  <a:solidFill>
                    <a:srgbClr val="FFFFFF"/>
                  </a:solidFill>
                  <a:effectLst/>
                  <a:uLnTx/>
                  <a:uFillTx/>
                  <a:latin typeface="Century Gothic"/>
                  <a:ea typeface="+mn-ea"/>
                  <a:cs typeface="+mn-cs"/>
                </a:rPr>
                <a:t>Uluslararası fuar alanı yatırımları</a:t>
              </a:r>
              <a:endParaRPr kumimoji="0" lang="tr-TR" sz="1800" b="0"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BDE0FB">
                    <a:lumMod val="50000"/>
                  </a:srgbClr>
                </a:solidFill>
                <a:effectLst/>
                <a:uLnTx/>
                <a:uFillTx/>
                <a:latin typeface="Century Gothic"/>
                <a:ea typeface="+mn-ea"/>
                <a:cs typeface="+mn-cs"/>
              </a:endParaRPr>
            </a:p>
          </p:txBody>
        </p:sp>
        <p:pic>
          <p:nvPicPr>
            <p:cNvPr id="17" name="6 Resim" descr="fuar.jpg">
              <a:extLst>
                <a:ext uri="{FF2B5EF4-FFF2-40B4-BE49-F238E27FC236}">
                  <a16:creationId xmlns:a16="http://schemas.microsoft.com/office/drawing/2014/main" id="{7B1C4B76-6C62-4E43-B595-3AD97C131CA6}"/>
                </a:ext>
              </a:extLst>
            </p:cNvPr>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160" y="3040552"/>
              <a:ext cx="1030835" cy="1001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 17">
              <a:extLst>
                <a:ext uri="{FF2B5EF4-FFF2-40B4-BE49-F238E27FC236}">
                  <a16:creationId xmlns:a16="http://schemas.microsoft.com/office/drawing/2014/main" id="{C7AF9749-0343-42FB-9F82-C39E1284130F}"/>
                </a:ext>
              </a:extLst>
            </p:cNvPr>
            <p:cNvGrpSpPr/>
            <p:nvPr/>
          </p:nvGrpSpPr>
          <p:grpSpPr>
            <a:xfrm>
              <a:off x="4761710" y="2814011"/>
              <a:ext cx="4392662" cy="1286977"/>
              <a:chOff x="46282" y="-256175"/>
              <a:chExt cx="4392662" cy="1286977"/>
            </a:xfrm>
          </p:grpSpPr>
          <p:sp>
            <p:nvSpPr>
              <p:cNvPr id="20" name="Yuvarlatılmış Dikdörtgen 18">
                <a:extLst>
                  <a:ext uri="{FF2B5EF4-FFF2-40B4-BE49-F238E27FC236}">
                    <a16:creationId xmlns:a16="http://schemas.microsoft.com/office/drawing/2014/main" id="{BA24629D-A45B-4E43-AC07-6A688A421BAD}"/>
                  </a:ext>
                </a:extLst>
              </p:cNvPr>
              <p:cNvSpPr/>
              <p:nvPr/>
            </p:nvSpPr>
            <p:spPr>
              <a:xfrm>
                <a:off x="46282" y="-49198"/>
                <a:ext cx="4392662" cy="1080000"/>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3A572"/>
                  </a:solidFill>
                  <a:effectLst/>
                  <a:uLnTx/>
                  <a:uFillTx/>
                  <a:latin typeface="Century Gothic"/>
                  <a:ea typeface="+mn-ea"/>
                  <a:cs typeface="+mn-cs"/>
                </a:endParaRPr>
              </a:p>
            </p:txBody>
          </p:sp>
          <p:sp>
            <p:nvSpPr>
              <p:cNvPr id="21" name="Yuvarlatılmış Dikdörtgen 4">
                <a:extLst>
                  <a:ext uri="{FF2B5EF4-FFF2-40B4-BE49-F238E27FC236}">
                    <a16:creationId xmlns:a16="http://schemas.microsoft.com/office/drawing/2014/main" id="{7B579148-5CAB-4267-8A82-08A511696B11}"/>
                  </a:ext>
                </a:extLst>
              </p:cNvPr>
              <p:cNvSpPr/>
              <p:nvPr/>
            </p:nvSpPr>
            <p:spPr>
              <a:xfrm>
                <a:off x="1153670" y="-256175"/>
                <a:ext cx="3285274" cy="1284025"/>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r" defTabSz="889000" eaLnBrk="1" fontAlgn="auto" latinLnBrk="0" hangingPunct="1">
                  <a:lnSpc>
                    <a:spcPct val="90000"/>
                  </a:lnSpc>
                  <a:spcBef>
                    <a:spcPts val="0"/>
                  </a:spcBef>
                  <a:spcAft>
                    <a:spcPct val="35000"/>
                  </a:spcAft>
                  <a:buClrTx/>
                  <a:buSzTx/>
                  <a:buFontTx/>
                  <a:buNone/>
                  <a:tabLst/>
                  <a:defRPr/>
                </a:pPr>
                <a:r>
                  <a:rPr kumimoji="0" lang="tr-TR" altLang="tr-TR" sz="1600" b="1" i="0" u="none" strike="noStrike" kern="0" cap="none" spc="0" normalizeH="0" baseline="0" noProof="0" dirty="0">
                    <a:ln>
                      <a:noFill/>
                    </a:ln>
                    <a:solidFill>
                      <a:srgbClr val="083048"/>
                    </a:solidFill>
                    <a:effectLst/>
                    <a:uLnTx/>
                    <a:uFillTx/>
                    <a:latin typeface="Century Gothic"/>
                    <a:ea typeface="+mn-ea"/>
                    <a:cs typeface="+mn-cs"/>
                  </a:rPr>
                  <a:t>Yenilenebilir Enerji üretimine yönelik türbin ve jeneratör ile rüzgar enerjisi üretiminde kullanılan kanat imalatı yatırımları </a:t>
                </a:r>
                <a:endParaRPr kumimoji="0" lang="tr-TR" sz="1600" b="1" i="0" u="none" strike="noStrike" kern="0" cap="none" spc="0" normalizeH="0" baseline="0" noProof="0" dirty="0">
                  <a:ln>
                    <a:noFill/>
                  </a:ln>
                  <a:solidFill>
                    <a:srgbClr val="083048"/>
                  </a:solidFill>
                  <a:effectLst/>
                  <a:uLnTx/>
                  <a:uFillTx/>
                  <a:latin typeface="Century Gothic"/>
                  <a:ea typeface="+mn-ea"/>
                  <a:cs typeface="+mn-cs"/>
                </a:endParaRPr>
              </a:p>
            </p:txBody>
          </p:sp>
        </p:grpSp>
        <p:pic>
          <p:nvPicPr>
            <p:cNvPr id="19" name="Resim 18">
              <a:extLst>
                <a:ext uri="{FF2B5EF4-FFF2-40B4-BE49-F238E27FC236}">
                  <a16:creationId xmlns:a16="http://schemas.microsoft.com/office/drawing/2014/main" id="{F68E5519-0A74-4486-9DD1-7BD4AEB789CB}"/>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826167" y="3049509"/>
              <a:ext cx="978228" cy="983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3" name="Yuvarlatılmış Dikdörtgen 22">
            <a:extLst>
              <a:ext uri="{FF2B5EF4-FFF2-40B4-BE49-F238E27FC236}">
                <a16:creationId xmlns:a16="http://schemas.microsoft.com/office/drawing/2014/main" id="{891B3B75-1ED0-434E-AA04-10E7ACC3963F}"/>
              </a:ext>
            </a:extLst>
          </p:cNvPr>
          <p:cNvSpPr/>
          <p:nvPr/>
        </p:nvSpPr>
        <p:spPr>
          <a:xfrm>
            <a:off x="1241093" y="4347344"/>
            <a:ext cx="4803709" cy="1495205"/>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25" name="Dikdörtgen 24">
            <a:extLst>
              <a:ext uri="{FF2B5EF4-FFF2-40B4-BE49-F238E27FC236}">
                <a16:creationId xmlns:a16="http://schemas.microsoft.com/office/drawing/2014/main" id="{D63A0FEA-F56A-47D9-892B-B34104753C7A}"/>
              </a:ext>
            </a:extLst>
          </p:cNvPr>
          <p:cNvSpPr/>
          <p:nvPr/>
        </p:nvSpPr>
        <p:spPr>
          <a:xfrm>
            <a:off x="2963580" y="4547873"/>
            <a:ext cx="3132420" cy="1094146"/>
          </a:xfrm>
          <a:prstGeom prst="rect">
            <a:avLst/>
          </a:prstGeom>
        </p:spPr>
        <p:txBody>
          <a:bodyPr wrap="square">
            <a:spAutoFit/>
          </a:bodyPr>
          <a:lstStyle/>
          <a:p>
            <a:pPr algn="r" defTabSz="666750" fontAlgn="base">
              <a:lnSpc>
                <a:spcPct val="90000"/>
              </a:lnSpc>
              <a:spcBef>
                <a:spcPct val="0"/>
              </a:spcBef>
              <a:spcAft>
                <a:spcPct val="35000"/>
              </a:spcAft>
            </a:pPr>
            <a:r>
              <a:rPr lang="tr-TR" sz="1400" b="1" dirty="0"/>
              <a:t>Direkt soğutmalı </a:t>
            </a:r>
            <a:r>
              <a:rPr lang="tr-TR" sz="1400" b="1" dirty="0" err="1"/>
              <a:t>slab</a:t>
            </a:r>
            <a:r>
              <a:rPr lang="tr-TR" sz="1400" b="1" dirty="0"/>
              <a:t> döküm ve </a:t>
            </a:r>
          </a:p>
          <a:p>
            <a:pPr algn="r" defTabSz="666750" fontAlgn="base">
              <a:lnSpc>
                <a:spcPct val="90000"/>
              </a:lnSpc>
              <a:spcBef>
                <a:spcPct val="0"/>
              </a:spcBef>
              <a:spcAft>
                <a:spcPct val="35000"/>
              </a:spcAft>
            </a:pPr>
            <a:r>
              <a:rPr lang="tr-TR" sz="1400" b="1" dirty="0"/>
              <a:t>sıcak haddeleme yöntemi ile </a:t>
            </a:r>
          </a:p>
          <a:p>
            <a:pPr algn="r" defTabSz="666750" fontAlgn="base">
              <a:lnSpc>
                <a:spcPct val="90000"/>
              </a:lnSpc>
              <a:spcBef>
                <a:spcPct val="0"/>
              </a:spcBef>
              <a:spcAft>
                <a:spcPct val="35000"/>
              </a:spcAft>
            </a:pPr>
            <a:r>
              <a:rPr lang="tr-TR" sz="1400" b="1" dirty="0"/>
              <a:t>alüminyum yassı mamul üretimine </a:t>
            </a:r>
          </a:p>
          <a:p>
            <a:pPr algn="r" defTabSz="666750" fontAlgn="base">
              <a:lnSpc>
                <a:spcPct val="90000"/>
              </a:lnSpc>
              <a:spcBef>
                <a:spcPct val="0"/>
              </a:spcBef>
              <a:spcAft>
                <a:spcPct val="35000"/>
              </a:spcAft>
            </a:pPr>
            <a:r>
              <a:rPr lang="tr-TR" sz="1400" b="1" dirty="0"/>
              <a:t>yönelik entegre yatırımlar</a:t>
            </a:r>
            <a:r>
              <a:rPr lang="tr-TR" altLang="tr-TR" sz="1400" b="1" dirty="0"/>
              <a:t>.</a:t>
            </a:r>
            <a:endParaRPr lang="tr-TR" sz="1400" b="1" dirty="0"/>
          </a:p>
        </p:txBody>
      </p:sp>
      <p:pic>
        <p:nvPicPr>
          <p:cNvPr id="27" name="Resim 26">
            <a:extLst>
              <a:ext uri="{FF2B5EF4-FFF2-40B4-BE49-F238E27FC236}">
                <a16:creationId xmlns:a16="http://schemas.microsoft.com/office/drawing/2014/main" id="{D3922937-C636-4F74-B561-095FA7A1A9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4833" y="4534513"/>
            <a:ext cx="1104938" cy="1107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27 Serbest Form">
            <a:extLst>
              <a:ext uri="{FF2B5EF4-FFF2-40B4-BE49-F238E27FC236}">
                <a16:creationId xmlns:a16="http://schemas.microsoft.com/office/drawing/2014/main" id="{E3CC6A43-A033-4ECF-AC09-5FCC0312DA48}"/>
              </a:ext>
            </a:extLst>
          </p:cNvPr>
          <p:cNvSpPr/>
          <p:nvPr/>
        </p:nvSpPr>
        <p:spPr>
          <a:xfrm>
            <a:off x="6333572" y="4347344"/>
            <a:ext cx="5096028" cy="1430025"/>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BDE0FB">
                    <a:lumMod val="50000"/>
                  </a:srgbClr>
                </a:solidFill>
                <a:effectLst/>
                <a:uLnTx/>
                <a:uFillTx/>
                <a:latin typeface="Century Gothic"/>
                <a:ea typeface="+mn-ea"/>
                <a:cs typeface="+mn-cs"/>
              </a:rPr>
              <a:t>        </a:t>
            </a:r>
            <a:r>
              <a:rPr kumimoji="0" lang="tr-TR" sz="1800" b="1" i="0" u="none" strike="noStrike" kern="0" cap="none" spc="0" normalizeH="0" baseline="0" noProof="0" dirty="0">
                <a:ln>
                  <a:noFill/>
                </a:ln>
                <a:solidFill>
                  <a:srgbClr val="FFFFFF"/>
                </a:solidFill>
                <a:effectLst/>
                <a:uLnTx/>
                <a:uFillTx/>
                <a:latin typeface="Century Gothic"/>
                <a:ea typeface="+mn-ea"/>
                <a:cs typeface="+mn-cs"/>
              </a:rPr>
              <a:t>Lisanslı </a:t>
            </a:r>
            <a:r>
              <a:rPr lang="tr-TR" sz="1800" b="1" kern="0" dirty="0">
                <a:solidFill>
                  <a:srgbClr val="FFFFFF"/>
                </a:solidFill>
                <a:latin typeface="Century Gothic"/>
              </a:rPr>
              <a:t>Depoculuk</a:t>
            </a:r>
            <a:r>
              <a:rPr lang="tr-TR" b="1" kern="0" dirty="0">
                <a:solidFill>
                  <a:srgbClr val="FFFFFF"/>
                </a:solidFill>
                <a:latin typeface="Century Gothic"/>
              </a:rPr>
              <a:t> </a:t>
            </a:r>
            <a:r>
              <a:rPr lang="tr-TR" sz="1800" b="1" dirty="0">
                <a:solidFill>
                  <a:srgbClr val="FFFFFF"/>
                </a:solidFill>
                <a:latin typeface="Century Gothic"/>
                <a:ea typeface="+mn-ea"/>
                <a:cs typeface="+mn-cs"/>
              </a:rPr>
              <a:t>Y</a:t>
            </a:r>
            <a:r>
              <a:rPr kumimoji="0" lang="tr-TR" sz="1800" b="1" i="0" u="none" strike="noStrike" kern="0" cap="none" spc="0" normalizeH="0" baseline="0" noProof="0" dirty="0" err="1">
                <a:ln>
                  <a:noFill/>
                </a:ln>
                <a:solidFill>
                  <a:srgbClr val="FFFFFF"/>
                </a:solidFill>
                <a:effectLst/>
                <a:uLnTx/>
                <a:uFillTx/>
                <a:latin typeface="Century Gothic"/>
                <a:ea typeface="+mn-ea"/>
                <a:cs typeface="+mn-cs"/>
              </a:rPr>
              <a:t>atırımları</a:t>
            </a:r>
            <a:endParaRPr kumimoji="0" lang="tr-TR" sz="1800" b="0"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BDE0FB">
                  <a:lumMod val="50000"/>
                </a:srgbClr>
              </a:solidFill>
              <a:effectLst/>
              <a:uLnTx/>
              <a:uFillTx/>
              <a:latin typeface="Century Gothic"/>
              <a:ea typeface="+mn-ea"/>
              <a:cs typeface="+mn-cs"/>
            </a:endParaRPr>
          </a:p>
        </p:txBody>
      </p:sp>
      <p:pic>
        <p:nvPicPr>
          <p:cNvPr id="29" name="irc_mi" descr="LİSANSLI DEPO ile ilgili görsel sonucu">
            <a:hlinkClick r:id="rId13"/>
            <a:extLst>
              <a:ext uri="{FF2B5EF4-FFF2-40B4-BE49-F238E27FC236}">
                <a16:creationId xmlns:a16="http://schemas.microsoft.com/office/drawing/2014/main" id="{C9228C32-745A-4E5A-BD3D-89691CB62C37}"/>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6491770" y="4512069"/>
            <a:ext cx="978766" cy="1100573"/>
          </a:xfrm>
          <a:prstGeom prst="rect">
            <a:avLst/>
          </a:prstGeom>
          <a:noFill/>
          <a:ln>
            <a:noFill/>
          </a:ln>
        </p:spPr>
      </p:pic>
    </p:spTree>
    <p:extLst>
      <p:ext uri="{BB962C8B-B14F-4D97-AF65-F5344CB8AC3E}">
        <p14:creationId xmlns:p14="http://schemas.microsoft.com/office/powerpoint/2010/main" val="352290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22</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sp>
        <p:nvSpPr>
          <p:cNvPr id="4" name="Yuvarlatılmış Dikdörtgen 9">
            <a:extLst>
              <a:ext uri="{FF2B5EF4-FFF2-40B4-BE49-F238E27FC236}">
                <a16:creationId xmlns:a16="http://schemas.microsoft.com/office/drawing/2014/main" id="{0CFBAE8D-988D-488A-85EB-8614CC179AC4}"/>
              </a:ext>
            </a:extLst>
          </p:cNvPr>
          <p:cNvSpPr/>
          <p:nvPr/>
        </p:nvSpPr>
        <p:spPr>
          <a:xfrm>
            <a:off x="1307591" y="1140999"/>
            <a:ext cx="4176587" cy="1284025"/>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7" name="Dikdörtgen 6">
            <a:extLst>
              <a:ext uri="{FF2B5EF4-FFF2-40B4-BE49-F238E27FC236}">
                <a16:creationId xmlns:a16="http://schemas.microsoft.com/office/drawing/2014/main" id="{40DFEC7B-849C-42C4-8C6F-ADC54B9A7C1B}"/>
              </a:ext>
            </a:extLst>
          </p:cNvPr>
          <p:cNvSpPr/>
          <p:nvPr/>
        </p:nvSpPr>
        <p:spPr>
          <a:xfrm>
            <a:off x="2773679" y="1452400"/>
            <a:ext cx="2760979" cy="646331"/>
          </a:xfrm>
          <a:prstGeom prst="rect">
            <a:avLst/>
          </a:prstGeom>
        </p:spPr>
        <p:txBody>
          <a:bodyPr wrap="square">
            <a:spAutoFit/>
          </a:bodyPr>
          <a:lstStyle/>
          <a:p>
            <a:pPr algn="r" defTabSz="666750">
              <a:lnSpc>
                <a:spcPct val="90000"/>
              </a:lnSpc>
              <a:spcAft>
                <a:spcPct val="35000"/>
              </a:spcAft>
            </a:pPr>
            <a:r>
              <a:rPr lang="tr-TR" sz="2000" b="1" dirty="0">
                <a:latin typeface="Century Gothic" panose="020B0502020202020204" pitchFamily="34" charset="0"/>
              </a:rPr>
              <a:t>Nükleer enerji santrali yatırımları</a:t>
            </a:r>
          </a:p>
        </p:txBody>
      </p:sp>
      <p:pic>
        <p:nvPicPr>
          <p:cNvPr id="8" name="Resim 7">
            <a:extLst>
              <a:ext uri="{FF2B5EF4-FFF2-40B4-BE49-F238E27FC236}">
                <a16:creationId xmlns:a16="http://schemas.microsoft.com/office/drawing/2014/main" id="{320F626F-DF7E-44EF-8169-C2CE44D7F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047" y="1235505"/>
            <a:ext cx="1368152"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27 Serbest Form">
            <a:extLst>
              <a:ext uri="{FF2B5EF4-FFF2-40B4-BE49-F238E27FC236}">
                <a16:creationId xmlns:a16="http://schemas.microsoft.com/office/drawing/2014/main" id="{7C1445BE-9BBE-41BA-A17C-1C6FBF66079A}"/>
              </a:ext>
            </a:extLst>
          </p:cNvPr>
          <p:cNvSpPr/>
          <p:nvPr/>
        </p:nvSpPr>
        <p:spPr>
          <a:xfrm>
            <a:off x="6657344" y="1145227"/>
            <a:ext cx="4696457" cy="1285251"/>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         </a:t>
            </a:r>
            <a:r>
              <a:rPr kumimoji="0" lang="tr-TR" sz="1600" b="1" i="0" u="none" strike="noStrike" kern="0" cap="none" spc="0" normalizeH="0" baseline="0" noProof="0" dirty="0">
                <a:ln>
                  <a:noFill/>
                </a:ln>
                <a:solidFill>
                  <a:srgbClr val="FFFFFF"/>
                </a:solidFill>
                <a:effectLst/>
                <a:uLnTx/>
                <a:uFillTx/>
                <a:latin typeface="Century Gothic"/>
                <a:ea typeface="+mn-ea"/>
                <a:cs typeface="+mn-cs"/>
              </a:rPr>
              <a:t>Belirli nitelikteki laboratuvar kompleksi yatırımları</a:t>
            </a:r>
            <a:endParaRPr kumimoji="0" lang="tr-TR" sz="1800" b="0"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10" name="Picture 2" descr="Image result for reference laboratories">
            <a:extLst>
              <a:ext uri="{FF2B5EF4-FFF2-40B4-BE49-F238E27FC236}">
                <a16:creationId xmlns:a16="http://schemas.microsoft.com/office/drawing/2014/main" id="{247363AC-E7B2-4684-A978-4A41AB00A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856" y="1308423"/>
            <a:ext cx="1656184" cy="1102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27 Serbest Form">
            <a:extLst>
              <a:ext uri="{FF2B5EF4-FFF2-40B4-BE49-F238E27FC236}">
                <a16:creationId xmlns:a16="http://schemas.microsoft.com/office/drawing/2014/main" id="{D4E40C5A-9F0D-4D41-888D-0F1F76AF9CF3}"/>
              </a:ext>
            </a:extLst>
          </p:cNvPr>
          <p:cNvSpPr/>
          <p:nvPr/>
        </p:nvSpPr>
        <p:spPr>
          <a:xfrm>
            <a:off x="1358072" y="2784027"/>
            <a:ext cx="4175999" cy="1285251"/>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         </a:t>
            </a:r>
            <a:r>
              <a:rPr kumimoji="0" lang="tr-TR" altLang="tr-TR" sz="1800" b="1" i="0" u="none" strike="noStrike" kern="0" cap="none" spc="0" normalizeH="0" baseline="0" noProof="0" dirty="0">
                <a:ln>
                  <a:noFill/>
                </a:ln>
                <a:solidFill>
                  <a:srgbClr val="FFFFFF"/>
                </a:solidFill>
                <a:effectLst/>
                <a:uLnTx/>
                <a:uFillTx/>
                <a:latin typeface="Century Gothic"/>
                <a:ea typeface="+mn-ea"/>
                <a:cs typeface="+mn-cs"/>
              </a:rPr>
              <a:t>Havayolu taşımacılığı</a:t>
            </a:r>
            <a:endParaRPr kumimoji="0" lang="tr-TR" sz="1800" b="1"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12" name="Resim 11">
            <a:extLst>
              <a:ext uri="{FF2B5EF4-FFF2-40B4-BE49-F238E27FC236}">
                <a16:creationId xmlns:a16="http://schemas.microsoft.com/office/drawing/2014/main" id="{836715F5-530C-494B-B020-9E2129DEC0CA}"/>
              </a:ext>
            </a:extLst>
          </p:cNvPr>
          <p:cNvPicPr>
            <a:picLocks noChangeAspect="1"/>
          </p:cNvPicPr>
          <p:nvPr/>
        </p:nvPicPr>
        <p:blipFill>
          <a:blip r:embed="rId5"/>
          <a:stretch>
            <a:fillRect/>
          </a:stretch>
        </p:blipFill>
        <p:spPr>
          <a:xfrm>
            <a:off x="1405527" y="2861185"/>
            <a:ext cx="1368153" cy="1130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Yuvarlatılmış Dikdörtgen 12">
            <a:extLst>
              <a:ext uri="{FF2B5EF4-FFF2-40B4-BE49-F238E27FC236}">
                <a16:creationId xmlns:a16="http://schemas.microsoft.com/office/drawing/2014/main" id="{A60497A3-DD75-4723-9171-B56A4AEC2384}"/>
              </a:ext>
            </a:extLst>
          </p:cNvPr>
          <p:cNvSpPr/>
          <p:nvPr/>
        </p:nvSpPr>
        <p:spPr>
          <a:xfrm>
            <a:off x="6609886" y="2749612"/>
            <a:ext cx="4743914" cy="1284025"/>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00" b="1" i="0" u="none" strike="noStrike" kern="0" cap="none" spc="0" normalizeH="0" baseline="0" noProof="0" dirty="0">
                <a:ln>
                  <a:noFill/>
                </a:ln>
                <a:solidFill>
                  <a:srgbClr val="083048"/>
                </a:solidFill>
                <a:effectLst/>
                <a:uLnTx/>
                <a:uFillTx/>
                <a:latin typeface="Century Gothic"/>
                <a:ea typeface="+mn-ea"/>
                <a:cs typeface="+mn-cs"/>
              </a:rPr>
              <a:t>Asgari 5 milyon TL tutarında </a:t>
            </a:r>
          </a:p>
          <a:p>
            <a:pPr marL="0" marR="0" lvl="0" indent="0" algn="r" defTabSz="457200" eaLnBrk="1" fontAlgn="auto" latinLnBrk="0" hangingPunct="1">
              <a:lnSpc>
                <a:spcPct val="100000"/>
              </a:lnSpc>
              <a:spcBef>
                <a:spcPts val="0"/>
              </a:spcBef>
              <a:spcAft>
                <a:spcPts val="0"/>
              </a:spcAft>
              <a:buClrTx/>
              <a:buSzTx/>
              <a:buFontTx/>
              <a:buNone/>
              <a:tabLst/>
              <a:defRPr/>
            </a:pPr>
            <a:r>
              <a:rPr lang="tr-TR" sz="1500" b="1" kern="0" dirty="0">
                <a:solidFill>
                  <a:srgbClr val="083048"/>
                </a:solidFill>
                <a:latin typeface="Century Gothic"/>
              </a:rPr>
              <a:t>25</a:t>
            </a:r>
            <a:r>
              <a:rPr kumimoji="0" lang="tr-TR" sz="1500" b="1" i="0" u="none" strike="noStrike" kern="0" cap="none" spc="0" normalizeH="0" baseline="0" noProof="0" dirty="0">
                <a:ln>
                  <a:noFill/>
                </a:ln>
                <a:solidFill>
                  <a:srgbClr val="083048"/>
                </a:solidFill>
                <a:effectLst/>
                <a:uLnTx/>
                <a:uFillTx/>
                <a:latin typeface="Century Gothic"/>
                <a:ea typeface="+mn-ea"/>
                <a:cs typeface="+mn-cs"/>
              </a:rPr>
              <a:t> Dekar ve üzeri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00" b="1" i="0" u="none" strike="noStrike" kern="0" cap="none" spc="0" normalizeH="0" baseline="0" noProof="0" dirty="0">
                <a:ln>
                  <a:noFill/>
                </a:ln>
                <a:solidFill>
                  <a:srgbClr val="083048"/>
                </a:solidFill>
                <a:effectLst/>
                <a:uLnTx/>
                <a:uFillTx/>
                <a:latin typeface="Century Gothic"/>
                <a:ea typeface="+mn-ea"/>
                <a:cs typeface="+mn-cs"/>
              </a:rPr>
              <a:t>yerli aksam ihtiva eden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00" b="1" i="0" u="none" strike="noStrike" kern="0" cap="none" spc="0" normalizeH="0" baseline="0" noProof="0" dirty="0">
                <a:ln>
                  <a:noFill/>
                </a:ln>
                <a:solidFill>
                  <a:srgbClr val="083048"/>
                </a:solidFill>
                <a:effectLst/>
                <a:uLnTx/>
                <a:uFillTx/>
                <a:latin typeface="Century Gothic"/>
                <a:ea typeface="+mn-ea"/>
                <a:cs typeface="+mn-cs"/>
              </a:rPr>
              <a:t>otomasyona dayalı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00" b="1" i="0" u="none" strike="noStrike" kern="0" cap="none" spc="0" normalizeH="0" baseline="0" noProof="0" dirty="0">
                <a:ln>
                  <a:noFill/>
                </a:ln>
                <a:solidFill>
                  <a:srgbClr val="083048"/>
                </a:solidFill>
                <a:effectLst/>
                <a:uLnTx/>
                <a:uFillTx/>
                <a:latin typeface="Century Gothic"/>
                <a:ea typeface="+mn-ea"/>
                <a:cs typeface="+mn-cs"/>
              </a:rPr>
              <a:t>sera yatırımları</a:t>
            </a:r>
          </a:p>
        </p:txBody>
      </p:sp>
      <p:pic>
        <p:nvPicPr>
          <p:cNvPr id="14" name="Resim 13">
            <a:extLst>
              <a:ext uri="{FF2B5EF4-FFF2-40B4-BE49-F238E27FC236}">
                <a16:creationId xmlns:a16="http://schemas.microsoft.com/office/drawing/2014/main" id="{EB62D0BF-3397-4F2A-831F-62BEB9D1A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958" y="2826421"/>
            <a:ext cx="1368153" cy="1062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Yuvarlatılmış Dikdörtgen 14">
            <a:extLst>
              <a:ext uri="{FF2B5EF4-FFF2-40B4-BE49-F238E27FC236}">
                <a16:creationId xmlns:a16="http://schemas.microsoft.com/office/drawing/2014/main" id="{9D5C9EB5-AED6-4B9D-9105-37A5E56F7CCE}"/>
              </a:ext>
            </a:extLst>
          </p:cNvPr>
          <p:cNvSpPr/>
          <p:nvPr/>
        </p:nvSpPr>
        <p:spPr>
          <a:xfrm>
            <a:off x="1357484" y="4358964"/>
            <a:ext cx="4176587" cy="1284025"/>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50" b="1" i="0" u="none" strike="noStrike" kern="0" cap="none" spc="0" normalizeH="0" baseline="0" noProof="0" dirty="0">
                <a:ln>
                  <a:noFill/>
                </a:ln>
                <a:solidFill>
                  <a:srgbClr val="083048"/>
                </a:solidFill>
                <a:effectLst/>
                <a:uLnTx/>
                <a:uFillTx/>
                <a:latin typeface="Century Gothic"/>
                <a:ea typeface="+mn-ea"/>
                <a:cs typeface="+mn-cs"/>
              </a:rPr>
              <a:t>Asgari 5.000 büyükbaş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50" b="1" i="0" u="none" strike="noStrike" kern="0" cap="none" spc="0" normalizeH="0" baseline="0" noProof="0" dirty="0">
                <a:ln>
                  <a:noFill/>
                </a:ln>
                <a:solidFill>
                  <a:srgbClr val="083048"/>
                </a:solidFill>
                <a:effectLst/>
                <a:uLnTx/>
                <a:uFillTx/>
                <a:latin typeface="Century Gothic"/>
                <a:ea typeface="+mn-ea"/>
                <a:cs typeface="+mn-cs"/>
              </a:rPr>
              <a:t>kapasiteli süt yönlü,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50" b="1" i="0" u="none" strike="noStrike" kern="0" cap="none" spc="0" normalizeH="0" baseline="0" noProof="0" dirty="0">
                <a:ln>
                  <a:noFill/>
                </a:ln>
                <a:solidFill>
                  <a:srgbClr val="083048"/>
                </a:solidFill>
                <a:effectLst/>
                <a:uLnTx/>
                <a:uFillTx/>
                <a:latin typeface="Century Gothic"/>
                <a:ea typeface="+mn-ea"/>
                <a:cs typeface="+mn-cs"/>
              </a:rPr>
              <a:t>asgari 10.000 büyükbaş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50" b="1" i="0" u="none" strike="noStrike" kern="0" cap="none" spc="0" normalizeH="0" baseline="0" noProof="0" dirty="0">
                <a:ln>
                  <a:noFill/>
                </a:ln>
                <a:solidFill>
                  <a:srgbClr val="083048"/>
                </a:solidFill>
                <a:effectLst/>
                <a:uLnTx/>
                <a:uFillTx/>
                <a:latin typeface="Century Gothic"/>
                <a:ea typeface="+mn-ea"/>
                <a:cs typeface="+mn-cs"/>
              </a:rPr>
              <a:t>kapasiteli et yönlü </a:t>
            </a:r>
          </a:p>
          <a:p>
            <a:pPr marL="0" marR="0" lvl="0" indent="0" algn="r" defTabSz="457200" eaLnBrk="1" fontAlgn="auto" latinLnBrk="0" hangingPunct="1">
              <a:lnSpc>
                <a:spcPct val="100000"/>
              </a:lnSpc>
              <a:spcBef>
                <a:spcPts val="0"/>
              </a:spcBef>
              <a:spcAft>
                <a:spcPts val="0"/>
              </a:spcAft>
              <a:buClrTx/>
              <a:buSzTx/>
              <a:buFontTx/>
              <a:buNone/>
              <a:tabLst/>
              <a:defRPr/>
            </a:pPr>
            <a:r>
              <a:rPr kumimoji="0" lang="tr-TR" sz="1550" b="1" i="0" u="none" strike="noStrike" kern="0" cap="none" spc="0" normalizeH="0" baseline="0" noProof="0" dirty="0">
                <a:ln>
                  <a:noFill/>
                </a:ln>
                <a:solidFill>
                  <a:srgbClr val="083048"/>
                </a:solidFill>
                <a:effectLst/>
                <a:uLnTx/>
                <a:uFillTx/>
                <a:latin typeface="Century Gothic"/>
                <a:ea typeface="+mn-ea"/>
                <a:cs typeface="+mn-cs"/>
              </a:rPr>
              <a:t>hayvancılık yatırımları</a:t>
            </a:r>
          </a:p>
        </p:txBody>
      </p:sp>
      <p:pic>
        <p:nvPicPr>
          <p:cNvPr id="16" name="Resim 15">
            <a:extLst>
              <a:ext uri="{FF2B5EF4-FFF2-40B4-BE49-F238E27FC236}">
                <a16:creationId xmlns:a16="http://schemas.microsoft.com/office/drawing/2014/main" id="{0D182EFC-969D-4487-9F17-C023E02675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5526" y="4544925"/>
            <a:ext cx="1368153" cy="912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Yuvarlatılmış Dikdörtgen 13">
            <a:extLst>
              <a:ext uri="{FF2B5EF4-FFF2-40B4-BE49-F238E27FC236}">
                <a16:creationId xmlns:a16="http://schemas.microsoft.com/office/drawing/2014/main" id="{089BC3E1-FE83-4A0C-AFDA-2CF0F8CB737D}"/>
              </a:ext>
            </a:extLst>
          </p:cNvPr>
          <p:cNvSpPr/>
          <p:nvPr/>
        </p:nvSpPr>
        <p:spPr>
          <a:xfrm>
            <a:off x="6709574" y="4404126"/>
            <a:ext cx="4644226" cy="1284025"/>
          </a:xfrm>
          <a:prstGeom prst="roundRect">
            <a:avLst>
              <a:gd name="adj" fmla="val 10000"/>
            </a:avLst>
          </a:pr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a:lstStyle/>
          <a:p>
            <a:pPr marL="0" marR="0" lvl="0" indent="0" algn="r" defTabSz="457200" eaLnBrk="1" fontAlgn="auto" latinLnBrk="0" hangingPunct="1">
              <a:lnSpc>
                <a:spcPct val="100000"/>
              </a:lnSpc>
              <a:spcBef>
                <a:spcPts val="0"/>
              </a:spcBef>
              <a:spcAft>
                <a:spcPts val="0"/>
              </a:spcAft>
              <a:buClrTx/>
              <a:buSzTx/>
              <a:buFontTx/>
              <a:buNone/>
              <a:tabLst/>
              <a:defRPr/>
            </a:pPr>
            <a:endParaRPr lang="tr-TR" sz="1800" b="1" dirty="0">
              <a:solidFill>
                <a:srgbClr val="FFFFFF"/>
              </a:solidFill>
              <a:latin typeface="Century Gothic"/>
              <a:ea typeface="+mn-ea"/>
              <a:cs typeface="+mn-cs"/>
            </a:endParaRPr>
          </a:p>
          <a:p>
            <a:pPr marL="0" marR="0" lvl="0" indent="0" algn="r" defTabSz="457200" eaLnBrk="1" fontAlgn="auto" latinLnBrk="0" hangingPunct="1">
              <a:lnSpc>
                <a:spcPct val="100000"/>
              </a:lnSpc>
              <a:spcBef>
                <a:spcPts val="0"/>
              </a:spcBef>
              <a:spcAft>
                <a:spcPts val="0"/>
              </a:spcAft>
              <a:buClrTx/>
              <a:buSzTx/>
              <a:buFontTx/>
              <a:buNone/>
              <a:tabLst/>
              <a:defRPr/>
            </a:pPr>
            <a:r>
              <a:rPr lang="tr-TR" sz="1800" b="1" dirty="0">
                <a:solidFill>
                  <a:srgbClr val="FFFFFF"/>
                </a:solidFill>
                <a:latin typeface="Century Gothic"/>
                <a:ea typeface="+mn-ea"/>
                <a:cs typeface="+mn-cs"/>
              </a:rPr>
              <a:t>Çevre Lisansına </a:t>
            </a:r>
          </a:p>
          <a:p>
            <a:pPr marL="0" marR="0" lvl="0" indent="0" algn="r" defTabSz="457200" eaLnBrk="1" fontAlgn="auto" latinLnBrk="0" hangingPunct="1">
              <a:lnSpc>
                <a:spcPct val="100000"/>
              </a:lnSpc>
              <a:spcBef>
                <a:spcPts val="0"/>
              </a:spcBef>
              <a:spcAft>
                <a:spcPts val="0"/>
              </a:spcAft>
              <a:buClrTx/>
              <a:buSzTx/>
              <a:buFontTx/>
              <a:buNone/>
              <a:tabLst/>
              <a:defRPr/>
            </a:pPr>
            <a:r>
              <a:rPr lang="tr-TR" sz="1800" b="1" dirty="0">
                <a:solidFill>
                  <a:srgbClr val="FFFFFF"/>
                </a:solidFill>
                <a:latin typeface="Century Gothic"/>
                <a:ea typeface="+mn-ea"/>
                <a:cs typeface="+mn-cs"/>
              </a:rPr>
              <a:t>Tabi Yatırımlar</a:t>
            </a:r>
            <a:endParaRPr kumimoji="0" lang="tr-TR" sz="1800" b="1"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18" name="Resim 17">
            <a:extLst>
              <a:ext uri="{FF2B5EF4-FFF2-40B4-BE49-F238E27FC236}">
                <a16:creationId xmlns:a16="http://schemas.microsoft.com/office/drawing/2014/main" id="{4B18E1D1-5408-4871-9EEC-7D3C046F43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0480" y="4480670"/>
            <a:ext cx="1130935" cy="1130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750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23</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sp>
        <p:nvSpPr>
          <p:cNvPr id="4" name="Yuvarlatılmış Dikdörtgen 24">
            <a:extLst>
              <a:ext uri="{FF2B5EF4-FFF2-40B4-BE49-F238E27FC236}">
                <a16:creationId xmlns:a16="http://schemas.microsoft.com/office/drawing/2014/main" id="{49E7AF15-A76F-4AE9-83C7-BE181CD2A465}"/>
              </a:ext>
            </a:extLst>
          </p:cNvPr>
          <p:cNvSpPr/>
          <p:nvPr/>
        </p:nvSpPr>
        <p:spPr>
          <a:xfrm>
            <a:off x="1135617" y="1192059"/>
            <a:ext cx="4681386" cy="1649404"/>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8" name="Dikdörtgen 7">
            <a:extLst>
              <a:ext uri="{FF2B5EF4-FFF2-40B4-BE49-F238E27FC236}">
                <a16:creationId xmlns:a16="http://schemas.microsoft.com/office/drawing/2014/main" id="{A7D89B4D-7FB9-4A8B-AC98-61326B5F6DAF}"/>
              </a:ext>
            </a:extLst>
          </p:cNvPr>
          <p:cNvSpPr/>
          <p:nvPr/>
        </p:nvSpPr>
        <p:spPr>
          <a:xfrm>
            <a:off x="3180335" y="1429934"/>
            <a:ext cx="2636668" cy="978729"/>
          </a:xfrm>
          <a:prstGeom prst="rect">
            <a:avLst/>
          </a:prstGeom>
        </p:spPr>
        <p:txBody>
          <a:bodyPr wrap="square">
            <a:spAutoFit/>
          </a:bodyPr>
          <a:lstStyle/>
          <a:p>
            <a:pPr algn="r" defTabSz="666750">
              <a:lnSpc>
                <a:spcPct val="90000"/>
              </a:lnSpc>
              <a:spcAft>
                <a:spcPct val="35000"/>
              </a:spcAft>
            </a:pPr>
            <a:r>
              <a:rPr lang="tr-TR" sz="1600" b="1" dirty="0"/>
              <a:t>Asgari 5 milyon TL. tutarında ve 100 kişi kapasiteli Yaşlı-Engelli Bakım Merkezleri</a:t>
            </a:r>
          </a:p>
        </p:txBody>
      </p:sp>
      <p:pic>
        <p:nvPicPr>
          <p:cNvPr id="9" name="Resim 8">
            <a:extLst>
              <a:ext uri="{FF2B5EF4-FFF2-40B4-BE49-F238E27FC236}">
                <a16:creationId xmlns:a16="http://schemas.microsoft.com/office/drawing/2014/main" id="{C483AF58-A34F-49BF-B86F-C3D19A7FA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935" y="1352707"/>
            <a:ext cx="1368152" cy="1133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27 Serbest Form">
            <a:extLst>
              <a:ext uri="{FF2B5EF4-FFF2-40B4-BE49-F238E27FC236}">
                <a16:creationId xmlns:a16="http://schemas.microsoft.com/office/drawing/2014/main" id="{A5483F24-B944-4472-9BD6-15BCBCA41500}"/>
              </a:ext>
            </a:extLst>
          </p:cNvPr>
          <p:cNvSpPr/>
          <p:nvPr/>
        </p:nvSpPr>
        <p:spPr>
          <a:xfrm>
            <a:off x="6636355" y="1235223"/>
            <a:ext cx="4681386" cy="1632264"/>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altLang="tr-TR" sz="1500" b="1"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Asgari 500 milyon TL </a:t>
            </a:r>
          </a:p>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tutarında Orta-Yüksek</a:t>
            </a:r>
          </a:p>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Century Gothic"/>
                <a:ea typeface="+mn-ea"/>
                <a:cs typeface="+mn-cs"/>
              </a:rPr>
              <a:t> teknolojili yatırımlar</a:t>
            </a:r>
            <a:endParaRPr kumimoji="0" lang="tr-TR" sz="1500" b="0"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11" name="Picture 2">
            <a:extLst>
              <a:ext uri="{FF2B5EF4-FFF2-40B4-BE49-F238E27FC236}">
                <a16:creationId xmlns:a16="http://schemas.microsoft.com/office/drawing/2014/main" id="{14047618-09A6-4BC8-84F1-83336B5CB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42810" y="1347031"/>
            <a:ext cx="1368152" cy="1233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23 Serbest Form">
            <a:extLst>
              <a:ext uri="{FF2B5EF4-FFF2-40B4-BE49-F238E27FC236}">
                <a16:creationId xmlns:a16="http://schemas.microsoft.com/office/drawing/2014/main" id="{5284CB56-59C2-41E2-B338-ED38EB480FA5}"/>
              </a:ext>
            </a:extLst>
          </p:cNvPr>
          <p:cNvSpPr/>
          <p:nvPr/>
        </p:nvSpPr>
        <p:spPr>
          <a:xfrm>
            <a:off x="1099535" y="3340873"/>
            <a:ext cx="9831319" cy="2862944"/>
          </a:xfrm>
          <a:custGeom>
            <a:avLst/>
            <a:gdLst>
              <a:gd name="connsiteX0" fmla="*/ 0 w 4176587"/>
              <a:gd name="connsiteY0" fmla="*/ 80997 h 809972"/>
              <a:gd name="connsiteX1" fmla="*/ 23724 w 4176587"/>
              <a:gd name="connsiteY1" fmla="*/ 23723 h 809972"/>
              <a:gd name="connsiteX2" fmla="*/ 80998 w 4176587"/>
              <a:gd name="connsiteY2" fmla="*/ 0 h 809972"/>
              <a:gd name="connsiteX3" fmla="*/ 4095590 w 4176587"/>
              <a:gd name="connsiteY3" fmla="*/ 0 h 809972"/>
              <a:gd name="connsiteX4" fmla="*/ 4152864 w 4176587"/>
              <a:gd name="connsiteY4" fmla="*/ 23724 h 809972"/>
              <a:gd name="connsiteX5" fmla="*/ 4176587 w 4176587"/>
              <a:gd name="connsiteY5" fmla="*/ 80998 h 809972"/>
              <a:gd name="connsiteX6" fmla="*/ 4176587 w 4176587"/>
              <a:gd name="connsiteY6" fmla="*/ 728975 h 809972"/>
              <a:gd name="connsiteX7" fmla="*/ 4152864 w 4176587"/>
              <a:gd name="connsiteY7" fmla="*/ 786249 h 809972"/>
              <a:gd name="connsiteX8" fmla="*/ 4095590 w 4176587"/>
              <a:gd name="connsiteY8" fmla="*/ 809972 h 809972"/>
              <a:gd name="connsiteX9" fmla="*/ 80997 w 4176587"/>
              <a:gd name="connsiteY9" fmla="*/ 809972 h 809972"/>
              <a:gd name="connsiteX10" fmla="*/ 23723 w 4176587"/>
              <a:gd name="connsiteY10" fmla="*/ 786248 h 809972"/>
              <a:gd name="connsiteX11" fmla="*/ 0 w 4176587"/>
              <a:gd name="connsiteY11" fmla="*/ 728974 h 809972"/>
              <a:gd name="connsiteX12" fmla="*/ 0 w 4176587"/>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87" h="809972">
                <a:moveTo>
                  <a:pt x="0" y="80997"/>
                </a:moveTo>
                <a:cubicBezTo>
                  <a:pt x="0" y="59515"/>
                  <a:pt x="8534" y="38913"/>
                  <a:pt x="23724" y="23723"/>
                </a:cubicBezTo>
                <a:cubicBezTo>
                  <a:pt x="38914" y="8533"/>
                  <a:pt x="59516" y="0"/>
                  <a:pt x="80998" y="0"/>
                </a:cubicBezTo>
                <a:lnTo>
                  <a:pt x="4095590" y="0"/>
                </a:lnTo>
                <a:cubicBezTo>
                  <a:pt x="4117072" y="0"/>
                  <a:pt x="4137674" y="8534"/>
                  <a:pt x="4152864" y="23724"/>
                </a:cubicBezTo>
                <a:cubicBezTo>
                  <a:pt x="4168054" y="38914"/>
                  <a:pt x="4176587" y="59516"/>
                  <a:pt x="4176587" y="80998"/>
                </a:cubicBezTo>
                <a:lnTo>
                  <a:pt x="4176587" y="728975"/>
                </a:lnTo>
                <a:cubicBezTo>
                  <a:pt x="4176587" y="750457"/>
                  <a:pt x="4168053" y="771059"/>
                  <a:pt x="4152864" y="786249"/>
                </a:cubicBezTo>
                <a:cubicBezTo>
                  <a:pt x="4137674" y="801439"/>
                  <a:pt x="4117072" y="809972"/>
                  <a:pt x="4095590"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84894" tIns="68580" rIns="68581" bIns="68580" numCol="1" spcCol="1270" anchor="t" anchorCtr="0">
            <a:noAutofit/>
          </a:bodyPr>
          <a:lstStyle/>
          <a:p>
            <a:pPr defTabSz="800100">
              <a:lnSpc>
                <a:spcPct val="90000"/>
              </a:lnSpc>
              <a:spcBef>
                <a:spcPct val="0"/>
              </a:spcBef>
              <a:spcAft>
                <a:spcPct val="35000"/>
              </a:spcAft>
            </a:pPr>
            <a:r>
              <a:rPr lang="tr-TR" altLang="tr-TR" sz="2000" b="1" dirty="0">
                <a:solidFill>
                  <a:schemeClr val="bg2"/>
                </a:solidFill>
              </a:rPr>
              <a:t>                      </a:t>
            </a:r>
            <a:r>
              <a:rPr lang="tr-TR" altLang="tr-TR" sz="2000" b="1" dirty="0"/>
              <a:t>Yüksek teknolojili ürünlerin üretilmesine yönelik yatırımlar</a:t>
            </a:r>
          </a:p>
          <a:p>
            <a:pPr lvl="0" fontAlgn="auto">
              <a:spcBef>
                <a:spcPts val="0"/>
              </a:spcBef>
              <a:spcAft>
                <a:spcPts val="0"/>
              </a:spcAft>
            </a:pPr>
            <a:r>
              <a:rPr lang="tr-TR" sz="1600" b="1" dirty="0">
                <a:solidFill>
                  <a:srgbClr val="000000"/>
                </a:solidFill>
                <a:latin typeface="Calibri"/>
              </a:rPr>
              <a:t>                                 İlaç,</a:t>
            </a:r>
          </a:p>
          <a:p>
            <a:pPr lvl="0" fontAlgn="auto">
              <a:spcBef>
                <a:spcPts val="0"/>
              </a:spcBef>
              <a:spcAft>
                <a:spcPts val="0"/>
              </a:spcAft>
            </a:pPr>
            <a:endParaRPr lang="tr-TR" sz="1600" b="1" dirty="0">
              <a:solidFill>
                <a:srgbClr val="000000"/>
              </a:solidFill>
              <a:latin typeface="Calibri"/>
            </a:endParaRPr>
          </a:p>
          <a:p>
            <a:pPr lvl="0" fontAlgn="auto">
              <a:spcBef>
                <a:spcPts val="0"/>
              </a:spcBef>
              <a:spcAft>
                <a:spcPts val="0"/>
              </a:spcAft>
            </a:pPr>
            <a:r>
              <a:rPr lang="tr-TR" sz="1600" b="1" dirty="0">
                <a:solidFill>
                  <a:srgbClr val="000000"/>
                </a:solidFill>
                <a:latin typeface="Calibri"/>
              </a:rPr>
              <a:t>                                 Büro, muhasebe ve bilgi işlem makineleri imalatı,</a:t>
            </a:r>
          </a:p>
          <a:p>
            <a:pPr lvl="0" fontAlgn="auto">
              <a:spcBef>
                <a:spcPts val="0"/>
              </a:spcBef>
              <a:spcAft>
                <a:spcPts val="0"/>
              </a:spcAft>
            </a:pPr>
            <a:endParaRPr lang="tr-TR" sz="1600" b="1" dirty="0">
              <a:solidFill>
                <a:srgbClr val="000000"/>
              </a:solidFill>
              <a:latin typeface="Calibri"/>
            </a:endParaRPr>
          </a:p>
          <a:p>
            <a:pPr lvl="0" fontAlgn="auto">
              <a:spcBef>
                <a:spcPts val="0"/>
              </a:spcBef>
              <a:spcAft>
                <a:spcPts val="0"/>
              </a:spcAft>
            </a:pPr>
            <a:r>
              <a:rPr lang="tr-TR" sz="1600" b="1" dirty="0">
                <a:solidFill>
                  <a:srgbClr val="000000"/>
                </a:solidFill>
                <a:latin typeface="Calibri"/>
              </a:rPr>
              <a:t>                                 Radyo, televizyon, haberleşme teçhizatı ve cihazları imalatı,</a:t>
            </a:r>
          </a:p>
          <a:p>
            <a:pPr lvl="0" fontAlgn="auto">
              <a:spcBef>
                <a:spcPts val="0"/>
              </a:spcBef>
              <a:spcAft>
                <a:spcPts val="0"/>
              </a:spcAft>
            </a:pPr>
            <a:endParaRPr lang="tr-TR" sz="1600" b="1" dirty="0">
              <a:solidFill>
                <a:srgbClr val="000000"/>
              </a:solidFill>
              <a:latin typeface="Calibri"/>
            </a:endParaRPr>
          </a:p>
          <a:p>
            <a:pPr lvl="0" fontAlgn="auto">
              <a:spcBef>
                <a:spcPts val="0"/>
              </a:spcBef>
              <a:spcAft>
                <a:spcPts val="0"/>
              </a:spcAft>
            </a:pPr>
            <a:r>
              <a:rPr lang="tr-TR" sz="1600" b="1" dirty="0">
                <a:solidFill>
                  <a:srgbClr val="000000"/>
                </a:solidFill>
                <a:latin typeface="Calibri"/>
              </a:rPr>
              <a:t>                                 Tıbbi aletler, hassas ve optik aletler ile saat imalatı,</a:t>
            </a:r>
          </a:p>
          <a:p>
            <a:pPr lvl="0" fontAlgn="auto">
              <a:spcBef>
                <a:spcPts val="0"/>
              </a:spcBef>
              <a:spcAft>
                <a:spcPts val="0"/>
              </a:spcAft>
            </a:pPr>
            <a:endParaRPr lang="tr-TR" sz="1600" b="1" dirty="0">
              <a:solidFill>
                <a:srgbClr val="000000"/>
              </a:solidFill>
              <a:latin typeface="Calibri"/>
            </a:endParaRPr>
          </a:p>
          <a:p>
            <a:pPr lvl="0" fontAlgn="auto">
              <a:spcBef>
                <a:spcPts val="0"/>
              </a:spcBef>
              <a:spcAft>
                <a:spcPts val="0"/>
              </a:spcAft>
            </a:pPr>
            <a:r>
              <a:rPr lang="tr-TR" sz="1600" b="1" dirty="0">
                <a:solidFill>
                  <a:srgbClr val="000000"/>
                </a:solidFill>
                <a:latin typeface="Calibri"/>
              </a:rPr>
              <a:t>                                  Hava ve uzay taşıtları imalatı.</a:t>
            </a:r>
          </a:p>
          <a:p>
            <a:pPr defTabSz="800100">
              <a:lnSpc>
                <a:spcPct val="90000"/>
              </a:lnSpc>
              <a:spcBef>
                <a:spcPct val="0"/>
              </a:spcBef>
              <a:spcAft>
                <a:spcPct val="35000"/>
              </a:spcAft>
            </a:pPr>
            <a:endParaRPr lang="tr-TR" b="1" dirty="0">
              <a:solidFill>
                <a:schemeClr val="bg2"/>
              </a:solidFill>
            </a:endParaRPr>
          </a:p>
        </p:txBody>
      </p:sp>
      <p:pic>
        <p:nvPicPr>
          <p:cNvPr id="13" name="Resim 12">
            <a:extLst>
              <a:ext uri="{FF2B5EF4-FFF2-40B4-BE49-F238E27FC236}">
                <a16:creationId xmlns:a16="http://schemas.microsoft.com/office/drawing/2014/main" id="{796F7785-C374-40A9-8C67-753CD4E34125}"/>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352583" y="3947303"/>
            <a:ext cx="1330818" cy="1692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0779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24</a:t>
            </a:fld>
            <a:endParaRPr/>
          </a:p>
        </p:txBody>
      </p:sp>
      <p:sp>
        <p:nvSpPr>
          <p:cNvPr id="6" name="Google Shape;308;p25">
            <a:extLst>
              <a:ext uri="{FF2B5EF4-FFF2-40B4-BE49-F238E27FC236}">
                <a16:creationId xmlns:a16="http://schemas.microsoft.com/office/drawing/2014/main" id="{401A7251-EC79-4441-AB93-0AF6ED85A8EB}"/>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Öncelikli Yatırımlar</a:t>
            </a:r>
            <a:endParaRPr dirty="0"/>
          </a:p>
        </p:txBody>
      </p:sp>
      <p:sp>
        <p:nvSpPr>
          <p:cNvPr id="4" name="Yuvarlatılmış Dikdörtgen 24">
            <a:extLst>
              <a:ext uri="{FF2B5EF4-FFF2-40B4-BE49-F238E27FC236}">
                <a16:creationId xmlns:a16="http://schemas.microsoft.com/office/drawing/2014/main" id="{03BCB849-04FD-4EA6-A7C1-08F5C9B0C912}"/>
              </a:ext>
            </a:extLst>
          </p:cNvPr>
          <p:cNvSpPr/>
          <p:nvPr/>
        </p:nvSpPr>
        <p:spPr>
          <a:xfrm>
            <a:off x="550417" y="1218083"/>
            <a:ext cx="5850383" cy="1809202"/>
          </a:xfrm>
          <a:prstGeom prst="roundRect">
            <a:avLst>
              <a:gd name="adj" fmla="val 10000"/>
            </a:avLst>
          </a:pr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sp>
      <p:sp>
        <p:nvSpPr>
          <p:cNvPr id="5" name="Dikdörtgen 4">
            <a:extLst>
              <a:ext uri="{FF2B5EF4-FFF2-40B4-BE49-F238E27FC236}">
                <a16:creationId xmlns:a16="http://schemas.microsoft.com/office/drawing/2014/main" id="{61839F9C-C004-4FD8-9E11-BA601CC29532}"/>
              </a:ext>
            </a:extLst>
          </p:cNvPr>
          <p:cNvSpPr/>
          <p:nvPr/>
        </p:nvSpPr>
        <p:spPr>
          <a:xfrm>
            <a:off x="2089212" y="1658265"/>
            <a:ext cx="4311588" cy="687881"/>
          </a:xfrm>
          <a:prstGeom prst="rect">
            <a:avLst/>
          </a:prstGeom>
        </p:spPr>
        <p:txBody>
          <a:bodyPr wrap="square">
            <a:spAutoFit/>
          </a:bodyPr>
          <a:lstStyle/>
          <a:p>
            <a:pPr algn="r" defTabSz="666750">
              <a:lnSpc>
                <a:spcPct val="90000"/>
              </a:lnSpc>
              <a:spcAft>
                <a:spcPct val="35000"/>
              </a:spcAft>
            </a:pPr>
            <a:r>
              <a:rPr lang="tr-TR" sz="1800" b="1" dirty="0"/>
              <a:t>İhtisas Serbest Bölgelerinde </a:t>
            </a:r>
          </a:p>
          <a:p>
            <a:pPr algn="r" defTabSz="666750">
              <a:lnSpc>
                <a:spcPct val="90000"/>
              </a:lnSpc>
              <a:spcAft>
                <a:spcPct val="35000"/>
              </a:spcAft>
            </a:pPr>
            <a:r>
              <a:rPr lang="tr-TR" sz="1800" b="1" dirty="0"/>
              <a:t>Yazılım ve Bilişim Ürünleri Üretimi</a:t>
            </a:r>
          </a:p>
        </p:txBody>
      </p:sp>
      <p:pic>
        <p:nvPicPr>
          <p:cNvPr id="2" name="Resim 1">
            <a:extLst>
              <a:ext uri="{FF2B5EF4-FFF2-40B4-BE49-F238E27FC236}">
                <a16:creationId xmlns:a16="http://schemas.microsoft.com/office/drawing/2014/main" id="{21F7B167-DCBE-43C7-A58B-E7C4668F846B}"/>
              </a:ext>
            </a:extLst>
          </p:cNvPr>
          <p:cNvPicPr>
            <a:picLocks noChangeAspect="1"/>
          </p:cNvPicPr>
          <p:nvPr/>
        </p:nvPicPr>
        <p:blipFill>
          <a:blip r:embed="rId3"/>
          <a:stretch>
            <a:fillRect/>
          </a:stretch>
        </p:blipFill>
        <p:spPr>
          <a:xfrm>
            <a:off x="674370" y="1494080"/>
            <a:ext cx="1815220" cy="1257208"/>
          </a:xfrm>
          <a:prstGeom prst="rect">
            <a:avLst/>
          </a:prstGeom>
        </p:spPr>
      </p:pic>
      <p:sp>
        <p:nvSpPr>
          <p:cNvPr id="7" name="27 Serbest Form">
            <a:extLst>
              <a:ext uri="{FF2B5EF4-FFF2-40B4-BE49-F238E27FC236}">
                <a16:creationId xmlns:a16="http://schemas.microsoft.com/office/drawing/2014/main" id="{4BF8B0DA-1547-444B-8573-F8DE1856C958}"/>
              </a:ext>
            </a:extLst>
          </p:cNvPr>
          <p:cNvSpPr/>
          <p:nvPr/>
        </p:nvSpPr>
        <p:spPr>
          <a:xfrm>
            <a:off x="6818049" y="1218083"/>
            <a:ext cx="5033639" cy="1809202"/>
          </a:xfrm>
          <a:custGeom>
            <a:avLst/>
            <a:gdLst>
              <a:gd name="connsiteX0" fmla="*/ 0 w 4175999"/>
              <a:gd name="connsiteY0" fmla="*/ 80997 h 809972"/>
              <a:gd name="connsiteX1" fmla="*/ 23724 w 4175999"/>
              <a:gd name="connsiteY1" fmla="*/ 23723 h 809972"/>
              <a:gd name="connsiteX2" fmla="*/ 80998 w 4175999"/>
              <a:gd name="connsiteY2" fmla="*/ 0 h 809972"/>
              <a:gd name="connsiteX3" fmla="*/ 4095002 w 4175999"/>
              <a:gd name="connsiteY3" fmla="*/ 0 h 809972"/>
              <a:gd name="connsiteX4" fmla="*/ 4152276 w 4175999"/>
              <a:gd name="connsiteY4" fmla="*/ 23724 h 809972"/>
              <a:gd name="connsiteX5" fmla="*/ 4175999 w 4175999"/>
              <a:gd name="connsiteY5" fmla="*/ 80998 h 809972"/>
              <a:gd name="connsiteX6" fmla="*/ 4175999 w 4175999"/>
              <a:gd name="connsiteY6" fmla="*/ 728975 h 809972"/>
              <a:gd name="connsiteX7" fmla="*/ 4152276 w 4175999"/>
              <a:gd name="connsiteY7" fmla="*/ 786249 h 809972"/>
              <a:gd name="connsiteX8" fmla="*/ 4095002 w 4175999"/>
              <a:gd name="connsiteY8" fmla="*/ 809972 h 809972"/>
              <a:gd name="connsiteX9" fmla="*/ 80997 w 4175999"/>
              <a:gd name="connsiteY9" fmla="*/ 809972 h 809972"/>
              <a:gd name="connsiteX10" fmla="*/ 23723 w 4175999"/>
              <a:gd name="connsiteY10" fmla="*/ 786248 h 809972"/>
              <a:gd name="connsiteX11" fmla="*/ 0 w 4175999"/>
              <a:gd name="connsiteY11" fmla="*/ 728974 h 809972"/>
              <a:gd name="connsiteX12" fmla="*/ 0 w 4175999"/>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999" h="809972">
                <a:moveTo>
                  <a:pt x="0" y="80997"/>
                </a:moveTo>
                <a:cubicBezTo>
                  <a:pt x="0" y="59515"/>
                  <a:pt x="8534" y="38913"/>
                  <a:pt x="23724" y="23723"/>
                </a:cubicBezTo>
                <a:cubicBezTo>
                  <a:pt x="38914" y="8533"/>
                  <a:pt x="59516" y="0"/>
                  <a:pt x="80998" y="0"/>
                </a:cubicBezTo>
                <a:lnTo>
                  <a:pt x="4095002" y="0"/>
                </a:lnTo>
                <a:cubicBezTo>
                  <a:pt x="4116484" y="0"/>
                  <a:pt x="4137086" y="8534"/>
                  <a:pt x="4152276" y="23724"/>
                </a:cubicBezTo>
                <a:cubicBezTo>
                  <a:pt x="4167466" y="38914"/>
                  <a:pt x="4175999" y="59516"/>
                  <a:pt x="4175999" y="80998"/>
                </a:cubicBezTo>
                <a:lnTo>
                  <a:pt x="4175999" y="728975"/>
                </a:lnTo>
                <a:cubicBezTo>
                  <a:pt x="4175999" y="750457"/>
                  <a:pt x="4167465" y="771059"/>
                  <a:pt x="4152276" y="786249"/>
                </a:cubicBezTo>
                <a:cubicBezTo>
                  <a:pt x="4137086" y="801439"/>
                  <a:pt x="4116484" y="809972"/>
                  <a:pt x="4095002"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083048">
              <a:lumMod val="75000"/>
              <a:lumOff val="2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73347" tIns="57150" rIns="57151" bIns="57150" numCol="1" spcCol="1270" anchor="ctr" anchorCtr="0">
            <a:noAutofit/>
          </a:bodyPr>
          <a:lstStyle/>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altLang="tr-TR" sz="1500" b="1"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r>
              <a:rPr kumimoji="0" lang="tr-TR" altLang="tr-TR" sz="1800" b="1" i="0" u="none" strike="noStrike" kern="0" cap="none" spc="0" normalizeH="0" baseline="0" noProof="0" dirty="0">
                <a:ln>
                  <a:noFill/>
                </a:ln>
                <a:solidFill>
                  <a:srgbClr val="FFFFFF"/>
                </a:solidFill>
                <a:effectLst/>
                <a:uLnTx/>
                <a:uFillTx/>
                <a:latin typeface="Century Gothic"/>
                <a:ea typeface="+mn-ea"/>
                <a:cs typeface="+mn-cs"/>
              </a:rPr>
              <a:t>AR-GE ve Çevre Yatırımları</a:t>
            </a:r>
            <a:endParaRPr kumimoji="0" lang="tr-TR" sz="1800" b="0" i="0" u="none" strike="noStrike" kern="0" cap="none" spc="0" normalizeH="0" baseline="0" noProof="0" dirty="0">
              <a:ln>
                <a:noFill/>
              </a:ln>
              <a:solidFill>
                <a:srgbClr val="FFFFFF"/>
              </a:solidFill>
              <a:effectLst/>
              <a:uLnTx/>
              <a:uFillTx/>
              <a:latin typeface="Century Gothic"/>
              <a:ea typeface="+mn-ea"/>
              <a:cs typeface="+mn-cs"/>
            </a:endParaRPr>
          </a:p>
          <a:p>
            <a:pPr marL="0" marR="0" lvl="0" indent="0" algn="r" defTabSz="666750" eaLnBrk="1" fontAlgn="auto" latinLnBrk="0" hangingPunct="1">
              <a:lnSpc>
                <a:spcPct val="90000"/>
              </a:lnSpc>
              <a:spcBef>
                <a:spcPts val="0"/>
              </a:spcBef>
              <a:spcAft>
                <a:spcPct val="35000"/>
              </a:spcAft>
              <a:buClrTx/>
              <a:buSzTx/>
              <a:buFontTx/>
              <a:buNone/>
              <a:tabLst/>
              <a:defRPr/>
            </a:pPr>
            <a:endParaRPr kumimoji="0" lang="tr-TR" sz="1500" b="1" i="0" u="none" strike="noStrike" kern="0" cap="none" spc="0" normalizeH="0" baseline="0" noProof="0" dirty="0">
              <a:ln>
                <a:noFill/>
              </a:ln>
              <a:solidFill>
                <a:srgbClr val="FFFFFF"/>
              </a:solidFill>
              <a:effectLst/>
              <a:uLnTx/>
              <a:uFillTx/>
              <a:latin typeface="Century Gothic"/>
              <a:ea typeface="+mn-ea"/>
              <a:cs typeface="+mn-cs"/>
            </a:endParaRPr>
          </a:p>
        </p:txBody>
      </p:sp>
      <p:pic>
        <p:nvPicPr>
          <p:cNvPr id="3" name="Resim 2">
            <a:extLst>
              <a:ext uri="{FF2B5EF4-FFF2-40B4-BE49-F238E27FC236}">
                <a16:creationId xmlns:a16="http://schemas.microsoft.com/office/drawing/2014/main" id="{227F8722-1052-4FE9-8DEC-371F0E510BBD}"/>
              </a:ext>
            </a:extLst>
          </p:cNvPr>
          <p:cNvPicPr>
            <a:picLocks noChangeAspect="1"/>
          </p:cNvPicPr>
          <p:nvPr/>
        </p:nvPicPr>
        <p:blipFill>
          <a:blip r:embed="rId4"/>
          <a:stretch>
            <a:fillRect/>
          </a:stretch>
        </p:blipFill>
        <p:spPr>
          <a:xfrm>
            <a:off x="6934485" y="1339006"/>
            <a:ext cx="1762313" cy="1590626"/>
          </a:xfrm>
          <a:prstGeom prst="rect">
            <a:avLst/>
          </a:prstGeom>
        </p:spPr>
      </p:pic>
      <p:sp>
        <p:nvSpPr>
          <p:cNvPr id="9" name="23 Serbest Form">
            <a:extLst>
              <a:ext uri="{FF2B5EF4-FFF2-40B4-BE49-F238E27FC236}">
                <a16:creationId xmlns:a16="http://schemas.microsoft.com/office/drawing/2014/main" id="{3EFA4A50-6733-412D-B36C-924C6B3088A7}"/>
              </a:ext>
            </a:extLst>
          </p:cNvPr>
          <p:cNvSpPr/>
          <p:nvPr/>
        </p:nvSpPr>
        <p:spPr>
          <a:xfrm>
            <a:off x="550417" y="3340873"/>
            <a:ext cx="11212496" cy="2553900"/>
          </a:xfrm>
          <a:custGeom>
            <a:avLst/>
            <a:gdLst>
              <a:gd name="connsiteX0" fmla="*/ 0 w 4176587"/>
              <a:gd name="connsiteY0" fmla="*/ 80997 h 809972"/>
              <a:gd name="connsiteX1" fmla="*/ 23724 w 4176587"/>
              <a:gd name="connsiteY1" fmla="*/ 23723 h 809972"/>
              <a:gd name="connsiteX2" fmla="*/ 80998 w 4176587"/>
              <a:gd name="connsiteY2" fmla="*/ 0 h 809972"/>
              <a:gd name="connsiteX3" fmla="*/ 4095590 w 4176587"/>
              <a:gd name="connsiteY3" fmla="*/ 0 h 809972"/>
              <a:gd name="connsiteX4" fmla="*/ 4152864 w 4176587"/>
              <a:gd name="connsiteY4" fmla="*/ 23724 h 809972"/>
              <a:gd name="connsiteX5" fmla="*/ 4176587 w 4176587"/>
              <a:gd name="connsiteY5" fmla="*/ 80998 h 809972"/>
              <a:gd name="connsiteX6" fmla="*/ 4176587 w 4176587"/>
              <a:gd name="connsiteY6" fmla="*/ 728975 h 809972"/>
              <a:gd name="connsiteX7" fmla="*/ 4152864 w 4176587"/>
              <a:gd name="connsiteY7" fmla="*/ 786249 h 809972"/>
              <a:gd name="connsiteX8" fmla="*/ 4095590 w 4176587"/>
              <a:gd name="connsiteY8" fmla="*/ 809972 h 809972"/>
              <a:gd name="connsiteX9" fmla="*/ 80997 w 4176587"/>
              <a:gd name="connsiteY9" fmla="*/ 809972 h 809972"/>
              <a:gd name="connsiteX10" fmla="*/ 23723 w 4176587"/>
              <a:gd name="connsiteY10" fmla="*/ 786248 h 809972"/>
              <a:gd name="connsiteX11" fmla="*/ 0 w 4176587"/>
              <a:gd name="connsiteY11" fmla="*/ 728974 h 809972"/>
              <a:gd name="connsiteX12" fmla="*/ 0 w 4176587"/>
              <a:gd name="connsiteY12" fmla="*/ 80997 h 8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6587" h="809972">
                <a:moveTo>
                  <a:pt x="0" y="80997"/>
                </a:moveTo>
                <a:cubicBezTo>
                  <a:pt x="0" y="59515"/>
                  <a:pt x="8534" y="38913"/>
                  <a:pt x="23724" y="23723"/>
                </a:cubicBezTo>
                <a:cubicBezTo>
                  <a:pt x="38914" y="8533"/>
                  <a:pt x="59516" y="0"/>
                  <a:pt x="80998" y="0"/>
                </a:cubicBezTo>
                <a:lnTo>
                  <a:pt x="4095590" y="0"/>
                </a:lnTo>
                <a:cubicBezTo>
                  <a:pt x="4117072" y="0"/>
                  <a:pt x="4137674" y="8534"/>
                  <a:pt x="4152864" y="23724"/>
                </a:cubicBezTo>
                <a:cubicBezTo>
                  <a:pt x="4168054" y="38914"/>
                  <a:pt x="4176587" y="59516"/>
                  <a:pt x="4176587" y="80998"/>
                </a:cubicBezTo>
                <a:lnTo>
                  <a:pt x="4176587" y="728975"/>
                </a:lnTo>
                <a:cubicBezTo>
                  <a:pt x="4176587" y="750457"/>
                  <a:pt x="4168053" y="771059"/>
                  <a:pt x="4152864" y="786249"/>
                </a:cubicBezTo>
                <a:cubicBezTo>
                  <a:pt x="4137674" y="801439"/>
                  <a:pt x="4117072" y="809972"/>
                  <a:pt x="4095590" y="809972"/>
                </a:cubicBezTo>
                <a:lnTo>
                  <a:pt x="80997" y="809972"/>
                </a:lnTo>
                <a:cubicBezTo>
                  <a:pt x="59515" y="809972"/>
                  <a:pt x="38913" y="801438"/>
                  <a:pt x="23723" y="786248"/>
                </a:cubicBezTo>
                <a:cubicBezTo>
                  <a:pt x="8533" y="771058"/>
                  <a:pt x="0" y="750456"/>
                  <a:pt x="0" y="728974"/>
                </a:cubicBezTo>
                <a:lnTo>
                  <a:pt x="0" y="80997"/>
                </a:lnTo>
                <a:close/>
              </a:path>
            </a:pathLst>
          </a:custGeom>
          <a:solidFill>
            <a:srgbClr val="FFFFFF">
              <a:lumMod val="85000"/>
            </a:srgb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spcFirstLastPara="0" vert="horz" wrap="square" lIns="984894" tIns="68580" rIns="68581" bIns="68580" numCol="1" spcCol="1270" anchor="t" anchorCtr="0">
            <a:noAutofit/>
          </a:bodyPr>
          <a:lstStyle/>
          <a:p>
            <a:pPr defTabSz="800100">
              <a:lnSpc>
                <a:spcPct val="90000"/>
              </a:lnSpc>
              <a:spcBef>
                <a:spcPct val="0"/>
              </a:spcBef>
              <a:spcAft>
                <a:spcPct val="35000"/>
              </a:spcAft>
            </a:pPr>
            <a:r>
              <a:rPr lang="tr-TR" altLang="tr-TR" sz="2000" b="1" dirty="0">
                <a:solidFill>
                  <a:schemeClr val="bg2"/>
                </a:solidFill>
              </a:rPr>
              <a:t>                      </a:t>
            </a:r>
          </a:p>
          <a:p>
            <a:pPr defTabSz="800100">
              <a:lnSpc>
                <a:spcPct val="90000"/>
              </a:lnSpc>
              <a:spcBef>
                <a:spcPct val="0"/>
              </a:spcBef>
              <a:spcAft>
                <a:spcPct val="35000"/>
              </a:spcAft>
            </a:pPr>
            <a:endParaRPr lang="tr-TR" altLang="tr-TR" sz="2000" b="1" dirty="0">
              <a:solidFill>
                <a:schemeClr val="bg2"/>
              </a:solidFill>
            </a:endParaRPr>
          </a:p>
          <a:p>
            <a:pPr defTabSz="800100">
              <a:lnSpc>
                <a:spcPct val="90000"/>
              </a:lnSpc>
              <a:spcBef>
                <a:spcPct val="0"/>
              </a:spcBef>
              <a:spcAft>
                <a:spcPct val="35000"/>
              </a:spcAft>
            </a:pPr>
            <a:r>
              <a:rPr lang="tr-TR" altLang="tr-TR" sz="2000" b="1" dirty="0">
                <a:solidFill>
                  <a:schemeClr val="bg2"/>
                </a:solidFill>
              </a:rPr>
              <a:t>		                              	</a:t>
            </a:r>
            <a:r>
              <a:rPr lang="tr-TR" altLang="tr-TR" sz="1800" b="1" dirty="0"/>
              <a:t>Asgari 50 Milyon TL. Elektrik veya Hidrojen İle Çalışan 		                                      Ulaşım Araçları İmalatı Yatırımları</a:t>
            </a:r>
            <a:endParaRPr lang="tr-TR" sz="1800" b="1" dirty="0"/>
          </a:p>
        </p:txBody>
      </p:sp>
      <p:pic>
        <p:nvPicPr>
          <p:cNvPr id="8" name="Resim 7">
            <a:extLst>
              <a:ext uri="{FF2B5EF4-FFF2-40B4-BE49-F238E27FC236}">
                <a16:creationId xmlns:a16="http://schemas.microsoft.com/office/drawing/2014/main" id="{D38D2534-21DF-4584-9982-E0DD5441987B}"/>
              </a:ext>
            </a:extLst>
          </p:cNvPr>
          <p:cNvPicPr>
            <a:picLocks noChangeAspect="1"/>
          </p:cNvPicPr>
          <p:nvPr/>
        </p:nvPicPr>
        <p:blipFill>
          <a:blip r:embed="rId5"/>
          <a:stretch>
            <a:fillRect/>
          </a:stretch>
        </p:blipFill>
        <p:spPr>
          <a:xfrm>
            <a:off x="946429" y="3496792"/>
            <a:ext cx="2853214" cy="2143125"/>
          </a:xfrm>
          <a:prstGeom prst="rect">
            <a:avLst/>
          </a:prstGeom>
        </p:spPr>
      </p:pic>
    </p:spTree>
    <p:extLst>
      <p:ext uri="{BB962C8B-B14F-4D97-AF65-F5344CB8AC3E}">
        <p14:creationId xmlns:p14="http://schemas.microsoft.com/office/powerpoint/2010/main" val="133881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25</a:t>
            </a:fld>
            <a:endParaRPr/>
          </a:p>
        </p:txBody>
      </p:sp>
      <p:sp>
        <p:nvSpPr>
          <p:cNvPr id="6" name="4 Yuvarlatılmış Dikdörtgen">
            <a:extLst>
              <a:ext uri="{FF2B5EF4-FFF2-40B4-BE49-F238E27FC236}">
                <a16:creationId xmlns:a16="http://schemas.microsoft.com/office/drawing/2014/main" id="{E99D983E-28A5-4AC2-8359-4B6F0B9BCBFC}"/>
              </a:ext>
            </a:extLst>
          </p:cNvPr>
          <p:cNvSpPr>
            <a:spLocks noChangeArrowheads="1"/>
          </p:cNvSpPr>
          <p:nvPr/>
        </p:nvSpPr>
        <p:spPr bwMode="auto">
          <a:xfrm>
            <a:off x="1776513" y="668576"/>
            <a:ext cx="8785225" cy="571419"/>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2800" b="1" dirty="0">
                <a:solidFill>
                  <a:srgbClr val="C00000"/>
                </a:solidFill>
                <a:latin typeface="Calibri" pitchFamily="34" charset="0"/>
                <a:cs typeface="Calibri" pitchFamily="34" charset="0"/>
              </a:rPr>
              <a:t>Öncelikli Yatırımlara Sağlanan Destekler</a:t>
            </a:r>
            <a:endParaRPr lang="en-US" sz="2800" b="1" dirty="0">
              <a:solidFill>
                <a:srgbClr val="C00000"/>
              </a:solidFill>
              <a:latin typeface="Calibri" pitchFamily="34" charset="0"/>
              <a:cs typeface="Calibri" pitchFamily="34" charset="0"/>
            </a:endParaRPr>
          </a:p>
          <a:p>
            <a:pPr algn="ctr" eaLnBrk="0" hangingPunct="0">
              <a:defRPr/>
            </a:pPr>
            <a:endParaRPr lang="en-US" sz="2800" b="1" dirty="0">
              <a:solidFill>
                <a:srgbClr val="C00000"/>
              </a:solidFill>
              <a:latin typeface="Calibri" pitchFamily="34" charset="0"/>
              <a:cs typeface="Calibri" pitchFamily="34" charset="0"/>
            </a:endParaRPr>
          </a:p>
        </p:txBody>
      </p:sp>
      <p:graphicFrame>
        <p:nvGraphicFramePr>
          <p:cNvPr id="7" name="Group 281">
            <a:extLst>
              <a:ext uri="{FF2B5EF4-FFF2-40B4-BE49-F238E27FC236}">
                <a16:creationId xmlns:a16="http://schemas.microsoft.com/office/drawing/2014/main" id="{897F426E-147B-47E1-BE57-1866A531F66A}"/>
              </a:ext>
            </a:extLst>
          </p:cNvPr>
          <p:cNvGraphicFramePr>
            <a:graphicFrameLocks noGrp="1"/>
          </p:cNvGraphicFramePr>
          <p:nvPr>
            <p:extLst>
              <p:ext uri="{D42A27DB-BD31-4B8C-83A1-F6EECF244321}">
                <p14:modId xmlns:p14="http://schemas.microsoft.com/office/powerpoint/2010/main" val="2521669949"/>
              </p:ext>
            </p:extLst>
          </p:nvPr>
        </p:nvGraphicFramePr>
        <p:xfrm>
          <a:off x="372183" y="1418915"/>
          <a:ext cx="11537575" cy="4766003"/>
        </p:xfrm>
        <a:graphic>
          <a:graphicData uri="http://schemas.openxmlformats.org/drawingml/2006/table">
            <a:tbl>
              <a:tblPr/>
              <a:tblGrid>
                <a:gridCol w="2338343">
                  <a:extLst>
                    <a:ext uri="{9D8B030D-6E8A-4147-A177-3AD203B41FA5}">
                      <a16:colId xmlns:a16="http://schemas.microsoft.com/office/drawing/2014/main" val="20000"/>
                    </a:ext>
                  </a:extLst>
                </a:gridCol>
                <a:gridCol w="3118415">
                  <a:extLst>
                    <a:ext uri="{9D8B030D-6E8A-4147-A177-3AD203B41FA5}">
                      <a16:colId xmlns:a16="http://schemas.microsoft.com/office/drawing/2014/main" val="20001"/>
                    </a:ext>
                  </a:extLst>
                </a:gridCol>
                <a:gridCol w="6080817">
                  <a:extLst>
                    <a:ext uri="{9D8B030D-6E8A-4147-A177-3AD203B41FA5}">
                      <a16:colId xmlns:a16="http://schemas.microsoft.com/office/drawing/2014/main" val="20002"/>
                    </a:ext>
                  </a:extLst>
                </a:gridCol>
              </a:tblGrid>
              <a:tr h="3199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alibri" pitchFamily="34" charset="0"/>
                          <a:cs typeface="Calibri" pitchFamily="34" charset="0"/>
                        </a:rPr>
                        <a:t>Destek Unsurları</a:t>
                      </a: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003300"/>
                      </a:solidFill>
                      <a:prstDash val="solid"/>
                      <a:round/>
                      <a:headEnd type="none" w="med" len="med"/>
                      <a:tailEnd type="none" w="med" len="med"/>
                    </a:lnB>
                    <a:lnTlToBr>
                      <a:noFill/>
                    </a:lnTlToBr>
                    <a:lnBlToTr>
                      <a:noFill/>
                    </a:lnBlToTr>
                    <a:solidFill>
                      <a:srgbClr val="0066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2"/>
                          </a:solidFill>
                          <a:effectLst/>
                          <a:latin typeface="Calibri" pitchFamily="34" charset="0"/>
                          <a:cs typeface="Calibri" pitchFamily="34" charset="0"/>
                        </a:rPr>
                        <a:t>Destek Oran ve Süreleri</a:t>
                      </a:r>
                      <a:endParaRPr kumimoji="0" lang="en-US" sz="1800" b="1"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2700" cap="flat" cmpd="sng" algn="ctr">
                      <a:solidFill>
                        <a:srgbClr val="FFFFFF"/>
                      </a:solidFill>
                      <a:prstDash val="solid"/>
                      <a:round/>
                      <a:headEnd type="none" w="med" len="med"/>
                      <a:tailEnd type="none" w="med" len="med"/>
                    </a:lnL>
                    <a:lnR w="19050" cap="flat" cmpd="sng" algn="ctr">
                      <a:solidFill>
                        <a:srgbClr val="003300"/>
                      </a:solidFill>
                      <a:prstDash val="solid"/>
                      <a:round/>
                      <a:headEnd type="none" w="med" len="med"/>
                      <a:tailEnd type="none" w="med" len="med"/>
                    </a:lnR>
                    <a:lnT>
                      <a:noFill/>
                    </a:lnT>
                    <a:lnB w="19050" cap="flat" cmpd="sng" algn="ctr">
                      <a:solidFill>
                        <a:srgbClr val="0033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val="10000"/>
                  </a:ext>
                </a:extLst>
              </a:tr>
              <a:tr h="39937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a:ln>
                            <a:noFill/>
                          </a:ln>
                          <a:solidFill>
                            <a:srgbClr val="000000"/>
                          </a:solidFill>
                          <a:effectLst/>
                          <a:latin typeface="Wingdings 2" pitchFamily="18" charset="2"/>
                          <a:cs typeface="Times New Roman" pitchFamily="18" charset="0"/>
                        </a:rPr>
                        <a:t>P</a:t>
                      </a:r>
                      <a:endParaRPr kumimoji="0" lang="en-US" sz="2800" b="1" i="0" u="none" strike="noStrike" cap="none" normalizeH="0" baseline="0" dirty="0">
                        <a:ln>
                          <a:noFill/>
                        </a:ln>
                        <a:solidFill>
                          <a:srgbClr val="000000"/>
                        </a:solidFill>
                        <a:effectLst/>
                        <a:latin typeface="Wingdings 2" pitchFamily="18" charset="2"/>
                        <a:cs typeface="Times New Roman" pitchFamily="18"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219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a:ln>
                            <a:noFill/>
                          </a:ln>
                          <a:solidFill>
                            <a:srgbClr val="000000"/>
                          </a:solidFill>
                          <a:effectLst/>
                          <a:latin typeface="Wingdings 2" pitchFamily="18" charset="2"/>
                          <a:cs typeface="Times New Roman" pitchFamily="18" charset="0"/>
                        </a:rPr>
                        <a:t>P</a:t>
                      </a:r>
                      <a:endParaRPr kumimoji="0" lang="en-US" sz="2800" b="1" i="0" u="none" strike="noStrike" cap="none" normalizeH="0" baseline="0" dirty="0">
                        <a:ln>
                          <a:noFill/>
                        </a:ln>
                        <a:solidFill>
                          <a:srgbClr val="000000"/>
                        </a:solidFill>
                        <a:effectLst/>
                        <a:latin typeface="Wingdings 2" pitchFamily="18" charset="2"/>
                        <a:cs typeface="Times New Roman" pitchFamily="18"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49110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40</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51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Calibri" pitchFamily="34" charset="0"/>
                          <a:cs typeface="Calibri" pitchFamily="34" charset="0"/>
                        </a:rPr>
                        <a:t>Vergi İndirim (%)</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80</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7 yıl</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40219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a:ln>
                            <a:noFill/>
                          </a:ln>
                          <a:solidFill>
                            <a:srgbClr val="000000"/>
                          </a:solidFill>
                          <a:effectLst/>
                          <a:latin typeface="Wingdings 2" pitchFamily="18" charset="2"/>
                          <a:cs typeface="Times New Roman" pitchFamily="18" charset="0"/>
                        </a:rPr>
                        <a:t>P</a:t>
                      </a:r>
                      <a:endParaRPr kumimoji="0" lang="en-US" sz="2800" b="1" i="0" u="none" strike="noStrike" cap="none" normalizeH="0" baseline="0" dirty="0">
                        <a:ln>
                          <a:noFill/>
                        </a:ln>
                        <a:solidFill>
                          <a:srgbClr val="000000"/>
                        </a:solidFill>
                        <a:effectLst/>
                        <a:latin typeface="Wingdings 2" pitchFamily="18" charset="2"/>
                        <a:cs typeface="Times New Roman" pitchFamily="18"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3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Faiz Desteği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5 Puan</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4784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Calibri" pitchFamily="34" charset="0"/>
                          <a:cs typeface="Calibri" pitchFamily="34" charset="0"/>
                        </a:rPr>
                        <a:t>Döviz / Dövize Endeksli Kredi</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2 Puan</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r h="478402">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Calibri" pitchFamily="34" charset="0"/>
                          <a:cs typeface="Calibri" pitchFamily="34" charset="0"/>
                        </a:rPr>
                        <a:t>Azami Tutar</a:t>
                      </a:r>
                      <a:endParaRPr kumimoji="0" lang="en-US" sz="1800" b="0"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8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chemeClr val="tx1"/>
                      </a:solidFill>
                      <a:prstDash val="dash"/>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85781850"/>
                  </a:ext>
                </a:extLst>
              </a:tr>
            </a:tbl>
          </a:graphicData>
        </a:graphic>
      </p:graphicFrame>
    </p:spTree>
    <p:extLst>
      <p:ext uri="{BB962C8B-B14F-4D97-AF65-F5344CB8AC3E}">
        <p14:creationId xmlns:p14="http://schemas.microsoft.com/office/powerpoint/2010/main" val="298222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2708593846"/>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26</a:t>
            </a:fld>
            <a:endParaRPr/>
          </a:p>
        </p:txBody>
      </p:sp>
    </p:spTree>
    <p:extLst>
      <p:ext uri="{BB962C8B-B14F-4D97-AF65-F5344CB8AC3E}">
        <p14:creationId xmlns:p14="http://schemas.microsoft.com/office/powerpoint/2010/main" val="136278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27</a:t>
            </a:fld>
            <a:endParaRPr/>
          </a:p>
        </p:txBody>
      </p:sp>
      <p:sp>
        <p:nvSpPr>
          <p:cNvPr id="7" name="Google Shape;308;p25">
            <a:extLst>
              <a:ext uri="{FF2B5EF4-FFF2-40B4-BE49-F238E27FC236}">
                <a16:creationId xmlns:a16="http://schemas.microsoft.com/office/drawing/2014/main" id="{761CFA59-211A-409C-B5D5-6F7E27119C51}"/>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Stratejik Yatırımların Teşviki Uygulaması</a:t>
            </a:r>
            <a:endParaRPr dirty="0"/>
          </a:p>
        </p:txBody>
      </p:sp>
      <p:sp>
        <p:nvSpPr>
          <p:cNvPr id="8" name="Rectangle 3">
            <a:extLst>
              <a:ext uri="{FF2B5EF4-FFF2-40B4-BE49-F238E27FC236}">
                <a16:creationId xmlns:a16="http://schemas.microsoft.com/office/drawing/2014/main" id="{3341367D-7EE7-4524-B416-5C262435D92E}"/>
              </a:ext>
            </a:extLst>
          </p:cNvPr>
          <p:cNvSpPr txBox="1">
            <a:spLocks noChangeArrowheads="1"/>
          </p:cNvSpPr>
          <p:nvPr/>
        </p:nvSpPr>
        <p:spPr>
          <a:xfrm>
            <a:off x="628650" y="959426"/>
            <a:ext cx="11241966" cy="45384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588" lvl="1" indent="0">
              <a:lnSpc>
                <a:spcPts val="3500"/>
              </a:lnSpc>
              <a:spcBef>
                <a:spcPct val="0"/>
              </a:spcBef>
              <a:buClr>
                <a:srgbClr val="CC0000"/>
              </a:buClr>
              <a:buSzTx/>
              <a:buFont typeface="Arial"/>
              <a:buNone/>
              <a:defRPr/>
            </a:pPr>
            <a:r>
              <a:rPr lang="tr-TR" dirty="0">
                <a:solidFill>
                  <a:srgbClr val="000000"/>
                </a:solidFill>
                <a:latin typeface="Calibri" pitchFamily="34" charset="0"/>
                <a:cs typeface="Calibri" pitchFamily="34" charset="0"/>
              </a:rPr>
              <a:t>Bu uygulama, cari açığın azaltılmasına katkı sağlayacak katma değeri yüksek yatırımların desteklenmesini hedefler.</a:t>
            </a:r>
          </a:p>
          <a:p>
            <a:pPr marL="1588" lvl="1" indent="0">
              <a:lnSpc>
                <a:spcPts val="4500"/>
              </a:lnSpc>
              <a:spcBef>
                <a:spcPct val="0"/>
              </a:spcBef>
              <a:buClr>
                <a:srgbClr val="CC0000"/>
              </a:buClr>
              <a:buSzTx/>
              <a:buFont typeface="Arial"/>
              <a:buNone/>
              <a:defRPr/>
            </a:pPr>
            <a:r>
              <a:rPr lang="tr-TR" u="sng" dirty="0">
                <a:solidFill>
                  <a:srgbClr val="C00000"/>
                </a:solidFill>
                <a:latin typeface="Calibri" pitchFamily="34" charset="0"/>
                <a:cs typeface="Calibri" pitchFamily="34" charset="0"/>
              </a:rPr>
              <a:t>STRATEJİK YATIRIM DEĞERLENDİRME KRİTERLERİ</a:t>
            </a:r>
          </a:p>
          <a:p>
            <a:pPr marL="273050" lvl="1" indent="-271463">
              <a:lnSpc>
                <a:spcPct val="150000"/>
              </a:lnSpc>
              <a:buClr>
                <a:srgbClr val="660066"/>
              </a:buClr>
              <a:buSzTx/>
              <a:buFont typeface="Wingdings" pitchFamily="2" charset="2"/>
              <a:buChar char="Ø"/>
              <a:defRPr/>
            </a:pPr>
            <a:r>
              <a:rPr lang="tr-TR" dirty="0">
                <a:solidFill>
                  <a:srgbClr val="000000"/>
                </a:solidFill>
                <a:latin typeface="Calibri" pitchFamily="34" charset="0"/>
                <a:cs typeface="Calibri" pitchFamily="34" charset="0"/>
              </a:rPr>
              <a:t> Asgari sabit yatırımın 50 milyon Türk Lirasının üzerinde olması,</a:t>
            </a:r>
          </a:p>
          <a:p>
            <a:pPr marL="273050" lvl="1" indent="-271463">
              <a:lnSpc>
                <a:spcPct val="150000"/>
              </a:lnSpc>
              <a:buClr>
                <a:srgbClr val="660066"/>
              </a:buClr>
              <a:buSzTx/>
              <a:buFont typeface="Wingdings" pitchFamily="2" charset="2"/>
              <a:buChar char="Ø"/>
              <a:defRPr/>
            </a:pPr>
            <a:r>
              <a:rPr lang="tr-TR" dirty="0">
                <a:solidFill>
                  <a:srgbClr val="000000"/>
                </a:solidFill>
                <a:latin typeface="Calibri" pitchFamily="34" charset="0"/>
                <a:cs typeface="Calibri" pitchFamily="34" charset="0"/>
              </a:rPr>
              <a:t> Yurtiçi toplam üretim kapasitesinin ithalattan az olması,</a:t>
            </a:r>
          </a:p>
          <a:p>
            <a:pPr marL="273050" lvl="1" indent="-271463">
              <a:lnSpc>
                <a:spcPct val="150000"/>
              </a:lnSpc>
              <a:buClr>
                <a:srgbClr val="660066"/>
              </a:buClr>
              <a:buSzTx/>
              <a:buFont typeface="Wingdings" pitchFamily="2" charset="2"/>
              <a:buChar char="Ø"/>
              <a:defRPr/>
            </a:pPr>
            <a:r>
              <a:rPr lang="tr-TR" dirty="0">
                <a:solidFill>
                  <a:srgbClr val="000000"/>
                </a:solidFill>
                <a:latin typeface="Calibri" pitchFamily="34" charset="0"/>
                <a:cs typeface="Calibri" pitchFamily="34" charset="0"/>
              </a:rPr>
              <a:t> Katma değerin asgari %40 olması,</a:t>
            </a:r>
          </a:p>
          <a:p>
            <a:pPr marL="355600" lvl="1" indent="-354013">
              <a:lnSpc>
                <a:spcPct val="150000"/>
              </a:lnSpc>
              <a:buClr>
                <a:srgbClr val="660066"/>
              </a:buClr>
              <a:buSzTx/>
              <a:buFont typeface="Wingdings" pitchFamily="2" charset="2"/>
              <a:buChar char="Ø"/>
              <a:defRPr/>
            </a:pPr>
            <a:r>
              <a:rPr lang="tr-TR" dirty="0">
                <a:solidFill>
                  <a:srgbClr val="000000"/>
                </a:solidFill>
                <a:latin typeface="Calibri" pitchFamily="34" charset="0"/>
                <a:cs typeface="Calibri" pitchFamily="34" charset="0"/>
              </a:rPr>
              <a:t>Son bir yıl içerisinde gerçekleşen toplam ithalat tutarının 50 milyon ABD dolarının üzerinde olması.</a:t>
            </a:r>
          </a:p>
          <a:p>
            <a:pPr marL="1587" lvl="1" indent="0">
              <a:lnSpc>
                <a:spcPct val="150000"/>
              </a:lnSpc>
              <a:buClr>
                <a:srgbClr val="660066"/>
              </a:buClr>
              <a:buSzTx/>
              <a:buNone/>
              <a:defRPr/>
            </a:pPr>
            <a:r>
              <a:rPr lang="tr-TR" b="1" dirty="0">
                <a:solidFill>
                  <a:srgbClr val="C00000"/>
                </a:solidFill>
                <a:latin typeface="Calibri" pitchFamily="34" charset="0"/>
                <a:cs typeface="Calibri" pitchFamily="34" charset="0"/>
              </a:rPr>
              <a:t>2846 Sayılı Karar Değişikliği ile kriterleri sağlayan kamu yatırımlarının da stratejik olarak desteklenmesi imkânı getirilmiştir. </a:t>
            </a:r>
          </a:p>
          <a:p>
            <a:pPr marL="1587" lvl="1" indent="0">
              <a:lnSpc>
                <a:spcPct val="150000"/>
              </a:lnSpc>
              <a:buClr>
                <a:srgbClr val="660066"/>
              </a:buClr>
              <a:buSzTx/>
              <a:buNone/>
              <a:defRPr/>
            </a:pPr>
            <a:endParaRPr lang="tr-TR" sz="2000" dirty="0">
              <a:solidFill>
                <a:srgbClr val="000000"/>
              </a:solidFill>
              <a:latin typeface="Calibri" pitchFamily="34" charset="0"/>
              <a:cs typeface="Calibri" pitchFamily="34" charset="0"/>
            </a:endParaRPr>
          </a:p>
          <a:p>
            <a:pPr marL="355600" lvl="1" indent="-354013">
              <a:lnSpc>
                <a:spcPct val="150000"/>
              </a:lnSpc>
              <a:buClr>
                <a:srgbClr val="660066"/>
              </a:buClr>
              <a:buSzTx/>
              <a:buFont typeface="Wingdings" pitchFamily="2" charset="2"/>
              <a:buChar char="Ø"/>
              <a:defRPr/>
            </a:pP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08354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28</a:t>
            </a:fld>
            <a:endParaRPr/>
          </a:p>
        </p:txBody>
      </p:sp>
      <p:sp>
        <p:nvSpPr>
          <p:cNvPr id="7" name="Google Shape;308;p25">
            <a:extLst>
              <a:ext uri="{FF2B5EF4-FFF2-40B4-BE49-F238E27FC236}">
                <a16:creationId xmlns:a16="http://schemas.microsoft.com/office/drawing/2014/main" id="{761CFA59-211A-409C-B5D5-6F7E27119C51}"/>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lvl="0"/>
            <a:r>
              <a:rPr lang="tr-TR" dirty="0"/>
              <a:t>Stratejik Yatırımların Teşviki Uygulaması</a:t>
            </a:r>
            <a:endParaRPr dirty="0"/>
          </a:p>
        </p:txBody>
      </p:sp>
      <p:graphicFrame>
        <p:nvGraphicFramePr>
          <p:cNvPr id="5" name="Group 70">
            <a:extLst>
              <a:ext uri="{FF2B5EF4-FFF2-40B4-BE49-F238E27FC236}">
                <a16:creationId xmlns:a16="http://schemas.microsoft.com/office/drawing/2014/main" id="{B957D975-C966-4016-B4F9-B492D23EEF4D}"/>
              </a:ext>
            </a:extLst>
          </p:cNvPr>
          <p:cNvGraphicFramePr>
            <a:graphicFrameLocks noGrp="1"/>
          </p:cNvGraphicFramePr>
          <p:nvPr/>
        </p:nvGraphicFramePr>
        <p:xfrm>
          <a:off x="304800" y="1605529"/>
          <a:ext cx="11492751" cy="4954448"/>
        </p:xfrm>
        <a:graphic>
          <a:graphicData uri="http://schemas.openxmlformats.org/drawingml/2006/table">
            <a:tbl>
              <a:tblPr/>
              <a:tblGrid>
                <a:gridCol w="2043951">
                  <a:extLst>
                    <a:ext uri="{9D8B030D-6E8A-4147-A177-3AD203B41FA5}">
                      <a16:colId xmlns:a16="http://schemas.microsoft.com/office/drawing/2014/main" val="20000"/>
                    </a:ext>
                  </a:extLst>
                </a:gridCol>
                <a:gridCol w="2778022">
                  <a:extLst>
                    <a:ext uri="{9D8B030D-6E8A-4147-A177-3AD203B41FA5}">
                      <a16:colId xmlns:a16="http://schemas.microsoft.com/office/drawing/2014/main" val="20001"/>
                    </a:ext>
                  </a:extLst>
                </a:gridCol>
                <a:gridCol w="1067827">
                  <a:extLst>
                    <a:ext uri="{9D8B030D-6E8A-4147-A177-3AD203B41FA5}">
                      <a16:colId xmlns:a16="http://schemas.microsoft.com/office/drawing/2014/main" val="20002"/>
                    </a:ext>
                  </a:extLst>
                </a:gridCol>
                <a:gridCol w="1139015">
                  <a:extLst>
                    <a:ext uri="{9D8B030D-6E8A-4147-A177-3AD203B41FA5}">
                      <a16:colId xmlns:a16="http://schemas.microsoft.com/office/drawing/2014/main" val="20003"/>
                    </a:ext>
                  </a:extLst>
                </a:gridCol>
                <a:gridCol w="1235330">
                  <a:extLst>
                    <a:ext uri="{9D8B030D-6E8A-4147-A177-3AD203B41FA5}">
                      <a16:colId xmlns:a16="http://schemas.microsoft.com/office/drawing/2014/main" val="20004"/>
                    </a:ext>
                  </a:extLst>
                </a:gridCol>
                <a:gridCol w="1233235">
                  <a:extLst>
                    <a:ext uri="{9D8B030D-6E8A-4147-A177-3AD203B41FA5}">
                      <a16:colId xmlns:a16="http://schemas.microsoft.com/office/drawing/2014/main" val="20005"/>
                    </a:ext>
                  </a:extLst>
                </a:gridCol>
                <a:gridCol w="1044796">
                  <a:extLst>
                    <a:ext uri="{9D8B030D-6E8A-4147-A177-3AD203B41FA5}">
                      <a16:colId xmlns:a16="http://schemas.microsoft.com/office/drawing/2014/main" val="20006"/>
                    </a:ext>
                  </a:extLst>
                </a:gridCol>
                <a:gridCol w="950575">
                  <a:extLst>
                    <a:ext uri="{9D8B030D-6E8A-4147-A177-3AD203B41FA5}">
                      <a16:colId xmlns:a16="http://schemas.microsoft.com/office/drawing/2014/main" val="20007"/>
                    </a:ext>
                  </a:extLst>
                </a:gridCol>
              </a:tblGrid>
              <a:tr h="29283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1820">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Calibri" pitchFamily="34" charset="0"/>
                          <a:cs typeface="Calibri" pitchFamily="34" charset="0"/>
                        </a:rPr>
                        <a:t>Destek Unsurları</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800080"/>
                    </a:solidFill>
                  </a:tcPr>
                </a:tc>
                <a:tc rowSpan="2"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Calibri" pitchFamily="34" charset="0"/>
                          <a:cs typeface="Calibri" pitchFamily="34" charset="0"/>
                        </a:rPr>
                        <a:t>BÖLGELER</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0316">
                <a:tc gridSpan="2" vMerge="1">
                  <a:txBody>
                    <a:bodyPr/>
                    <a:lstStyle/>
                    <a:p>
                      <a:endParaRPr lang="en-US"/>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I</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II</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III</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IV</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V</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2"/>
                          </a:solidFill>
                          <a:effectLst/>
                          <a:latin typeface="Calibri" pitchFamily="34" charset="0"/>
                          <a:cs typeface="Calibri" pitchFamily="34" charset="0"/>
                        </a:rPr>
                        <a:t>VI</a:t>
                      </a:r>
                      <a:endParaRPr kumimoji="0" lang="en-US" sz="1600" b="0" i="0" u="none" strike="noStrike" cap="none" normalizeH="0" baseline="0" dirty="0">
                        <a:ln>
                          <a:noFill/>
                        </a:ln>
                        <a:solidFill>
                          <a:schemeClr val="tx2"/>
                        </a:solidFill>
                        <a:effectLst/>
                        <a:latin typeface="Calibri" pitchFamily="34" charset="0"/>
                        <a:cs typeface="Calibri" pitchFamily="34"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extLst>
                  <a:ext uri="{0D108BD9-81ED-4DB2-BD59-A6C34878D82A}">
                    <a16:rowId xmlns:a16="http://schemas.microsoft.com/office/drawing/2014/main" val="10002"/>
                  </a:ext>
                </a:extLst>
              </a:tr>
              <a:tr h="39051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kern="1200" cap="none" spc="0" normalizeH="0" baseline="0" noProof="0" dirty="0">
                          <a:ln>
                            <a:noFill/>
                          </a:ln>
                          <a:solidFill>
                            <a:srgbClr val="000000"/>
                          </a:solidFill>
                          <a:effectLst/>
                          <a:uLnTx/>
                          <a:uFillTx/>
                          <a:latin typeface="Wingdings 2" pitchFamily="18" charset="2"/>
                          <a:ea typeface="+mn-ea"/>
                          <a:cs typeface="Times New Roman" pitchFamily="18" charset="0"/>
                        </a:rPr>
                        <a:t>P</a:t>
                      </a:r>
                      <a:endParaRPr kumimoji="0" lang="en-US" sz="20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9051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kern="1200" cap="none" spc="0" normalizeH="0" baseline="0" noProof="0" dirty="0">
                          <a:ln>
                            <a:noFill/>
                          </a:ln>
                          <a:solidFill>
                            <a:srgbClr val="000000"/>
                          </a:solidFill>
                          <a:effectLst/>
                          <a:uLnTx/>
                          <a:uFillTx/>
                          <a:latin typeface="Wingdings 2" pitchFamily="18" charset="2"/>
                          <a:ea typeface="+mn-ea"/>
                          <a:cs typeface="Times New Roman" pitchFamily="18" charset="0"/>
                        </a:rPr>
                        <a:t>P</a:t>
                      </a:r>
                      <a:endParaRPr kumimoji="0" lang="en-US" sz="20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26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Vergi İndirimi</a:t>
                      </a:r>
                      <a:endParaRPr kumimoji="0" lang="en-US" sz="1600" b="1" i="0" u="none" strike="noStrike" cap="none" normalizeH="0" baseline="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693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 (6. Bölgede 10 Yıl)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3043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Yatırım Yeri Tahsisi</a:t>
                      </a:r>
                      <a:endParaRPr kumimoji="0" lang="en-US" sz="1600" b="1" i="0" u="none" strike="noStrike" cap="none" normalizeH="0" baseline="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VAR</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3043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Desteği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C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3043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Döviz / Dövize Endeksli Kredi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3043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Azami Tutar</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 Milyon TL (Yatırım Tutarının %5’ini aşamaz)</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94360585"/>
                  </a:ext>
                </a:extLst>
              </a:tr>
              <a:tr h="439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Sigorta Primi İşçi Hissesi Desteği</a:t>
                      </a:r>
                      <a:endParaRPr kumimoji="0" lang="en-US" sz="1600" b="1" i="0" u="none" strike="noStrike" cap="none" normalizeH="0" baseline="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 (Sadece 6. Bölgede Gerçekleştirilecek Yatırımlar İçin)</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392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pitchFamily="34" charset="0"/>
                          <a:cs typeface="Calibri" pitchFamily="34" charset="0"/>
                        </a:rPr>
                        <a:t>Gelir Vergisi Stopajı Desteği</a:t>
                      </a:r>
                      <a:endParaRPr kumimoji="0" lang="en-US" sz="1600" b="1" i="0" u="none" strike="noStrike" cap="none" normalizeH="0" baseline="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 (Sadece 6. Bölgede Gerçekleştirilecek Yatırımlar İçin)</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5059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İadesi</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kern="1200" cap="none" spc="0" normalizeH="0" baseline="0" noProof="0" dirty="0">
                          <a:ln>
                            <a:noFill/>
                          </a:ln>
                          <a:solidFill>
                            <a:srgbClr val="000000"/>
                          </a:solidFill>
                          <a:effectLst/>
                          <a:uLnTx/>
                          <a:uFillTx/>
                          <a:latin typeface="Wingdings 2" pitchFamily="18" charset="2"/>
                          <a:ea typeface="+mn-ea"/>
                          <a:cs typeface="Times New Roman" pitchFamily="18" charset="0"/>
                        </a:rPr>
                        <a:t>P</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5720" marR="4572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6" name="4 Yuvarlatılmış Dikdörtgen">
            <a:extLst>
              <a:ext uri="{FF2B5EF4-FFF2-40B4-BE49-F238E27FC236}">
                <a16:creationId xmlns:a16="http://schemas.microsoft.com/office/drawing/2014/main" id="{A5323072-297B-4877-BEF7-9958A707BBC0}"/>
              </a:ext>
            </a:extLst>
          </p:cNvPr>
          <p:cNvSpPr>
            <a:spLocks noChangeArrowheads="1"/>
          </p:cNvSpPr>
          <p:nvPr/>
        </p:nvSpPr>
        <p:spPr bwMode="auto">
          <a:xfrm>
            <a:off x="1748359" y="1066108"/>
            <a:ext cx="8785225" cy="611981"/>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3200" b="1" dirty="0">
                <a:solidFill>
                  <a:srgbClr val="C00000"/>
                </a:solidFill>
                <a:latin typeface="Calibri" pitchFamily="34" charset="0"/>
                <a:cs typeface="Calibri" pitchFamily="34" charset="0"/>
              </a:rPr>
              <a:t>Stratejik Yatırımlara Sağlanan Destekler</a:t>
            </a:r>
            <a:endParaRPr lang="en-US" sz="32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52074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2186723619"/>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29</a:t>
            </a:fld>
            <a:endParaRPr/>
          </a:p>
        </p:txBody>
      </p:sp>
    </p:spTree>
    <p:extLst>
      <p:ext uri="{BB962C8B-B14F-4D97-AF65-F5344CB8AC3E}">
        <p14:creationId xmlns:p14="http://schemas.microsoft.com/office/powerpoint/2010/main" val="22992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a:t>
            </a:fld>
            <a:endParaRPr/>
          </a:p>
        </p:txBody>
      </p:sp>
      <p:graphicFrame>
        <p:nvGraphicFramePr>
          <p:cNvPr id="2" name="Diyagram 1">
            <a:extLst>
              <a:ext uri="{FF2B5EF4-FFF2-40B4-BE49-F238E27FC236}">
                <a16:creationId xmlns:a16="http://schemas.microsoft.com/office/drawing/2014/main" id="{A1E56FB3-E7A2-4339-84E6-6B178ECE1B71}"/>
              </a:ext>
            </a:extLst>
          </p:cNvPr>
          <p:cNvGraphicFramePr/>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19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30</a:t>
            </a:fld>
            <a:endParaRPr/>
          </a:p>
        </p:txBody>
      </p:sp>
      <p:sp>
        <p:nvSpPr>
          <p:cNvPr id="7" name="Google Shape;308;p25">
            <a:extLst>
              <a:ext uri="{FF2B5EF4-FFF2-40B4-BE49-F238E27FC236}">
                <a16:creationId xmlns:a16="http://schemas.microsoft.com/office/drawing/2014/main" id="{761CFA59-211A-409C-B5D5-6F7E27119C51}"/>
              </a:ext>
            </a:extLst>
          </p:cNvPr>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Genel Teşvik Uygulaması</a:t>
            </a:r>
            <a:endParaRPr dirty="0"/>
          </a:p>
        </p:txBody>
      </p:sp>
      <p:sp>
        <p:nvSpPr>
          <p:cNvPr id="5" name="Rectangle 3">
            <a:extLst>
              <a:ext uri="{FF2B5EF4-FFF2-40B4-BE49-F238E27FC236}">
                <a16:creationId xmlns:a16="http://schemas.microsoft.com/office/drawing/2014/main" id="{A6AB14AE-57ED-41D6-91A9-CF4AFF895C3F}"/>
              </a:ext>
            </a:extLst>
          </p:cNvPr>
          <p:cNvSpPr txBox="1">
            <a:spLocks noChangeArrowheads="1"/>
          </p:cNvSpPr>
          <p:nvPr/>
        </p:nvSpPr>
        <p:spPr>
          <a:xfrm>
            <a:off x="340659" y="1960199"/>
            <a:ext cx="11510682" cy="308693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defRPr/>
            </a:pPr>
            <a:r>
              <a:rPr lang="tr-TR" sz="2400" b="1" dirty="0">
                <a:solidFill>
                  <a:srgbClr val="000000"/>
                </a:solidFill>
                <a:latin typeface="Calibri" pitchFamily="34" charset="0"/>
                <a:cs typeface="Calibri" pitchFamily="34" charset="0"/>
              </a:rPr>
              <a:t>  Bölge ayrımı yapılmaksızın</a:t>
            </a:r>
            <a:r>
              <a:rPr lang="tr-TR" sz="2400" dirty="0">
                <a:solidFill>
                  <a:srgbClr val="000000"/>
                </a:solidFill>
                <a:latin typeface="Calibri" pitchFamily="34" charset="0"/>
                <a:cs typeface="Calibri" pitchFamily="34" charset="0"/>
              </a:rPr>
              <a:t>;</a:t>
            </a:r>
          </a:p>
          <a:p>
            <a:pPr marL="531813" lvl="1" indent="-352425">
              <a:buClr>
                <a:srgbClr val="CC0000"/>
              </a:buClr>
              <a:buSzTx/>
              <a:buFont typeface="Wingdings" pitchFamily="2" charset="2"/>
              <a:buChar char="Ø"/>
              <a:defRPr/>
            </a:pPr>
            <a:r>
              <a:rPr lang="tr-TR" sz="2000" dirty="0">
                <a:solidFill>
                  <a:srgbClr val="000000"/>
                </a:solidFill>
                <a:latin typeface="Calibri" pitchFamily="34" charset="0"/>
                <a:cs typeface="Calibri" pitchFamily="34" charset="0"/>
              </a:rPr>
              <a:t>Teşvik edilmeyecek yatırım konuları ile diğer teşvik uygulamaları kapsamında yer almayan ve</a:t>
            </a:r>
          </a:p>
          <a:p>
            <a:pPr marL="531813" lvl="1" indent="-352425">
              <a:spcAft>
                <a:spcPct val="30000"/>
              </a:spcAft>
              <a:buClr>
                <a:srgbClr val="CC0000"/>
              </a:buClr>
              <a:buSzTx/>
              <a:buFont typeface="Wingdings" pitchFamily="2" charset="2"/>
              <a:buChar char="Ø"/>
              <a:defRPr/>
            </a:pPr>
            <a:r>
              <a:rPr lang="tr-TR" sz="2000" dirty="0">
                <a:solidFill>
                  <a:srgbClr val="000000"/>
                </a:solidFill>
                <a:latin typeface="Calibri" pitchFamily="34" charset="0"/>
                <a:cs typeface="Calibri" pitchFamily="34" charset="0"/>
              </a:rPr>
              <a:t>Belirlenen asgari sabit yatırım tutarı şartını sağlayan yatırımlardır.</a:t>
            </a:r>
          </a:p>
          <a:p>
            <a:pPr marL="450850" lvl="1" indent="-271463">
              <a:buClr>
                <a:srgbClr val="CC0000"/>
              </a:buClr>
              <a:buSzTx/>
              <a:buFont typeface="Arial"/>
              <a:buNone/>
              <a:defRPr/>
            </a:pPr>
            <a:r>
              <a:rPr lang="tr-TR" sz="2000" b="1" u="sng" dirty="0">
                <a:solidFill>
                  <a:schemeClr val="accent3">
                    <a:lumMod val="50000"/>
                  </a:schemeClr>
                </a:solidFill>
                <a:latin typeface="Calibri" pitchFamily="34" charset="0"/>
                <a:cs typeface="Calibri" pitchFamily="34" charset="0"/>
              </a:rPr>
              <a:t>DESTEKLER:</a:t>
            </a:r>
          </a:p>
          <a:p>
            <a:pPr marL="531813" lvl="1" indent="-352425">
              <a:buClr>
                <a:srgbClr val="CC0000"/>
              </a:buClr>
              <a:buSzTx/>
              <a:buFont typeface="Wingdings" pitchFamily="2" charset="2"/>
              <a:buChar char="Ø"/>
              <a:defRPr/>
            </a:pPr>
            <a:r>
              <a:rPr lang="tr-TR" sz="2000" dirty="0">
                <a:solidFill>
                  <a:srgbClr val="000000"/>
                </a:solidFill>
                <a:latin typeface="Calibri" pitchFamily="34" charset="0"/>
                <a:cs typeface="Calibri" pitchFamily="34" charset="0"/>
              </a:rPr>
              <a:t>KDV İstisnası</a:t>
            </a:r>
          </a:p>
          <a:p>
            <a:pPr marL="531813" lvl="1" indent="-352425">
              <a:buClr>
                <a:srgbClr val="CC0000"/>
              </a:buClr>
              <a:buSzTx/>
              <a:buFont typeface="Wingdings" pitchFamily="2" charset="2"/>
              <a:buChar char="Ø"/>
              <a:defRPr/>
            </a:pPr>
            <a:r>
              <a:rPr lang="tr-TR" sz="2000" dirty="0">
                <a:solidFill>
                  <a:srgbClr val="000000"/>
                </a:solidFill>
                <a:latin typeface="Calibri" pitchFamily="34" charset="0"/>
                <a:cs typeface="Calibri" pitchFamily="34" charset="0"/>
              </a:rPr>
              <a:t>Gümrük Vergisi Muafiyeti</a:t>
            </a:r>
          </a:p>
          <a:p>
            <a:pPr marL="531813" lvl="1" indent="-352425">
              <a:buClr>
                <a:srgbClr val="CC0000"/>
              </a:buClr>
              <a:buSzTx/>
              <a:buFont typeface="Wingdings" pitchFamily="2" charset="2"/>
              <a:buChar char="Ø"/>
              <a:defRPr/>
            </a:pPr>
            <a:r>
              <a:rPr lang="tr-TR" sz="2000" dirty="0">
                <a:solidFill>
                  <a:srgbClr val="000000"/>
                </a:solidFill>
                <a:latin typeface="Calibri" pitchFamily="34" charset="0"/>
                <a:cs typeface="Calibri" pitchFamily="34" charset="0"/>
              </a:rPr>
              <a:t>Gelir Vergisi Stopajı Desteği (6. Bölge)</a:t>
            </a:r>
          </a:p>
        </p:txBody>
      </p:sp>
    </p:spTree>
    <p:extLst>
      <p:ext uri="{BB962C8B-B14F-4D97-AF65-F5344CB8AC3E}">
        <p14:creationId xmlns:p14="http://schemas.microsoft.com/office/powerpoint/2010/main" val="300681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31</a:t>
            </a:fld>
            <a:endParaRPr/>
          </a:p>
        </p:txBody>
      </p:sp>
      <p:graphicFrame>
        <p:nvGraphicFramePr>
          <p:cNvPr id="2" name="Diyagram 1">
            <a:extLst>
              <a:ext uri="{FF2B5EF4-FFF2-40B4-BE49-F238E27FC236}">
                <a16:creationId xmlns:a16="http://schemas.microsoft.com/office/drawing/2014/main" id="{A1E56FB3-E7A2-4339-84E6-6B178ECE1B71}"/>
              </a:ext>
            </a:extLst>
          </p:cNvPr>
          <p:cNvGraphicFramePr/>
          <p:nvPr>
            <p:extLst>
              <p:ext uri="{D42A27DB-BD31-4B8C-83A1-F6EECF244321}">
                <p14:modId xmlns:p14="http://schemas.microsoft.com/office/powerpoint/2010/main" val="3172850232"/>
              </p:ext>
            </p:extLst>
          </p:nvPr>
        </p:nvGraphicFramePr>
        <p:xfrm>
          <a:off x="550672" y="1045772"/>
          <a:ext cx="112359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09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32</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İlçe Bazlı Teşvik Sistemi</a:t>
            </a:r>
            <a:endParaRPr dirty="0"/>
          </a:p>
        </p:txBody>
      </p:sp>
      <p:sp>
        <p:nvSpPr>
          <p:cNvPr id="2" name="Dikdörtgen 1">
            <a:extLst>
              <a:ext uri="{FF2B5EF4-FFF2-40B4-BE49-F238E27FC236}">
                <a16:creationId xmlns:a16="http://schemas.microsoft.com/office/drawing/2014/main" id="{7B323284-4C77-47FF-B29C-5A9F283F7FA8}"/>
              </a:ext>
            </a:extLst>
          </p:cNvPr>
          <p:cNvSpPr/>
          <p:nvPr/>
        </p:nvSpPr>
        <p:spPr>
          <a:xfrm>
            <a:off x="861187" y="1561801"/>
            <a:ext cx="10729137" cy="4401205"/>
          </a:xfrm>
          <a:prstGeom prst="rect">
            <a:avLst/>
          </a:prstGeom>
        </p:spPr>
        <p:txBody>
          <a:bodyPr wrap="square">
            <a:spAutoFit/>
          </a:bodyPr>
          <a:lstStyle/>
          <a:p>
            <a:pPr marL="285750" indent="-285750" algn="just">
              <a:buClr>
                <a:srgbClr val="C00000"/>
              </a:buClr>
              <a:buFont typeface="Wingdings" panose="05000000000000000000" pitchFamily="2" charset="2"/>
              <a:buChar char="Ø"/>
            </a:pPr>
            <a:r>
              <a:rPr lang="tr-TR" sz="1800" dirty="0">
                <a:latin typeface="Calibri" panose="020F0502020204030204" pitchFamily="34" charset="0"/>
                <a:cs typeface="Calibri" panose="020F0502020204030204" pitchFamily="34" charset="0"/>
              </a:rPr>
              <a:t>2011 yılında yapılan SEGE çalışmasının güncel verileri içerecek şekilde güncellenmesi gereksinimi.</a:t>
            </a:r>
          </a:p>
          <a:p>
            <a:pPr algn="just">
              <a:buClr>
                <a:srgbClr val="C00000"/>
              </a:buClr>
            </a:pPr>
            <a:endParaRPr lang="tr-TR" sz="18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1800" dirty="0">
                <a:latin typeface="Calibri" panose="020F0502020204030204" pitchFamily="34" charset="0"/>
                <a:cs typeface="Calibri" panose="020F0502020204030204" pitchFamily="34" charset="0"/>
              </a:rPr>
              <a:t>İl bazlı teşvik sistemi kapsamında bazı illerin ilçelerinin az gelişmiş olmasına rağmen bağlı bulundukları il nedeniyle yeterince destek alamadığı bilgisinin yatırımcılar ve sivil toplum kuruluşları tarafından dile getirilmesi.</a:t>
            </a:r>
          </a:p>
          <a:p>
            <a:pPr algn="just">
              <a:buClr>
                <a:srgbClr val="C00000"/>
              </a:buClr>
            </a:pPr>
            <a:endParaRPr lang="tr-TR" sz="18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1800" dirty="0">
                <a:latin typeface="Calibri" panose="020F0502020204030204" pitchFamily="34" charset="0"/>
                <a:cs typeface="Calibri" panose="020F0502020204030204" pitchFamily="34" charset="0"/>
              </a:rPr>
              <a:t>Sınırları idari olarak belirlenen illerin </a:t>
            </a:r>
            <a:r>
              <a:rPr lang="tr-TR" sz="1800" dirty="0" err="1">
                <a:latin typeface="Calibri" panose="020F0502020204030204" pitchFamily="34" charset="0"/>
                <a:cs typeface="Calibri" panose="020F0502020204030204" pitchFamily="34" charset="0"/>
              </a:rPr>
              <a:t>sosyo</a:t>
            </a:r>
            <a:r>
              <a:rPr lang="tr-TR" sz="1800" dirty="0">
                <a:latin typeface="Calibri" panose="020F0502020204030204" pitchFamily="34" charset="0"/>
                <a:cs typeface="Calibri" panose="020F0502020204030204" pitchFamily="34" charset="0"/>
              </a:rPr>
              <a:t>-ekonomik gelişmişlik seviyesi bazında homojen bir yapıya sahip olmaması nedeniyle, </a:t>
            </a:r>
            <a:r>
              <a:rPr lang="tr-TR" sz="1800" dirty="0">
                <a:solidFill>
                  <a:srgbClr val="C00000"/>
                </a:solidFill>
                <a:latin typeface="Calibri" panose="020F0502020204030204" pitchFamily="34" charset="0"/>
                <a:cs typeface="Calibri" panose="020F0502020204030204" pitchFamily="34" charset="0"/>
              </a:rPr>
              <a:t>ekonomik potansiyeli ve </a:t>
            </a:r>
            <a:r>
              <a:rPr lang="tr-TR" sz="1800" dirty="0" err="1">
                <a:solidFill>
                  <a:srgbClr val="C00000"/>
                </a:solidFill>
                <a:latin typeface="Calibri" panose="020F0502020204030204" pitchFamily="34" charset="0"/>
                <a:cs typeface="Calibri" panose="020F0502020204030204" pitchFamily="34" charset="0"/>
              </a:rPr>
              <a:t>sektörel</a:t>
            </a:r>
            <a:r>
              <a:rPr lang="tr-TR" sz="1800" dirty="0">
                <a:solidFill>
                  <a:srgbClr val="C00000"/>
                </a:solidFill>
                <a:latin typeface="Calibri" panose="020F0502020204030204" pitchFamily="34" charset="0"/>
                <a:cs typeface="Calibri" panose="020F0502020204030204" pitchFamily="34" charset="0"/>
              </a:rPr>
              <a:t> anlamda rekabet gücü yüksek bazı ilçelerimizin kalkınmasının sağlanması, bölgesel eşitsizliklerin azaltılması</a:t>
            </a:r>
            <a:r>
              <a:rPr lang="tr-TR" sz="1800" dirty="0">
                <a:latin typeface="Calibri" panose="020F0502020204030204" pitchFamily="34" charset="0"/>
                <a:cs typeface="Calibri" panose="020F0502020204030204" pitchFamily="34" charset="0"/>
              </a:rPr>
              <a:t> ve </a:t>
            </a:r>
            <a:r>
              <a:rPr lang="tr-TR" sz="1800" dirty="0">
                <a:solidFill>
                  <a:srgbClr val="C00000"/>
                </a:solidFill>
                <a:latin typeface="Calibri" panose="020F0502020204030204" pitchFamily="34" charset="0"/>
                <a:cs typeface="Calibri" panose="020F0502020204030204" pitchFamily="34" charset="0"/>
              </a:rPr>
              <a:t>sürdürülebilir kalkınma hedeflerine ulaşılabilmesi</a:t>
            </a:r>
            <a:r>
              <a:rPr lang="tr-TR" sz="1800" dirty="0">
                <a:latin typeface="Calibri" panose="020F0502020204030204" pitchFamily="34" charset="0"/>
                <a:cs typeface="Calibri" panose="020F0502020204030204" pitchFamily="34" charset="0"/>
              </a:rPr>
              <a:t> açısından ilçe bazlı teşvik sistemi hayata geçirilmiştir. </a:t>
            </a:r>
          </a:p>
          <a:p>
            <a:pPr marL="285750" indent="-285750" algn="just">
              <a:buClr>
                <a:srgbClr val="C00000"/>
              </a:buClr>
              <a:buFont typeface="Wingdings" panose="05000000000000000000" pitchFamily="2" charset="2"/>
              <a:buChar char="Ø"/>
            </a:pPr>
            <a:endParaRPr lang="tr-TR" sz="18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1800" dirty="0">
                <a:latin typeface="Calibri" panose="020F0502020204030204" pitchFamily="34" charset="0"/>
                <a:cs typeface="Calibri" panose="020F0502020204030204" pitchFamily="34" charset="0"/>
              </a:rPr>
              <a:t>İlçe bazlı teşvik sistemi, ekonomik ve kalkınma farklılıklarının ilçe düzeyinde giderilmesini sağlayarak il, bölge ve ulusal kalkınma politikalarının gerçekleşmesine yardımcı olacak, topyekûn ve dengeli kalkınmanın önünü açacaktır</a:t>
            </a:r>
            <a:r>
              <a:rPr lang="tr-TR" sz="1600" dirty="0">
                <a:latin typeface="Calibri" panose="020F0502020204030204" pitchFamily="34" charset="0"/>
                <a:cs typeface="Calibri" panose="020F0502020204030204" pitchFamily="34" charset="0"/>
              </a:rPr>
              <a:t>. </a:t>
            </a:r>
          </a:p>
          <a:p>
            <a:endParaRPr lang="tr-TR" dirty="0"/>
          </a:p>
          <a:p>
            <a:endParaRPr lang="tr-TR" dirty="0"/>
          </a:p>
        </p:txBody>
      </p:sp>
      <p:sp>
        <p:nvSpPr>
          <p:cNvPr id="3" name="Metin kutusu 2">
            <a:extLst>
              <a:ext uri="{FF2B5EF4-FFF2-40B4-BE49-F238E27FC236}">
                <a16:creationId xmlns:a16="http://schemas.microsoft.com/office/drawing/2014/main" id="{EEA08640-4E4A-4FC6-9D7F-38B6C400C5A6}"/>
              </a:ext>
            </a:extLst>
          </p:cNvPr>
          <p:cNvSpPr txBox="1"/>
          <p:nvPr/>
        </p:nvSpPr>
        <p:spPr>
          <a:xfrm>
            <a:off x="861187" y="1005193"/>
            <a:ext cx="7616202" cy="400110"/>
          </a:xfrm>
          <a:prstGeom prst="rect">
            <a:avLst/>
          </a:prstGeom>
          <a:noFill/>
        </p:spPr>
        <p:txBody>
          <a:bodyPr wrap="square" rtlCol="0">
            <a:spAutoFit/>
          </a:bodyPr>
          <a:lstStyle/>
          <a:p>
            <a:r>
              <a:rPr lang="tr-TR" sz="2000" dirty="0">
                <a:solidFill>
                  <a:srgbClr val="C00000"/>
                </a:solidFill>
                <a:latin typeface="Roboto"/>
                <a:ea typeface="Roboto"/>
                <a:sym typeface="Roboto"/>
              </a:rPr>
              <a:t>Neden İlçe Bazlı Teşvik Sistemi ?</a:t>
            </a:r>
          </a:p>
        </p:txBody>
      </p:sp>
    </p:spTree>
    <p:extLst>
      <p:ext uri="{BB962C8B-B14F-4D97-AF65-F5344CB8AC3E}">
        <p14:creationId xmlns:p14="http://schemas.microsoft.com/office/powerpoint/2010/main" val="206242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33</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İlçe Bazlı Teşvik Sistemi</a:t>
            </a:r>
            <a:endParaRPr dirty="0"/>
          </a:p>
        </p:txBody>
      </p:sp>
      <p:sp>
        <p:nvSpPr>
          <p:cNvPr id="2" name="Dikdörtgen 1">
            <a:extLst>
              <a:ext uri="{FF2B5EF4-FFF2-40B4-BE49-F238E27FC236}">
                <a16:creationId xmlns:a16="http://schemas.microsoft.com/office/drawing/2014/main" id="{5E4F80B1-490B-4C5C-8354-902C39EEA994}"/>
              </a:ext>
            </a:extLst>
          </p:cNvPr>
          <p:cNvSpPr/>
          <p:nvPr/>
        </p:nvSpPr>
        <p:spPr>
          <a:xfrm>
            <a:off x="850008" y="1580951"/>
            <a:ext cx="10121246" cy="4801314"/>
          </a:xfrm>
          <a:prstGeom prst="rect">
            <a:avLst/>
          </a:prstGeom>
        </p:spPr>
        <p:txBody>
          <a:bodyPr wrap="square">
            <a:spAutoFit/>
          </a:bodyPr>
          <a:lstStyle/>
          <a:p>
            <a:endParaRPr lang="tr-TR" dirty="0"/>
          </a:p>
          <a:p>
            <a:pPr marL="285750" indent="-285750" algn="just">
              <a:buClr>
                <a:srgbClr val="C00000"/>
              </a:buClr>
              <a:buFont typeface="Wingdings" panose="05000000000000000000" pitchFamily="2" charset="2"/>
              <a:buChar char="Ø"/>
            </a:pPr>
            <a:r>
              <a:rPr lang="tr-TR" sz="2000" dirty="0">
                <a:latin typeface="Calibri" panose="020F0502020204030204" pitchFamily="34" charset="0"/>
                <a:cs typeface="Calibri" panose="020F0502020204030204" pitchFamily="34" charset="0"/>
              </a:rPr>
              <a:t>1/1/2021 tarihinden itibaren yürürlüğe giren sistem ile desteklerin daha adil bir şekilde yatırımcılara sunulması ve az gelişmiş bölgelerimizin gelişmiş bölge olma yolunda daha fazla destek alması.  </a:t>
            </a:r>
          </a:p>
          <a:p>
            <a:pPr marL="285750" indent="-285750" algn="just">
              <a:buClr>
                <a:srgbClr val="C00000"/>
              </a:buClr>
              <a:buFont typeface="Wingdings" panose="05000000000000000000" pitchFamily="2" charset="2"/>
              <a:buChar char="Ø"/>
            </a:pPr>
            <a:endParaRPr lang="tr-TR" sz="20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2000" dirty="0">
                <a:latin typeface="Calibri" panose="020F0502020204030204" pitchFamily="34" charset="0"/>
                <a:cs typeface="Calibri" panose="020F0502020204030204" pitchFamily="34" charset="0"/>
              </a:rPr>
              <a:t>Listede (Karar EK-7) bulunan ilçelerde gerçekleştirilen yatırımlar bir alt bölge desteğinden, bu ilçelerin OSB’lerinde gerçekleştirilecek yatırımlar ise iki alt bölge desteğinden yararlanacak.</a:t>
            </a:r>
          </a:p>
          <a:p>
            <a:pPr marL="285750" indent="-285750" algn="just">
              <a:buClr>
                <a:srgbClr val="C00000"/>
              </a:buClr>
              <a:buFont typeface="Wingdings" panose="05000000000000000000" pitchFamily="2" charset="2"/>
              <a:buChar char="Ø"/>
            </a:pPr>
            <a:endParaRPr lang="tr-TR" sz="20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2000" dirty="0">
                <a:latin typeface="Calibri" panose="020F0502020204030204" pitchFamily="34" charset="0"/>
                <a:cs typeface="Calibri" panose="020F0502020204030204" pitchFamily="34" charset="0"/>
              </a:rPr>
              <a:t>İlçe bazlı teşvik sistemi ile bulunduğu il sınırlarına göre görece daha az gelişmiş </a:t>
            </a:r>
            <a:r>
              <a:rPr lang="tr-TR" sz="2000" dirty="0">
                <a:solidFill>
                  <a:srgbClr val="C00000"/>
                </a:solidFill>
                <a:latin typeface="Calibri" panose="020F0502020204030204" pitchFamily="34" charset="0"/>
                <a:cs typeface="Calibri" panose="020F0502020204030204" pitchFamily="34" charset="0"/>
              </a:rPr>
              <a:t>263 ilçeye </a:t>
            </a:r>
            <a:r>
              <a:rPr lang="tr-TR" sz="2000" dirty="0">
                <a:latin typeface="Calibri" panose="020F0502020204030204" pitchFamily="34" charset="0"/>
                <a:cs typeface="Calibri" panose="020F0502020204030204" pitchFamily="34" charset="0"/>
              </a:rPr>
              <a:t>bulunduğu ile göre daha fazla destek sağlanacak. </a:t>
            </a:r>
          </a:p>
          <a:p>
            <a:pPr algn="just">
              <a:buClr>
                <a:srgbClr val="C00000"/>
              </a:buClr>
            </a:pPr>
            <a:endParaRPr lang="tr-TR" sz="2000" dirty="0">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Ø"/>
            </a:pPr>
            <a:r>
              <a:rPr lang="tr-TR" sz="2000" dirty="0">
                <a:latin typeface="Calibri" panose="020F0502020204030204" pitchFamily="34" charset="0"/>
                <a:cs typeface="Calibri" panose="020F0502020204030204" pitchFamily="34" charset="0"/>
              </a:rPr>
              <a:t>Bu uygulama, iller ve ilçeler bazında demografik, istihdam, eğitim, sağlık, rekabetçi ve yenilikçi kapasite, mali, erişilebilirlik ve yaşam kalitesi bakımından standartları birbirine yakın hale getirecek ve dengeli kalkınma politikaları uygulanmış olacak. </a:t>
            </a:r>
          </a:p>
          <a:p>
            <a:pPr marL="285750" indent="-285750" algn="just">
              <a:buClr>
                <a:srgbClr val="C00000"/>
              </a:buClr>
              <a:buFont typeface="Wingdings" panose="05000000000000000000" pitchFamily="2" charset="2"/>
              <a:buChar char="Ø"/>
            </a:pPr>
            <a:endParaRPr lang="tr-TR" sz="1800" dirty="0">
              <a:latin typeface="Calibri" panose="020F0502020204030204" pitchFamily="34" charset="0"/>
              <a:cs typeface="Calibri" panose="020F0502020204030204" pitchFamily="34" charset="0"/>
            </a:endParaRPr>
          </a:p>
          <a:p>
            <a:endParaRPr lang="tr-TR" dirty="0"/>
          </a:p>
        </p:txBody>
      </p:sp>
      <p:sp>
        <p:nvSpPr>
          <p:cNvPr id="5" name="Metin kutusu 4">
            <a:extLst>
              <a:ext uri="{FF2B5EF4-FFF2-40B4-BE49-F238E27FC236}">
                <a16:creationId xmlns:a16="http://schemas.microsoft.com/office/drawing/2014/main" id="{BCA95219-BDFA-4499-9D5A-CC22B5BA586B}"/>
              </a:ext>
            </a:extLst>
          </p:cNvPr>
          <p:cNvSpPr txBox="1"/>
          <p:nvPr/>
        </p:nvSpPr>
        <p:spPr>
          <a:xfrm>
            <a:off x="1255464" y="1164018"/>
            <a:ext cx="9310335" cy="400110"/>
          </a:xfrm>
          <a:prstGeom prst="rect">
            <a:avLst/>
          </a:prstGeom>
          <a:noFill/>
        </p:spPr>
        <p:txBody>
          <a:bodyPr wrap="square" rtlCol="0">
            <a:spAutoFit/>
          </a:bodyPr>
          <a:lstStyle/>
          <a:p>
            <a:r>
              <a:rPr lang="tr-TR" sz="2000" dirty="0">
                <a:solidFill>
                  <a:srgbClr val="C00000"/>
                </a:solidFill>
                <a:latin typeface="Roboto"/>
                <a:ea typeface="Roboto"/>
                <a:sym typeface="Roboto"/>
              </a:rPr>
              <a:t>İlçe Bazlı Teşvik Sisteminin Uygulaması ve Sağlanan Destekler</a:t>
            </a:r>
          </a:p>
        </p:txBody>
      </p:sp>
    </p:spTree>
    <p:extLst>
      <p:ext uri="{BB962C8B-B14F-4D97-AF65-F5344CB8AC3E}">
        <p14:creationId xmlns:p14="http://schemas.microsoft.com/office/powerpoint/2010/main" val="367585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34</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sp>
        <p:nvSpPr>
          <p:cNvPr id="9" name="4 Yuvarlatılmış Dikdörtgen">
            <a:extLst>
              <a:ext uri="{FF2B5EF4-FFF2-40B4-BE49-F238E27FC236}">
                <a16:creationId xmlns:a16="http://schemas.microsoft.com/office/drawing/2014/main" id="{25001E63-DD41-40BD-95BE-773BA29750EB}"/>
              </a:ext>
            </a:extLst>
          </p:cNvPr>
          <p:cNvSpPr>
            <a:spLocks noChangeArrowheads="1"/>
          </p:cNvSpPr>
          <p:nvPr/>
        </p:nvSpPr>
        <p:spPr bwMode="auto">
          <a:xfrm>
            <a:off x="1747992" y="873645"/>
            <a:ext cx="8785225" cy="571419"/>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2800" b="1" dirty="0">
                <a:solidFill>
                  <a:srgbClr val="C00000"/>
                </a:solidFill>
                <a:latin typeface="Calibri" pitchFamily="34" charset="0"/>
                <a:cs typeface="Calibri" pitchFamily="34" charset="0"/>
              </a:rPr>
              <a:t>Alt Bölge Desteği</a:t>
            </a:r>
            <a:endParaRPr lang="en-US" sz="2800" b="1" dirty="0">
              <a:solidFill>
                <a:srgbClr val="C00000"/>
              </a:solidFill>
              <a:latin typeface="Calibri" pitchFamily="34" charset="0"/>
              <a:cs typeface="Calibri" pitchFamily="34" charset="0"/>
            </a:endParaRPr>
          </a:p>
          <a:p>
            <a:pPr algn="ctr" eaLnBrk="0" hangingPunct="0">
              <a:defRPr/>
            </a:pPr>
            <a:endParaRPr lang="en-US" sz="2800" b="1" dirty="0">
              <a:solidFill>
                <a:srgbClr val="C00000"/>
              </a:solidFill>
              <a:latin typeface="Calibri" pitchFamily="34" charset="0"/>
              <a:cs typeface="Calibri" pitchFamily="34" charset="0"/>
            </a:endParaRPr>
          </a:p>
        </p:txBody>
      </p:sp>
      <p:sp>
        <p:nvSpPr>
          <p:cNvPr id="2" name="Dikdörtgen 1">
            <a:extLst>
              <a:ext uri="{FF2B5EF4-FFF2-40B4-BE49-F238E27FC236}">
                <a16:creationId xmlns:a16="http://schemas.microsoft.com/office/drawing/2014/main" id="{F2978EC2-B743-4519-8563-7FC74DD041EB}"/>
              </a:ext>
            </a:extLst>
          </p:cNvPr>
          <p:cNvSpPr/>
          <p:nvPr/>
        </p:nvSpPr>
        <p:spPr>
          <a:xfrm>
            <a:off x="393192" y="1297987"/>
            <a:ext cx="11281974" cy="5016758"/>
          </a:xfrm>
          <a:prstGeom prst="rect">
            <a:avLst/>
          </a:prstGeom>
        </p:spPr>
        <p:txBody>
          <a:bodyPr wrap="square">
            <a:spAutoFit/>
          </a:bodyPr>
          <a:lstStyle/>
          <a:p>
            <a:pPr>
              <a:spcAft>
                <a:spcPts val="600"/>
              </a:spcAft>
            </a:pPr>
            <a:r>
              <a:rPr lang="tr-TR" sz="2000" b="1" dirty="0">
                <a:solidFill>
                  <a:schemeClr val="tx1"/>
                </a:solidFill>
                <a:latin typeface="Calibri" panose="020F0502020204030204" pitchFamily="34" charset="0"/>
                <a:cs typeface="Calibri" panose="020F0502020204030204" pitchFamily="34" charset="0"/>
              </a:rPr>
              <a:t>Karar ekinde yer alan;</a:t>
            </a:r>
          </a:p>
          <a:p>
            <a:pPr marL="285750" indent="-285750" algn="just">
              <a:spcAft>
                <a:spcPts val="600"/>
              </a:spcAft>
              <a:buFont typeface="Arial" panose="020B0604020202020204" pitchFamily="34" charset="0"/>
              <a:buChar char="•"/>
            </a:pPr>
            <a:r>
              <a:rPr lang="tr-TR" sz="2000" b="1" dirty="0">
                <a:solidFill>
                  <a:schemeClr val="tx1"/>
                </a:solidFill>
                <a:latin typeface="Calibri" panose="020F0502020204030204" pitchFamily="34" charset="0"/>
                <a:cs typeface="Calibri" panose="020F0502020204030204" pitchFamily="34" charset="0"/>
              </a:rPr>
              <a:t>1 inci, 2 </a:t>
            </a:r>
            <a:r>
              <a:rPr lang="tr-TR" sz="2000" b="1" dirty="0" err="1">
                <a:solidFill>
                  <a:schemeClr val="tx1"/>
                </a:solidFill>
                <a:latin typeface="Calibri" panose="020F0502020204030204" pitchFamily="34" charset="0"/>
                <a:cs typeface="Calibri" panose="020F0502020204030204" pitchFamily="34" charset="0"/>
              </a:rPr>
              <a:t>nci</a:t>
            </a:r>
            <a:r>
              <a:rPr lang="tr-TR" sz="2000" b="1" dirty="0">
                <a:solidFill>
                  <a:schemeClr val="tx1"/>
                </a:solidFill>
                <a:latin typeface="Calibri" panose="020F0502020204030204" pitchFamily="34" charset="0"/>
                <a:cs typeface="Calibri" panose="020F0502020204030204" pitchFamily="34" charset="0"/>
              </a:rPr>
              <a:t>, 3 üncü ve 4 üncü bölge illerinin ilçelerinde gerçekleştirilecek yatırımlar;</a:t>
            </a:r>
          </a:p>
          <a:p>
            <a:pPr marL="285750" indent="-285750" algn="just">
              <a:spcAft>
                <a:spcPts val="600"/>
              </a:spcAft>
              <a:buFont typeface="Wingdings" panose="05000000000000000000" pitchFamily="2" charset="2"/>
              <a:buChar char="ü"/>
            </a:pPr>
            <a:r>
              <a:rPr lang="tr-TR" sz="2200" b="1" dirty="0">
                <a:solidFill>
                  <a:srgbClr val="C00000"/>
                </a:solidFill>
                <a:latin typeface="Calibri" panose="020F0502020204030204" pitchFamily="34" charset="0"/>
                <a:cs typeface="Calibri" panose="020F0502020204030204" pitchFamily="34" charset="0"/>
              </a:rPr>
              <a:t>      </a:t>
            </a:r>
            <a:r>
              <a:rPr lang="tr-TR" sz="2000" b="1" dirty="0">
                <a:solidFill>
                  <a:schemeClr val="tx1"/>
                </a:solidFill>
                <a:latin typeface="Calibri" panose="020F0502020204030204" pitchFamily="34" charset="0"/>
                <a:cs typeface="Calibri" panose="020F0502020204030204" pitchFamily="34" charset="0"/>
              </a:rPr>
              <a:t>İlçenin bulunduğu ilin </a:t>
            </a:r>
            <a:r>
              <a:rPr lang="tr-TR" sz="2200" b="1" dirty="0">
                <a:solidFill>
                  <a:srgbClr val="C00000"/>
                </a:solidFill>
                <a:latin typeface="Calibri" panose="020F0502020204030204" pitchFamily="34" charset="0"/>
                <a:cs typeface="Calibri" panose="020F0502020204030204" pitchFamily="34" charset="0"/>
              </a:rPr>
              <a:t>bir alt bölgesine sağlanan bölgesel desteklerden</a:t>
            </a:r>
            <a:r>
              <a:rPr lang="tr-TR" sz="2000" b="1" dirty="0">
                <a:solidFill>
                  <a:schemeClr val="tx1"/>
                </a:solidFill>
                <a:latin typeface="Calibri" panose="020F0502020204030204" pitchFamily="34" charset="0"/>
                <a:cs typeface="Calibri" panose="020F0502020204030204" pitchFamily="34" charset="0"/>
              </a:rPr>
              <a:t>; </a:t>
            </a:r>
          </a:p>
          <a:p>
            <a:pPr marL="285750" lvl="2" indent="-285750" algn="just">
              <a:spcAft>
                <a:spcPts val="600"/>
              </a:spcAft>
              <a:buFont typeface="Wingdings" panose="05000000000000000000" pitchFamily="2" charset="2"/>
              <a:buChar char="ü"/>
            </a:pPr>
            <a:r>
              <a:rPr lang="tr-TR" sz="2000" b="1" dirty="0">
                <a:solidFill>
                  <a:schemeClr val="tx1"/>
                </a:solidFill>
                <a:latin typeface="Calibri" panose="020F0502020204030204" pitchFamily="34" charset="0"/>
                <a:cs typeface="Calibri" panose="020F0502020204030204" pitchFamily="34" charset="0"/>
              </a:rPr>
              <a:t>      Bu ilçelerin OSB/</a:t>
            </a:r>
            <a:r>
              <a:rPr lang="tr-TR" sz="2000" b="1" dirty="0" err="1">
                <a:solidFill>
                  <a:schemeClr val="tx1"/>
                </a:solidFill>
                <a:latin typeface="Calibri" panose="020F0502020204030204" pitchFamily="34" charset="0"/>
                <a:cs typeface="Calibri" panose="020F0502020204030204" pitchFamily="34" charset="0"/>
              </a:rPr>
              <a:t>EB’sinde</a:t>
            </a:r>
            <a:r>
              <a:rPr lang="tr-TR" sz="2000" b="1" dirty="0">
                <a:solidFill>
                  <a:schemeClr val="tx1"/>
                </a:solidFill>
                <a:latin typeface="Calibri" panose="020F0502020204030204" pitchFamily="34" charset="0"/>
                <a:cs typeface="Calibri" panose="020F0502020204030204" pitchFamily="34" charset="0"/>
              </a:rPr>
              <a:t> gerçekleştirilecek yatırımlar ise </a:t>
            </a:r>
            <a:r>
              <a:rPr lang="tr-TR" sz="2200" b="1" dirty="0">
                <a:solidFill>
                  <a:srgbClr val="C00000"/>
                </a:solidFill>
                <a:latin typeface="Calibri" panose="020F0502020204030204" pitchFamily="34" charset="0"/>
                <a:cs typeface="Calibri" panose="020F0502020204030204" pitchFamily="34" charset="0"/>
              </a:rPr>
              <a:t>bulunduğu ilin iki alt bölgesine sağlanan bölgesel desteklerden</a:t>
            </a:r>
            <a:r>
              <a:rPr lang="tr-TR" sz="2000" b="1" dirty="0">
                <a:solidFill>
                  <a:schemeClr val="tx1"/>
                </a:solidFill>
                <a:latin typeface="Calibri" panose="020F0502020204030204" pitchFamily="34" charset="0"/>
                <a:cs typeface="Calibri" panose="020F0502020204030204" pitchFamily="34" charset="0"/>
              </a:rPr>
              <a:t> yararlanır. </a:t>
            </a:r>
          </a:p>
          <a:p>
            <a:pPr marL="285750" lvl="2" indent="-285750" algn="just">
              <a:spcAft>
                <a:spcPts val="600"/>
              </a:spcAft>
              <a:buFont typeface="Wingdings" panose="05000000000000000000" pitchFamily="2" charset="2"/>
              <a:buChar char="ü"/>
            </a:pPr>
            <a:endParaRPr lang="tr-TR" sz="2200" b="1" dirty="0">
              <a:solidFill>
                <a:srgbClr val="C00000"/>
              </a:solidFill>
              <a:latin typeface="Calibri" panose="020F0502020204030204" pitchFamily="34" charset="0"/>
              <a:cs typeface="Calibri" panose="020F0502020204030204" pitchFamily="34" charset="0"/>
            </a:endParaRPr>
          </a:p>
          <a:p>
            <a:pPr marL="285750" lvl="2" indent="-285750" algn="just">
              <a:spcAft>
                <a:spcPts val="600"/>
              </a:spcAft>
              <a:buFont typeface="Arial" panose="020B0604020202020204" pitchFamily="34" charset="0"/>
              <a:buChar char="•"/>
            </a:pPr>
            <a:r>
              <a:rPr lang="tr-TR" sz="2000" b="1" dirty="0">
                <a:solidFill>
                  <a:schemeClr val="tx1"/>
                </a:solidFill>
                <a:latin typeface="Calibri" panose="020F0502020204030204" pitchFamily="34" charset="0"/>
                <a:cs typeface="Calibri" panose="020F0502020204030204" pitchFamily="34" charset="0"/>
              </a:rPr>
              <a:t>5 inci bölge illerinin;</a:t>
            </a:r>
          </a:p>
          <a:p>
            <a:pPr marL="457200" lvl="2" indent="-457200" algn="just">
              <a:spcAft>
                <a:spcPts val="600"/>
              </a:spcAft>
              <a:buFont typeface="Wingdings" panose="05000000000000000000" pitchFamily="2" charset="2"/>
              <a:buChar char="ü"/>
            </a:pPr>
            <a:r>
              <a:rPr lang="tr-TR" sz="2000" b="1" dirty="0">
                <a:solidFill>
                  <a:schemeClr val="tx1"/>
                </a:solidFill>
                <a:latin typeface="Calibri" panose="020F0502020204030204" pitchFamily="34" charset="0"/>
                <a:cs typeface="Calibri" panose="020F0502020204030204" pitchFamily="34" charset="0"/>
              </a:rPr>
              <a:t>   İlçelerinde gerçekleştirilecek yatırımlara </a:t>
            </a:r>
            <a:r>
              <a:rPr lang="tr-TR" sz="2200" b="1" dirty="0">
                <a:solidFill>
                  <a:srgbClr val="C00000"/>
                </a:solidFill>
                <a:latin typeface="Calibri" panose="020F0502020204030204" pitchFamily="34" charset="0"/>
                <a:cs typeface="Calibri" panose="020F0502020204030204" pitchFamily="34" charset="0"/>
              </a:rPr>
              <a:t>6 </a:t>
            </a:r>
            <a:r>
              <a:rPr lang="tr-TR" sz="2200" b="1" dirty="0" err="1">
                <a:solidFill>
                  <a:srgbClr val="C00000"/>
                </a:solidFill>
                <a:latin typeface="Calibri" panose="020F0502020204030204" pitchFamily="34" charset="0"/>
                <a:cs typeface="Calibri" panose="020F0502020204030204" pitchFamily="34" charset="0"/>
              </a:rPr>
              <a:t>ncı</a:t>
            </a:r>
            <a:r>
              <a:rPr lang="tr-TR" sz="2200" b="1" dirty="0">
                <a:solidFill>
                  <a:srgbClr val="C00000"/>
                </a:solidFill>
                <a:latin typeface="Calibri" panose="020F0502020204030204" pitchFamily="34" charset="0"/>
                <a:cs typeface="Calibri" panose="020F0502020204030204" pitchFamily="34" charset="0"/>
              </a:rPr>
              <a:t> bölgeye sağlanan bölgesel destekler</a:t>
            </a:r>
            <a:r>
              <a:rPr lang="tr-TR" sz="2000" b="1" dirty="0">
                <a:solidFill>
                  <a:schemeClr val="tx1"/>
                </a:solidFill>
                <a:latin typeface="Calibri" panose="020F0502020204030204" pitchFamily="34" charset="0"/>
                <a:cs typeface="Calibri" panose="020F0502020204030204" pitchFamily="34" charset="0"/>
              </a:rPr>
              <a:t>,</a:t>
            </a:r>
          </a:p>
          <a:p>
            <a:pPr marL="285750" indent="-285750" algn="just">
              <a:spcAft>
                <a:spcPts val="600"/>
              </a:spcAft>
              <a:buFont typeface="Wingdings" panose="05000000000000000000" pitchFamily="2" charset="2"/>
              <a:buChar char="ü"/>
            </a:pPr>
            <a:r>
              <a:rPr lang="tr-TR" sz="2000" b="1" dirty="0">
                <a:solidFill>
                  <a:schemeClr val="tx1"/>
                </a:solidFill>
                <a:latin typeface="Calibri" panose="020F0502020204030204" pitchFamily="34" charset="0"/>
                <a:cs typeface="Calibri" panose="020F0502020204030204" pitchFamily="34" charset="0"/>
              </a:rPr>
              <a:t>      Bu ilçelerin OSB/</a:t>
            </a:r>
            <a:r>
              <a:rPr lang="tr-TR" sz="2000" b="1" dirty="0" err="1">
                <a:solidFill>
                  <a:schemeClr val="tx1"/>
                </a:solidFill>
                <a:latin typeface="Calibri" panose="020F0502020204030204" pitchFamily="34" charset="0"/>
                <a:cs typeface="Calibri" panose="020F0502020204030204" pitchFamily="34" charset="0"/>
              </a:rPr>
              <a:t>EB’sinde</a:t>
            </a:r>
            <a:r>
              <a:rPr lang="tr-TR" sz="2000" b="1" dirty="0">
                <a:solidFill>
                  <a:schemeClr val="tx1"/>
                </a:solidFill>
                <a:latin typeface="Calibri" panose="020F0502020204030204" pitchFamily="34" charset="0"/>
                <a:cs typeface="Calibri" panose="020F0502020204030204" pitchFamily="34" charset="0"/>
              </a:rPr>
              <a:t> gerçekleştirilecek yatırımlara ise </a:t>
            </a:r>
            <a:r>
              <a:rPr lang="tr-TR" sz="2200" b="1" dirty="0">
                <a:solidFill>
                  <a:srgbClr val="C00000"/>
                </a:solidFill>
                <a:latin typeface="Calibri" panose="020F0502020204030204" pitchFamily="34" charset="0"/>
                <a:cs typeface="Calibri" panose="020F0502020204030204" pitchFamily="34" charset="0"/>
              </a:rPr>
              <a:t>sigorta primi işveren hissesi desteği, bölgede geçerli olan süreye iki yıl ilave edilmesi, vergi indirimi desteği  ise bölgede geçerli olan yatırıma katkı oranına beş puan ilave edilmesi suretiyle 6 </a:t>
            </a:r>
            <a:r>
              <a:rPr lang="tr-TR" sz="2200" b="1" dirty="0" err="1">
                <a:solidFill>
                  <a:srgbClr val="C00000"/>
                </a:solidFill>
                <a:latin typeface="Calibri" panose="020F0502020204030204" pitchFamily="34" charset="0"/>
                <a:cs typeface="Calibri" panose="020F0502020204030204" pitchFamily="34" charset="0"/>
              </a:rPr>
              <a:t>ncı</a:t>
            </a:r>
            <a:r>
              <a:rPr lang="tr-TR" sz="2200" b="1" dirty="0">
                <a:solidFill>
                  <a:srgbClr val="C00000"/>
                </a:solidFill>
                <a:latin typeface="Calibri" panose="020F0502020204030204" pitchFamily="34" charset="0"/>
                <a:cs typeface="Calibri" panose="020F0502020204030204" pitchFamily="34" charset="0"/>
              </a:rPr>
              <a:t> bölge destekleri </a:t>
            </a:r>
            <a:r>
              <a:rPr lang="tr-TR" sz="2000" b="1" dirty="0">
                <a:solidFill>
                  <a:schemeClr val="tx1"/>
                </a:solidFill>
                <a:latin typeface="Calibri" panose="020F0502020204030204" pitchFamily="34" charset="0"/>
                <a:cs typeface="Calibri" panose="020F0502020204030204" pitchFamily="34" charset="0"/>
              </a:rPr>
              <a:t>uygulanır. </a:t>
            </a:r>
          </a:p>
          <a:p>
            <a:pPr algn="just">
              <a:spcAft>
                <a:spcPts val="600"/>
              </a:spcAft>
            </a:pPr>
            <a:r>
              <a:rPr lang="tr-TR" sz="1600" b="1" dirty="0">
                <a:solidFill>
                  <a:schemeClr val="tx1"/>
                </a:solidFill>
                <a:latin typeface="Calibri" panose="020F0502020204030204" pitchFamily="34" charset="0"/>
                <a:cs typeface="Calibri" panose="020F0502020204030204" pitchFamily="34" charset="0"/>
              </a:rPr>
              <a:t>*Bu fıkra hükümleri çerçevesinde gerçekleştirilecek yatırımlar sigorta primi desteği ve gelir vergisi stopajı desteğinden yararlanamazlar.</a:t>
            </a:r>
          </a:p>
        </p:txBody>
      </p:sp>
    </p:spTree>
    <p:extLst>
      <p:ext uri="{BB962C8B-B14F-4D97-AF65-F5344CB8AC3E}">
        <p14:creationId xmlns:p14="http://schemas.microsoft.com/office/powerpoint/2010/main" val="3366529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35</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sp>
        <p:nvSpPr>
          <p:cNvPr id="9" name="4 Yuvarlatılmış Dikdörtgen">
            <a:extLst>
              <a:ext uri="{FF2B5EF4-FFF2-40B4-BE49-F238E27FC236}">
                <a16:creationId xmlns:a16="http://schemas.microsoft.com/office/drawing/2014/main" id="{25001E63-DD41-40BD-95BE-773BA29750EB}"/>
              </a:ext>
            </a:extLst>
          </p:cNvPr>
          <p:cNvSpPr>
            <a:spLocks noChangeArrowheads="1"/>
          </p:cNvSpPr>
          <p:nvPr/>
        </p:nvSpPr>
        <p:spPr bwMode="auto">
          <a:xfrm>
            <a:off x="1561345" y="700550"/>
            <a:ext cx="8785225" cy="571419"/>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2800" b="1" dirty="0">
                <a:solidFill>
                  <a:srgbClr val="C00000"/>
                </a:solidFill>
                <a:latin typeface="Calibri" pitchFamily="34" charset="0"/>
                <a:cs typeface="Calibri" pitchFamily="34" charset="0"/>
              </a:rPr>
              <a:t>Alt Bölge Desteği</a:t>
            </a:r>
            <a:endParaRPr lang="en-US" sz="2800" b="1" dirty="0">
              <a:solidFill>
                <a:srgbClr val="C00000"/>
              </a:solidFill>
              <a:latin typeface="Calibri" pitchFamily="34" charset="0"/>
              <a:cs typeface="Calibri" pitchFamily="34" charset="0"/>
            </a:endParaRPr>
          </a:p>
          <a:p>
            <a:pPr algn="ctr" eaLnBrk="0" hangingPunct="0">
              <a:defRPr/>
            </a:pPr>
            <a:endParaRPr lang="en-US" sz="2800" b="1" dirty="0">
              <a:solidFill>
                <a:srgbClr val="C00000"/>
              </a:solidFill>
              <a:latin typeface="Calibri" pitchFamily="34" charset="0"/>
              <a:cs typeface="Calibri" pitchFamily="34" charset="0"/>
            </a:endParaRPr>
          </a:p>
        </p:txBody>
      </p:sp>
      <p:sp>
        <p:nvSpPr>
          <p:cNvPr id="2" name="Dikdörtgen 1">
            <a:extLst>
              <a:ext uri="{FF2B5EF4-FFF2-40B4-BE49-F238E27FC236}">
                <a16:creationId xmlns:a16="http://schemas.microsoft.com/office/drawing/2014/main" id="{F2978EC2-B743-4519-8563-7FC74DD041EB}"/>
              </a:ext>
            </a:extLst>
          </p:cNvPr>
          <p:cNvSpPr/>
          <p:nvPr/>
        </p:nvSpPr>
        <p:spPr>
          <a:xfrm>
            <a:off x="455013" y="1271969"/>
            <a:ext cx="11281974" cy="5555367"/>
          </a:xfrm>
          <a:prstGeom prst="rect">
            <a:avLst/>
          </a:prstGeom>
        </p:spPr>
        <p:txBody>
          <a:bodyPr wrap="square">
            <a:spAutoFit/>
          </a:bodyPr>
          <a:lstStyle/>
          <a:p>
            <a:pPr marL="285750" indent="-285750" algn="just">
              <a:spcAft>
                <a:spcPts val="600"/>
              </a:spcAft>
              <a:buFont typeface="Arial" panose="020B0604020202020204" pitchFamily="34" charset="0"/>
              <a:buChar char="•"/>
            </a:pPr>
            <a:r>
              <a:rPr lang="tr-TR" sz="1800" dirty="0">
                <a:latin typeface="Calibri" panose="020F0502020204030204" pitchFamily="34" charset="0"/>
                <a:ea typeface="Times New Roman" panose="02020603050405020304" pitchFamily="18" charset="0"/>
                <a:cs typeface="Calibri" panose="020F0502020204030204" pitchFamily="34" charset="0"/>
              </a:rPr>
              <a:t>Yatırımın </a:t>
            </a:r>
            <a:r>
              <a:rPr lang="tr-TR" sz="1800" b="1" dirty="0">
                <a:latin typeface="Calibri" panose="020F0502020204030204" pitchFamily="34" charset="0"/>
                <a:ea typeface="Times New Roman" panose="02020603050405020304" pitchFamily="18" charset="0"/>
                <a:cs typeface="Calibri" panose="020F0502020204030204" pitchFamily="34" charset="0"/>
              </a:rPr>
              <a:t>OSB/</a:t>
            </a:r>
            <a:r>
              <a:rPr lang="tr-TR" sz="1800" b="1" dirty="0" err="1">
                <a:latin typeface="Calibri" panose="020F0502020204030204" pitchFamily="34" charset="0"/>
                <a:ea typeface="Times New Roman" panose="02020603050405020304" pitchFamily="18" charset="0"/>
                <a:cs typeface="Calibri" panose="020F0502020204030204" pitchFamily="34" charset="0"/>
              </a:rPr>
              <a:t>EB’de</a:t>
            </a:r>
            <a:r>
              <a:rPr lang="tr-TR" sz="1800" b="1" dirty="0">
                <a:latin typeface="Calibri" panose="020F0502020204030204" pitchFamily="34" charset="0"/>
                <a:ea typeface="Times New Roman" panose="02020603050405020304" pitchFamily="18" charset="0"/>
                <a:cs typeface="Calibri" panose="020F0502020204030204" pitchFamily="34" charset="0"/>
              </a:rPr>
              <a:t> </a:t>
            </a:r>
            <a:r>
              <a:rPr lang="tr-TR" sz="1800" dirty="0">
                <a:latin typeface="Calibri" panose="020F0502020204030204" pitchFamily="34" charset="0"/>
                <a:ea typeface="Times New Roman" panose="02020603050405020304" pitchFamily="18" charset="0"/>
                <a:cs typeface="Calibri" panose="020F0502020204030204" pitchFamily="34" charset="0"/>
              </a:rPr>
              <a:t>gerçekleştirilmesi veya</a:t>
            </a:r>
            <a:r>
              <a:rPr lang="tr-TR" sz="1800" b="1" dirty="0">
                <a:latin typeface="Calibri" panose="020F0502020204030204" pitchFamily="34" charset="0"/>
                <a:cs typeface="Calibri" panose="020F0502020204030204" pitchFamily="34" charset="0"/>
              </a:rPr>
              <a:t> aynı sektörde faaliyet </a:t>
            </a:r>
            <a:r>
              <a:rPr lang="tr-TR" sz="1800" dirty="0">
                <a:latin typeface="Calibri" panose="020F0502020204030204" pitchFamily="34" charset="0"/>
                <a:cs typeface="Calibri" panose="020F0502020204030204" pitchFamily="34" charset="0"/>
              </a:rPr>
              <a:t>gösteren en az 5 beş gerçek veya tüzel kişinin ortağı olduğu yatırımcı tarafından entegrasyon sağlayacak bir yatırım yapılması </a:t>
            </a:r>
            <a:r>
              <a:rPr lang="tr-TR" sz="1800" dirty="0">
                <a:latin typeface="Calibri" panose="020F0502020204030204" pitchFamily="34" charset="0"/>
                <a:ea typeface="Times New Roman" panose="02020603050405020304" pitchFamily="18" charset="0"/>
                <a:cs typeface="Calibri" panose="020F0502020204030204" pitchFamily="34" charset="0"/>
              </a:rPr>
              <a:t>halinde, yatırımcılar v</a:t>
            </a:r>
            <a:r>
              <a:rPr lang="tr-TR" sz="1800" dirty="0">
                <a:latin typeface="Calibri" panose="020F0502020204030204" pitchFamily="34" charset="0"/>
                <a:cs typeface="Calibri" panose="020F0502020204030204" pitchFamily="34" charset="0"/>
              </a:rPr>
              <a:t>ergi  indirimi  ve  sigorta  primi  işveren   hissesi  desteği açısından  bir  alt  bölgede  sağlanan  oran  ve  sürelerde  bu desteklerden  yararlanabilir. </a:t>
            </a:r>
          </a:p>
          <a:p>
            <a:pPr marL="285750" indent="-285750" algn="just">
              <a:spcAft>
                <a:spcPts val="600"/>
              </a:spcAft>
              <a:buFont typeface="Arial" panose="020B0604020202020204" pitchFamily="34" charset="0"/>
              <a:buChar char="•"/>
            </a:pPr>
            <a:endParaRPr lang="tr-TR" sz="1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OECD teknoloji yoğunluk tanımına göre </a:t>
            </a:r>
            <a:r>
              <a:rPr lang="tr-TR" sz="1800" b="1" dirty="0">
                <a:latin typeface="Calibri" panose="020F0502020204030204" pitchFamily="34" charset="0"/>
                <a:cs typeface="Calibri" panose="020F0502020204030204" pitchFamily="34" charset="0"/>
              </a:rPr>
              <a:t>orta-yüksek teknolojili </a:t>
            </a:r>
            <a:r>
              <a:rPr lang="tr-TR" sz="1800" dirty="0">
                <a:latin typeface="Calibri" panose="020F0502020204030204" pitchFamily="34" charset="0"/>
                <a:cs typeface="Calibri" panose="020F0502020204030204" pitchFamily="34" charset="0"/>
              </a:rPr>
              <a:t>sanayi sınıfında yer alan ürünlere yönelik yatırımlar, </a:t>
            </a:r>
            <a:r>
              <a:rPr lang="tr-TR" sz="1800" b="1" dirty="0">
                <a:solidFill>
                  <a:srgbClr val="C00000"/>
                </a:solidFill>
                <a:latin typeface="Calibri" panose="020F0502020204030204" pitchFamily="34" charset="0"/>
                <a:cs typeface="Calibri" panose="020F0502020204030204" pitchFamily="34" charset="0"/>
              </a:rPr>
              <a:t>1 inci, 2 </a:t>
            </a:r>
            <a:r>
              <a:rPr lang="tr-TR" sz="1800" b="1" dirty="0" err="1">
                <a:solidFill>
                  <a:srgbClr val="C00000"/>
                </a:solidFill>
                <a:latin typeface="Calibri" panose="020F0502020204030204" pitchFamily="34" charset="0"/>
                <a:cs typeface="Calibri" panose="020F0502020204030204" pitchFamily="34" charset="0"/>
              </a:rPr>
              <a:t>nci</a:t>
            </a:r>
            <a:r>
              <a:rPr lang="tr-TR" sz="1800" b="1" dirty="0">
                <a:solidFill>
                  <a:srgbClr val="C00000"/>
                </a:solidFill>
                <a:latin typeface="Calibri" panose="020F0502020204030204" pitchFamily="34" charset="0"/>
                <a:cs typeface="Calibri" panose="020F0502020204030204" pitchFamily="34" charset="0"/>
              </a:rPr>
              <a:t> ve 3 üncü bölgelerde gerçekleştirilmeleri halinde 4 üncü bölgede uygulanan bölgesel desteklerden </a:t>
            </a:r>
            <a:r>
              <a:rPr lang="tr-TR" sz="1800" dirty="0">
                <a:latin typeface="Calibri" panose="020F0502020204030204" pitchFamily="34" charset="0"/>
                <a:cs typeface="Calibri" panose="020F0502020204030204" pitchFamily="34" charset="0"/>
              </a:rPr>
              <a:t>yararlanır. İstanbul İlinde organize sanayi bölgeleri veya endüstri bölgelerinde, komple yeni yatırımlar hariç olmak üzere, bu fıkrada belirtilen konularda gerçekleştirilecek asgari 5 milyon TL tutarındaki yatırımlara 1 inci bölgedeki bölgesel destekler uygulanır.</a:t>
            </a:r>
          </a:p>
          <a:p>
            <a:pPr marL="285750" indent="-285750" algn="just">
              <a:spcAft>
                <a:spcPts val="600"/>
              </a:spcAft>
              <a:buFont typeface="Arial" panose="020B0604020202020204" pitchFamily="34" charset="0"/>
              <a:buChar char="•"/>
            </a:pPr>
            <a:endParaRPr lang="tr-TR" sz="1800" dirty="0">
              <a:latin typeface="Calibri" panose="020F0502020204030204" pitchFamily="34" charset="0"/>
              <a:cs typeface="Calibri" panose="020F0502020204030204" pitchFamily="34" charset="0"/>
            </a:endParaRPr>
          </a:p>
          <a:p>
            <a:pPr marL="285750" indent="-285750" algn="just">
              <a:spcAft>
                <a:spcPts val="600"/>
              </a:spcAft>
              <a:buFont typeface="Arial" panose="020B0604020202020204" pitchFamily="34" charset="0"/>
              <a:buChar char="•"/>
            </a:pPr>
            <a:r>
              <a:rPr lang="tr-TR" sz="1800" b="1" dirty="0">
                <a:solidFill>
                  <a:srgbClr val="C00000"/>
                </a:solidFill>
                <a:latin typeface="Calibri" panose="020F0502020204030204" pitchFamily="34" charset="0"/>
                <a:cs typeface="Calibri" panose="020F0502020204030204" pitchFamily="34" charset="0"/>
              </a:rPr>
              <a:t>Orta-Yüksek Teknolojili Yatırım Konuları</a:t>
            </a:r>
          </a:p>
          <a:p>
            <a:pPr lvl="8"/>
            <a:r>
              <a:rPr lang="tr-TR" b="1" dirty="0"/>
              <a:t>	</a:t>
            </a:r>
            <a:r>
              <a:rPr lang="tr-TR" sz="1600" b="1" dirty="0">
                <a:latin typeface="Calibri" panose="020F0502020204030204" pitchFamily="34" charset="0"/>
                <a:cs typeface="Calibri" panose="020F0502020204030204" pitchFamily="34" charset="0"/>
              </a:rPr>
              <a:t>Kimyasal Madde ve Ürünlerin İmalatı </a:t>
            </a:r>
          </a:p>
          <a:p>
            <a:pPr lvl="8"/>
            <a:r>
              <a:rPr lang="tr-TR" sz="1600" b="1" dirty="0">
                <a:latin typeface="Calibri" panose="020F0502020204030204" pitchFamily="34" charset="0"/>
                <a:cs typeface="Calibri" panose="020F0502020204030204" pitchFamily="34" charset="0"/>
              </a:rPr>
              <a:t>	Makine ve Teçhizat İmalatı 	</a:t>
            </a:r>
          </a:p>
          <a:p>
            <a:pPr lvl="6"/>
            <a:r>
              <a:rPr lang="tr-TR" sz="1600" b="1" dirty="0">
                <a:latin typeface="Calibri" panose="020F0502020204030204" pitchFamily="34" charset="0"/>
                <a:cs typeface="Calibri" panose="020F0502020204030204" pitchFamily="34" charset="0"/>
              </a:rPr>
              <a:t>    	Elektrikli Makine ve Cihazların İmalatı 	</a:t>
            </a:r>
          </a:p>
          <a:p>
            <a:pPr lvl="6"/>
            <a:r>
              <a:rPr lang="sv-SE" sz="1600" b="1" dirty="0">
                <a:latin typeface="Calibri" panose="020F0502020204030204" pitchFamily="34" charset="0"/>
                <a:cs typeface="Calibri" panose="020F0502020204030204" pitchFamily="34" charset="0"/>
              </a:rPr>
              <a:t>	Motorlu Kara Taşıtları İmalatı 	</a:t>
            </a:r>
          </a:p>
          <a:p>
            <a:pPr lvl="6"/>
            <a:r>
              <a:rPr lang="tr-TR" sz="1600" b="1" dirty="0">
                <a:latin typeface="Calibri" panose="020F0502020204030204" pitchFamily="34" charset="0"/>
                <a:cs typeface="Calibri" panose="020F0502020204030204" pitchFamily="34" charset="0"/>
              </a:rPr>
              <a:t> 	Demiryolu ve Tramvay Lokomotifleri ile Vagonlarının İmalatı 	</a:t>
            </a:r>
          </a:p>
          <a:p>
            <a:pPr lvl="6"/>
            <a:r>
              <a:rPr lang="tr-TR" sz="1600" b="1" dirty="0">
                <a:latin typeface="Calibri" panose="020F0502020204030204" pitchFamily="34" charset="0"/>
                <a:cs typeface="Calibri" panose="020F0502020204030204" pitchFamily="34" charset="0"/>
              </a:rPr>
              <a:t> 	Ulaşım Araçları İmalatı </a:t>
            </a:r>
            <a:r>
              <a:rPr lang="tr-TR" dirty="0"/>
              <a:t>	</a:t>
            </a:r>
          </a:p>
          <a:p>
            <a:pPr>
              <a:spcAft>
                <a:spcPts val="600"/>
              </a:spcAft>
            </a:pPr>
            <a:endParaRPr lang="tr-TR" sz="1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67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36</a:t>
            </a:fld>
            <a:endParaRPr/>
          </a:p>
        </p:txBody>
      </p:sp>
      <p:sp>
        <p:nvSpPr>
          <p:cNvPr id="308" name="Google Shape;308;p25"/>
          <p:cNvSpPr txBox="1">
            <a:spLocks noGrp="1"/>
          </p:cNvSpPr>
          <p:nvPr>
            <p:ph type="title"/>
          </p:nvPr>
        </p:nvSpPr>
        <p:spPr>
          <a:xfrm>
            <a:off x="2017992" y="143145"/>
            <a:ext cx="10048074"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Bölgesel Teşvik Sistemi</a:t>
            </a:r>
            <a:endParaRPr dirty="0"/>
          </a:p>
        </p:txBody>
      </p:sp>
      <p:sp>
        <p:nvSpPr>
          <p:cNvPr id="9" name="4 Yuvarlatılmış Dikdörtgen">
            <a:extLst>
              <a:ext uri="{FF2B5EF4-FFF2-40B4-BE49-F238E27FC236}">
                <a16:creationId xmlns:a16="http://schemas.microsoft.com/office/drawing/2014/main" id="{25001E63-DD41-40BD-95BE-773BA29750EB}"/>
              </a:ext>
            </a:extLst>
          </p:cNvPr>
          <p:cNvSpPr>
            <a:spLocks noChangeArrowheads="1"/>
          </p:cNvSpPr>
          <p:nvPr/>
        </p:nvSpPr>
        <p:spPr bwMode="auto">
          <a:xfrm>
            <a:off x="1543590" y="1100045"/>
            <a:ext cx="8785225" cy="571419"/>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defRPr/>
            </a:pPr>
            <a:r>
              <a:rPr lang="tr-TR" sz="2800" b="1" dirty="0">
                <a:solidFill>
                  <a:srgbClr val="C00000"/>
                </a:solidFill>
                <a:latin typeface="Calibri" pitchFamily="34" charset="0"/>
                <a:cs typeface="Calibri" pitchFamily="34" charset="0"/>
              </a:rPr>
              <a:t>Ankara İli Alt Bölge Desteğine Tabi İlçeler</a:t>
            </a:r>
            <a:endParaRPr lang="en-US" sz="2800" b="1" dirty="0">
              <a:solidFill>
                <a:srgbClr val="C00000"/>
              </a:solidFill>
              <a:latin typeface="Calibri" pitchFamily="34" charset="0"/>
              <a:cs typeface="Calibri" pitchFamily="34" charset="0"/>
            </a:endParaRPr>
          </a:p>
          <a:p>
            <a:pPr algn="ctr" eaLnBrk="0" hangingPunct="0">
              <a:defRPr/>
            </a:pPr>
            <a:endParaRPr lang="en-US" sz="2800" b="1" dirty="0">
              <a:solidFill>
                <a:srgbClr val="C00000"/>
              </a:solidFill>
              <a:latin typeface="Calibri" pitchFamily="34" charset="0"/>
              <a:cs typeface="Calibri" pitchFamily="34" charset="0"/>
            </a:endParaRPr>
          </a:p>
        </p:txBody>
      </p:sp>
      <p:sp>
        <p:nvSpPr>
          <p:cNvPr id="2" name="Dikdörtgen 1">
            <a:extLst>
              <a:ext uri="{FF2B5EF4-FFF2-40B4-BE49-F238E27FC236}">
                <a16:creationId xmlns:a16="http://schemas.microsoft.com/office/drawing/2014/main" id="{F2978EC2-B743-4519-8563-7FC74DD041EB}"/>
              </a:ext>
            </a:extLst>
          </p:cNvPr>
          <p:cNvSpPr/>
          <p:nvPr/>
        </p:nvSpPr>
        <p:spPr>
          <a:xfrm>
            <a:off x="1802167" y="2214797"/>
            <a:ext cx="9721756" cy="2908489"/>
          </a:xfrm>
          <a:prstGeom prst="rect">
            <a:avLst/>
          </a:prstGeom>
        </p:spPr>
        <p:txBody>
          <a:bodyPr wrap="square">
            <a:spAutoFit/>
          </a:bodyPr>
          <a:lstStyle/>
          <a:p>
            <a:pPr marL="285750" indent="-285750">
              <a:spcAft>
                <a:spcPts val="600"/>
              </a:spcAft>
              <a:buFont typeface="Arial" panose="020B0604020202020204" pitchFamily="34" charset="0"/>
              <a:buChar char="•"/>
            </a:pPr>
            <a:r>
              <a:rPr lang="tr-TR" sz="2800" dirty="0">
                <a:latin typeface="Calibri" panose="020F0502020204030204" pitchFamily="34" charset="0"/>
                <a:ea typeface="Times New Roman" panose="02020603050405020304" pitchFamily="18" charset="0"/>
                <a:cs typeface="Calibri" panose="020F0502020204030204" pitchFamily="34" charset="0"/>
              </a:rPr>
              <a:t>Çamlıdere</a:t>
            </a:r>
          </a:p>
          <a:p>
            <a:pPr>
              <a:spcAft>
                <a:spcPts val="600"/>
              </a:spcAft>
            </a:pPr>
            <a:endParaRPr lang="tr-TR"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r>
              <a:rPr lang="tr-TR" sz="2800" dirty="0">
                <a:latin typeface="Calibri" panose="020F0502020204030204" pitchFamily="34" charset="0"/>
                <a:cs typeface="Calibri" panose="020F0502020204030204" pitchFamily="34" charset="0"/>
              </a:rPr>
              <a:t>Bala</a:t>
            </a:r>
          </a:p>
          <a:p>
            <a:pPr>
              <a:spcAft>
                <a:spcPts val="600"/>
              </a:spcAft>
            </a:pPr>
            <a:endParaRPr lang="tr-TR" sz="2800" dirty="0">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tr-TR" sz="2800" dirty="0">
                <a:latin typeface="Calibri" panose="020F0502020204030204" pitchFamily="34" charset="0"/>
                <a:cs typeface="Calibri" panose="020F0502020204030204" pitchFamily="34" charset="0"/>
              </a:rPr>
              <a:t>Haymana</a:t>
            </a:r>
            <a:r>
              <a:rPr lang="tr-TR" dirty="0"/>
              <a:t>	</a:t>
            </a:r>
          </a:p>
          <a:p>
            <a:pPr>
              <a:spcAft>
                <a:spcPts val="600"/>
              </a:spcAft>
            </a:pPr>
            <a:endParaRPr lang="tr-TR" sz="1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6855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307;p25"/>
          <p:cNvSpPr>
            <a:spLocks noGrp="1"/>
          </p:cNvSpPr>
          <p:nvPr>
            <p:ph type="sldNum" sz="quarter" idx="10"/>
          </p:nvPr>
        </p:nvSpPr>
        <p:spPr>
          <a:noFill/>
        </p:spPr>
        <p:txBody>
          <a:bodyPr/>
          <a:lstStyle/>
          <a:p>
            <a:fld id="{4B461EDB-B9C3-4C34-AB8A-23FD06864073}" type="slidenum">
              <a:rPr lang="tr-TR"/>
              <a:pPr/>
              <a:t>37</a:t>
            </a:fld>
            <a:endParaRPr lang="tr-TR"/>
          </a:p>
        </p:txBody>
      </p:sp>
      <p:sp>
        <p:nvSpPr>
          <p:cNvPr id="35842" name="Google Shape;308;p25"/>
          <p:cNvSpPr txBox="1">
            <a:spLocks noGrp="1"/>
          </p:cNvSpPr>
          <p:nvPr>
            <p:ph type="title"/>
          </p:nvPr>
        </p:nvSpPr>
        <p:spPr>
          <a:xfrm>
            <a:off x="2017713" y="142875"/>
            <a:ext cx="10048875" cy="730250"/>
          </a:xfrm>
        </p:spPr>
        <p:txBody>
          <a:bodyPr/>
          <a:lstStyle/>
          <a:p>
            <a:pPr eaLnBrk="1" hangingPunct="1">
              <a:spcBef>
                <a:spcPct val="0"/>
              </a:spcBef>
              <a:spcAft>
                <a:spcPct val="0"/>
              </a:spcAft>
              <a:buFont typeface="Roboto" charset="-94"/>
              <a:buNone/>
            </a:pPr>
            <a:r>
              <a:rPr lang="tr-TR">
                <a:latin typeface="Roboto" charset="-94"/>
                <a:cs typeface="Arial" charset="0"/>
                <a:sym typeface="Roboto" charset="-94"/>
              </a:rPr>
              <a:t>Bölgesel Teşvik Sistemi</a:t>
            </a:r>
          </a:p>
        </p:txBody>
      </p:sp>
      <p:sp>
        <p:nvSpPr>
          <p:cNvPr id="9" name="4 Yuvarlatılmış Dikdörtgen">
            <a:extLst/>
          </p:cNvPr>
          <p:cNvSpPr>
            <a:spLocks noChangeArrowheads="1"/>
          </p:cNvSpPr>
          <p:nvPr/>
        </p:nvSpPr>
        <p:spPr bwMode="auto">
          <a:xfrm>
            <a:off x="1703388" y="669925"/>
            <a:ext cx="8785225" cy="571500"/>
          </a:xfrm>
          <a:prstGeom prst="roundRect">
            <a:avLst>
              <a:gd name="adj" fmla="val 16667"/>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lstStyle/>
          <a:p>
            <a:pPr algn="ctr" eaLnBrk="0" hangingPunct="0">
              <a:buClr>
                <a:srgbClr val="000000"/>
              </a:buClr>
              <a:buFont typeface="Arial" charset="0"/>
              <a:buNone/>
            </a:pPr>
            <a:r>
              <a:rPr lang="tr-TR" sz="2800" b="1" dirty="0">
                <a:solidFill>
                  <a:srgbClr val="C00000"/>
                </a:solidFill>
                <a:latin typeface="Calibri" pitchFamily="34" charset="0"/>
                <a:cs typeface="Calibri" pitchFamily="34" charset="0"/>
              </a:rPr>
              <a:t>İLÇE BAZLI TEŞVİK ÖRNEĞİ/ANKARA-BALA</a:t>
            </a:r>
            <a:endParaRPr lang="en-US" sz="2800" b="1" dirty="0">
              <a:solidFill>
                <a:srgbClr val="C00000"/>
              </a:solidFill>
              <a:latin typeface="Calibri" pitchFamily="34" charset="0"/>
              <a:cs typeface="Calibri" pitchFamily="34" charset="0"/>
            </a:endParaRPr>
          </a:p>
        </p:txBody>
      </p:sp>
      <p:graphicFrame>
        <p:nvGraphicFramePr>
          <p:cNvPr id="35899" name="Group 59"/>
          <p:cNvGraphicFramePr>
            <a:graphicFrameLocks noGrp="1"/>
          </p:cNvGraphicFramePr>
          <p:nvPr>
            <p:extLst>
              <p:ext uri="{D42A27DB-BD31-4B8C-83A1-F6EECF244321}">
                <p14:modId xmlns:p14="http://schemas.microsoft.com/office/powerpoint/2010/main" val="3681117563"/>
              </p:ext>
            </p:extLst>
          </p:nvPr>
        </p:nvGraphicFramePr>
        <p:xfrm>
          <a:off x="788988" y="2185988"/>
          <a:ext cx="5307012" cy="3603754"/>
        </p:xfrm>
        <a:graphic>
          <a:graphicData uri="http://schemas.openxmlformats.org/drawingml/2006/table">
            <a:tbl>
              <a:tblPr/>
              <a:tblGrid>
                <a:gridCol w="1414462">
                  <a:extLst>
                    <a:ext uri="{9D8B030D-6E8A-4147-A177-3AD203B41FA5}">
                      <a16:colId xmlns:a16="http://schemas.microsoft.com/office/drawing/2014/main" val="20000"/>
                    </a:ext>
                  </a:extLst>
                </a:gridCol>
                <a:gridCol w="194627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tblGrid>
              <a:tr h="495300">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cs typeface="Arial" charset="0"/>
                          <a:sym typeface="Arial" charset="0"/>
                        </a:rPr>
                        <a:t>Destek Unsuru</a:t>
                      </a:r>
                      <a:endParaRPr kumimoji="0" lang="en-US" sz="1400" b="1" i="0" u="none" strike="noStrike" cap="none" normalizeH="0" baseline="0" dirty="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cs typeface="Arial" charset="0"/>
                          <a:sym typeface="Arial" charset="0"/>
                        </a:rPr>
                        <a:t>Karar Değişikliği     Öncesi </a:t>
                      </a:r>
                      <a:endParaRPr kumimoji="0" lang="en-US" sz="1400" b="1" i="0" u="none" strike="noStrike" cap="none" normalizeH="0" baseline="0" dirty="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cs typeface="Arial" charset="0"/>
                          <a:sym typeface="Arial" charset="0"/>
                        </a:rPr>
                        <a:t>Karar Değişikliği Sonrası</a:t>
                      </a:r>
                      <a:endParaRPr kumimoji="0" lang="en-US" sz="1400" b="1" i="0" u="none" strike="noStrike" cap="none" normalizeH="0" baseline="0" dirty="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val="10000"/>
                  </a:ext>
                </a:extLst>
              </a:tr>
              <a:tr h="495300">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Arial" charset="0"/>
                          <a:cs typeface="Arial" charset="0"/>
                          <a:sym typeface="Arial" charset="0"/>
                        </a:rPr>
                        <a:t>KDV İstisnası</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cs typeface="Arial" charset="0"/>
                          <a:sym typeface="Arial" charset="0"/>
                        </a:rPr>
                        <a:t>Var</a:t>
                      </a:r>
                      <a:endParaRPr kumimoji="0" 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7477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Arial" charset="0"/>
                          <a:cs typeface="Arial" charset="0"/>
                          <a:sym typeface="Arial" charset="0"/>
                        </a:rPr>
                        <a:t>Gümrük Vergisi Muafiyeti</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cs typeface="Arial" charset="0"/>
                          <a:sym typeface="Arial" charset="0"/>
                        </a:rPr>
                        <a:t>Var</a:t>
                      </a:r>
                      <a:endParaRPr kumimoji="0" 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477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Arial" charset="0"/>
                          <a:cs typeface="Arial" charset="0"/>
                          <a:sym typeface="Arial" charset="0"/>
                        </a:rPr>
                        <a:t>Vergi İndirimi (YKO %)</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cs typeface="Arial" charset="0"/>
                          <a:sym typeface="Arial" charset="0"/>
                        </a:rPr>
                        <a:t>15</a:t>
                      </a:r>
                      <a:endParaRPr kumimoji="0" lang="en-US" sz="1400" b="0" i="0" u="none" strike="noStrike" cap="none" normalizeH="0" baseline="0">
                        <a:ln>
                          <a:noFill/>
                        </a:ln>
                        <a:solidFill>
                          <a:srgbClr val="000000"/>
                        </a:solidFill>
                        <a:effectLst/>
                        <a:latin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C00000"/>
                          </a:solidFill>
                          <a:effectLst/>
                          <a:latin typeface="Arial" charset="0"/>
                          <a:cs typeface="Arial" charset="0"/>
                          <a:sym typeface="Arial" charset="0"/>
                        </a:rPr>
                        <a:t>20</a:t>
                      </a:r>
                      <a:endParaRPr kumimoji="0" lang="en-US" sz="1400" b="0" i="0" u="none" strike="noStrike" cap="none" normalizeH="0" baseline="0">
                        <a:ln>
                          <a:noFill/>
                        </a:ln>
                        <a:solidFill>
                          <a:srgbClr val="C00000"/>
                        </a:solidFill>
                        <a:effectLst/>
                        <a:latin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2778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Arial" charset="0"/>
                          <a:cs typeface="Arial" charset="0"/>
                          <a:sym typeface="Arial" charset="0"/>
                        </a:rPr>
                        <a:t>SPİHD (%)</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cs typeface="Arial" charset="0"/>
                          <a:sym typeface="Arial" charset="0"/>
                        </a:rPr>
                        <a:t>10 / 2 yıl</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C00000"/>
                          </a:solidFill>
                          <a:effectLst/>
                          <a:latin typeface="Arial" charset="0"/>
                          <a:cs typeface="Arial" charset="0"/>
                          <a:sym typeface="Arial" charset="0"/>
                        </a:rPr>
                        <a:t>15 / 3 yıl </a:t>
                      </a:r>
                      <a:endParaRPr kumimoji="0" lang="en-US" sz="1400" b="0" i="0" u="none" strike="noStrike" cap="none" normalizeH="0" baseline="0">
                        <a:ln>
                          <a:noFill/>
                        </a:ln>
                        <a:solidFill>
                          <a:srgbClr val="C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77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600" b="1" i="0" u="none" strike="noStrike" cap="none" normalizeH="0" baseline="0">
                          <a:ln>
                            <a:noFill/>
                          </a:ln>
                          <a:solidFill>
                            <a:srgbClr val="FFFFFF"/>
                          </a:solidFill>
                          <a:effectLst/>
                          <a:latin typeface="Arial" charset="0"/>
                          <a:cs typeface="Arial" charset="0"/>
                          <a:sym typeface="Arial" charset="0"/>
                        </a:rPr>
                        <a:t>Faiz veya Kâr Payı Desteği</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cs typeface="Arial" charset="0"/>
                          <a:sym typeface="Arial" charset="0"/>
                        </a:rPr>
                        <a:t>Yok</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600" b="0" i="0" u="none" strike="noStrike" cap="none" normalizeH="0" baseline="0" dirty="0">
                          <a:ln>
                            <a:noFill/>
                          </a:ln>
                          <a:solidFill>
                            <a:srgbClr val="C00000"/>
                          </a:solidFill>
                          <a:effectLst/>
                          <a:latin typeface="Arial" charset="0"/>
                          <a:cs typeface="Arial" charset="0"/>
                          <a:sym typeface="Arial" charset="0"/>
                        </a:rPr>
                        <a:t>Yok</a:t>
                      </a:r>
                      <a:endParaRPr kumimoji="0" lang="en-US" sz="1400" b="0" i="0" u="none" strike="noStrike" cap="none" normalizeH="0" baseline="0" dirty="0">
                        <a:ln>
                          <a:noFill/>
                        </a:ln>
                        <a:solidFill>
                          <a:srgbClr val="C00000"/>
                        </a:solidFill>
                        <a:effectLst/>
                        <a:latin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20642785"/>
              </p:ext>
            </p:extLst>
          </p:nvPr>
        </p:nvGraphicFramePr>
        <p:xfrm>
          <a:off x="6264275" y="2143982"/>
          <a:ext cx="5588000" cy="3687765"/>
        </p:xfrm>
        <a:graphic>
          <a:graphicData uri="http://schemas.openxmlformats.org/drawingml/2006/table">
            <a:tbl>
              <a:tblPr/>
              <a:tblGrid>
                <a:gridCol w="1489075">
                  <a:extLst>
                    <a:ext uri="{9D8B030D-6E8A-4147-A177-3AD203B41FA5}">
                      <a16:colId xmlns:a16="http://schemas.microsoft.com/office/drawing/2014/main" val="20000"/>
                    </a:ext>
                  </a:extLst>
                </a:gridCol>
                <a:gridCol w="2049463">
                  <a:extLst>
                    <a:ext uri="{9D8B030D-6E8A-4147-A177-3AD203B41FA5}">
                      <a16:colId xmlns:a16="http://schemas.microsoft.com/office/drawing/2014/main" val="20001"/>
                    </a:ext>
                  </a:extLst>
                </a:gridCol>
                <a:gridCol w="2049462">
                  <a:extLst>
                    <a:ext uri="{9D8B030D-6E8A-4147-A177-3AD203B41FA5}">
                      <a16:colId xmlns:a16="http://schemas.microsoft.com/office/drawing/2014/main" val="20002"/>
                    </a:ext>
                  </a:extLst>
                </a:gridCol>
              </a:tblGrid>
              <a:tr h="463550">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Arial" charset="0"/>
                          <a:cs typeface="Arial" charset="0"/>
                          <a:sym typeface="Arial" charset="0"/>
                        </a:rPr>
                        <a:t>Destek Unsuru</a:t>
                      </a:r>
                      <a:endParaRPr kumimoji="0" lang="en-US" sz="1400" b="1" i="0" u="none" strike="noStrike" cap="none" normalizeH="0" baseline="0" dirty="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Karar Değişikliği Öncesi </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Karar Değişikliği Sonrası</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val="10000"/>
                  </a:ext>
                </a:extLst>
              </a:tr>
              <a:tr h="39528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KDV İstisnası</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8112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Gümrük Vergisi Muafiyeti</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Var</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8112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Arial" charset="0"/>
                          <a:cs typeface="Arial" charset="0"/>
                          <a:sym typeface="Arial" charset="0"/>
                        </a:rPr>
                        <a:t>Vergi İndirimi (YKO %)</a:t>
                      </a:r>
                      <a:endParaRPr kumimoji="0" lang="en-US" sz="1400" b="1" i="0" u="none" strike="noStrike" cap="none" normalizeH="0" baseline="0" dirty="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20</a:t>
                      </a:r>
                      <a:endParaRPr kumimoji="0" lang="en-US" sz="1400" b="0" i="0" u="none" strike="noStrike" cap="none" normalizeH="0" baseline="0">
                        <a:ln>
                          <a:noFill/>
                        </a:ln>
                        <a:solidFill>
                          <a:srgbClr val="000000"/>
                        </a:solidFill>
                        <a:effectLst/>
                        <a:latin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C00000"/>
                          </a:solidFill>
                          <a:effectLst/>
                          <a:latin typeface="Arial" charset="0"/>
                          <a:cs typeface="Arial" charset="0"/>
                          <a:sym typeface="Arial" charset="0"/>
                        </a:rPr>
                        <a:t>25</a:t>
                      </a:r>
                      <a:endParaRPr kumimoji="0" lang="en-US" sz="1400" b="0" i="0" u="none" strike="noStrike" cap="none" normalizeH="0" baseline="0">
                        <a:ln>
                          <a:noFill/>
                        </a:ln>
                        <a:solidFill>
                          <a:srgbClr val="C00000"/>
                        </a:solidFill>
                        <a:effectLst/>
                        <a:latin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39528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SPİHD (%)</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15 / 3 yıl</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C00000"/>
                          </a:solidFill>
                          <a:effectLst/>
                          <a:latin typeface="Arial" charset="0"/>
                          <a:cs typeface="Arial" charset="0"/>
                          <a:sym typeface="Arial" charset="0"/>
                        </a:rPr>
                        <a:t>20 / 5 yıl</a:t>
                      </a:r>
                      <a:endParaRPr kumimoji="0" lang="en-US" sz="1400" b="0" i="0" u="none" strike="noStrike" cap="none" normalizeH="0" baseline="0">
                        <a:ln>
                          <a:noFill/>
                        </a:ln>
                        <a:solidFill>
                          <a:srgbClr val="C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811213">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Arial" charset="0"/>
                          <a:cs typeface="Arial" charset="0"/>
                          <a:sym typeface="Arial" charset="0"/>
                        </a:rPr>
                        <a:t>Faiz veya Kâr Payı Desteği</a:t>
                      </a:r>
                      <a:endParaRPr kumimoji="0" lang="en-US" sz="14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a:ln>
                            <a:noFill/>
                          </a:ln>
                          <a:solidFill>
                            <a:srgbClr val="000000"/>
                          </a:solidFill>
                          <a:effectLst/>
                          <a:latin typeface="Arial" charset="0"/>
                          <a:cs typeface="Arial" charset="0"/>
                          <a:sym typeface="Arial" charset="0"/>
                        </a:rPr>
                        <a:t>Yok</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dirty="0">
                          <a:ln>
                            <a:noFill/>
                          </a:ln>
                          <a:solidFill>
                            <a:srgbClr val="C00000"/>
                          </a:solidFill>
                          <a:effectLst/>
                          <a:latin typeface="Arial" charset="0"/>
                          <a:cs typeface="Arial" charset="0"/>
                          <a:sym typeface="Arial" charset="0"/>
                        </a:rPr>
                        <a:t>TL Kredilerde %3</a:t>
                      </a:r>
                      <a:endParaRPr kumimoji="0" lang="en-US" sz="1400" b="0" i="0" u="none" strike="noStrike" cap="none" normalizeH="0" baseline="0" dirty="0">
                        <a:ln>
                          <a:noFill/>
                        </a:ln>
                        <a:solidFill>
                          <a:srgbClr val="C00000"/>
                        </a:solidFill>
                        <a:effectLst/>
                        <a:latin typeface="Arial" charset="0"/>
                        <a:cs typeface="Arial" charset="0"/>
                        <a:sym typeface="Arial"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tr-TR" sz="1400" b="0" i="0" u="none" strike="noStrike" cap="none" normalizeH="0" baseline="0" dirty="0">
                          <a:ln>
                            <a:noFill/>
                          </a:ln>
                          <a:solidFill>
                            <a:srgbClr val="C00000"/>
                          </a:solidFill>
                          <a:effectLst/>
                          <a:latin typeface="Arial" charset="0"/>
                          <a:cs typeface="Arial" charset="0"/>
                          <a:sym typeface="Arial" charset="0"/>
                        </a:rPr>
                        <a:t>Döviz Kredileri %1</a:t>
                      </a:r>
                      <a:endParaRPr kumimoji="0" lang="en-US" sz="1400" b="0" i="0" u="none" strike="noStrike" cap="none" normalizeH="0" baseline="0" dirty="0">
                        <a:ln>
                          <a:noFill/>
                        </a:ln>
                        <a:solidFill>
                          <a:srgbClr val="C00000"/>
                        </a:solidFill>
                        <a:effectLst/>
                        <a:latin typeface="Calibri" pitchFamily="34" charset="0"/>
                        <a:ea typeface="Calibri" pitchFamily="34" charset="0"/>
                        <a:cs typeface="Times New Roman" pitchFamily="18" charset="0"/>
                        <a:sym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806575" y="1436688"/>
            <a:ext cx="3440113" cy="641350"/>
          </a:xfrm>
          <a:prstGeom prst="rect">
            <a:avLst/>
          </a:prstGeom>
          <a:solidFill>
            <a:schemeClr val="bg2">
              <a:lumMod val="20000"/>
              <a:lumOff val="80000"/>
            </a:schemeClr>
          </a:solidFill>
        </p:spPr>
        <p:txBody>
          <a:bodyPr>
            <a:spAutoFit/>
          </a:bodyPr>
          <a:lstStyle/>
          <a:p>
            <a:pPr algn="ctr">
              <a:buClr>
                <a:srgbClr val="000000"/>
              </a:buClr>
              <a:buFont typeface="Arial" charset="0"/>
              <a:buNone/>
            </a:pPr>
            <a:r>
              <a:rPr lang="tr-TR" sz="1800" b="1" dirty="0"/>
              <a:t>OSB DIŞI YATIRIM-</a:t>
            </a:r>
          </a:p>
          <a:p>
            <a:pPr algn="ctr">
              <a:buClr>
                <a:srgbClr val="000000"/>
              </a:buClr>
              <a:buFont typeface="Arial" charset="0"/>
              <a:buNone/>
            </a:pPr>
            <a:r>
              <a:rPr lang="tr-TR" sz="1800" b="1" dirty="0"/>
              <a:t>2.BÖLGE DESTEĞİ </a:t>
            </a:r>
            <a:endParaRPr lang="en-US" sz="1800" b="1" dirty="0"/>
          </a:p>
        </p:txBody>
      </p:sp>
      <p:sp>
        <p:nvSpPr>
          <p:cNvPr id="10" name="TextBox 9"/>
          <p:cNvSpPr txBox="1"/>
          <p:nvPr/>
        </p:nvSpPr>
        <p:spPr>
          <a:xfrm>
            <a:off x="7446963" y="1419225"/>
            <a:ext cx="3222625" cy="641350"/>
          </a:xfrm>
          <a:prstGeom prst="rect">
            <a:avLst/>
          </a:prstGeom>
          <a:solidFill>
            <a:schemeClr val="bg2">
              <a:lumMod val="20000"/>
              <a:lumOff val="80000"/>
            </a:schemeClr>
          </a:solidFill>
        </p:spPr>
        <p:txBody>
          <a:bodyPr>
            <a:spAutoFit/>
          </a:bodyPr>
          <a:lstStyle>
            <a:defPPr marR="0" lvl="0" algn="l" rtl="0">
              <a:lnSpc>
                <a:spcPct val="100000"/>
              </a:lnSpc>
              <a:spcBef>
                <a:spcPts val="0"/>
              </a:spcBef>
              <a:spcAft>
                <a:spcPts val="0"/>
              </a:spcAft>
            </a:defPPr>
            <a:lvl1pPr algn="ctr">
              <a:buFont typeface="Arial" charset="0"/>
              <a:buNone/>
              <a:defRPr sz="1800" b="1"/>
            </a:lvl1pPr>
          </a:lstStyle>
          <a:p>
            <a:r>
              <a:rPr lang="tr-TR"/>
              <a:t>OSB İÇİ YATIRIM-</a:t>
            </a:r>
          </a:p>
          <a:p>
            <a:r>
              <a:rPr lang="tr-TR"/>
              <a:t>3.BÖLGE DESTEĞİ </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38</a:t>
            </a:fld>
            <a:endParaRPr/>
          </a:p>
        </p:txBody>
      </p:sp>
      <p:sp>
        <p:nvSpPr>
          <p:cNvPr id="308" name="Google Shape;308;p25"/>
          <p:cNvSpPr txBox="1">
            <a:spLocks noGrp="1"/>
          </p:cNvSpPr>
          <p:nvPr>
            <p:ph type="title"/>
          </p:nvPr>
        </p:nvSpPr>
        <p:spPr>
          <a:xfrm>
            <a:off x="2017992" y="143145"/>
            <a:ext cx="10515600" cy="730500"/>
          </a:xfrm>
          <a:prstGeom prst="rect">
            <a:avLst/>
          </a:prstGeom>
        </p:spPr>
        <p:txBody>
          <a:bodyPr spcFirstLastPara="1" wrap="square" lIns="91425" tIns="45700" rIns="91425" bIns="45700" anchor="ctr" anchorCtr="0">
            <a:noAutofit/>
          </a:bodyPr>
          <a:lstStyle/>
          <a:p>
            <a:pPr lvl="0"/>
            <a:r>
              <a:rPr lang="tr-TR" dirty="0"/>
              <a:t>YATIRIM TEŞVİK SİSTEMİNDE DEĞİŞİKLİKLER</a:t>
            </a:r>
            <a:endParaRPr dirty="0"/>
          </a:p>
        </p:txBody>
      </p:sp>
      <p:graphicFrame>
        <p:nvGraphicFramePr>
          <p:cNvPr id="4" name="Tablo 3">
            <a:extLst>
              <a:ext uri="{FF2B5EF4-FFF2-40B4-BE49-F238E27FC236}">
                <a16:creationId xmlns:a16="http://schemas.microsoft.com/office/drawing/2014/main" id="{AE453040-4F65-40FB-8833-918AB3EBC7E9}"/>
              </a:ext>
            </a:extLst>
          </p:cNvPr>
          <p:cNvGraphicFramePr>
            <a:graphicFrameLocks noGrp="1"/>
          </p:cNvGraphicFramePr>
          <p:nvPr>
            <p:extLst>
              <p:ext uri="{D42A27DB-BD31-4B8C-83A1-F6EECF244321}">
                <p14:modId xmlns:p14="http://schemas.microsoft.com/office/powerpoint/2010/main" val="710788546"/>
              </p:ext>
            </p:extLst>
          </p:nvPr>
        </p:nvGraphicFramePr>
        <p:xfrm>
          <a:off x="669395" y="1571517"/>
          <a:ext cx="10782799" cy="4908577"/>
        </p:xfrm>
        <a:graphic>
          <a:graphicData uri="http://schemas.openxmlformats.org/drawingml/2006/table">
            <a:tbl>
              <a:tblPr firstRow="1" firstCol="1" lastRow="1" lastCol="1" bandRow="1" bandCol="1"/>
              <a:tblGrid>
                <a:gridCol w="3866948">
                  <a:extLst>
                    <a:ext uri="{9D8B030D-6E8A-4147-A177-3AD203B41FA5}">
                      <a16:colId xmlns:a16="http://schemas.microsoft.com/office/drawing/2014/main" val="20000"/>
                    </a:ext>
                  </a:extLst>
                </a:gridCol>
                <a:gridCol w="1625344">
                  <a:extLst>
                    <a:ext uri="{9D8B030D-6E8A-4147-A177-3AD203B41FA5}">
                      <a16:colId xmlns:a16="http://schemas.microsoft.com/office/drawing/2014/main" val="20001"/>
                    </a:ext>
                  </a:extLst>
                </a:gridCol>
                <a:gridCol w="509955">
                  <a:extLst>
                    <a:ext uri="{9D8B030D-6E8A-4147-A177-3AD203B41FA5}">
                      <a16:colId xmlns:a16="http://schemas.microsoft.com/office/drawing/2014/main" val="20002"/>
                    </a:ext>
                  </a:extLst>
                </a:gridCol>
                <a:gridCol w="2135299">
                  <a:extLst>
                    <a:ext uri="{9D8B030D-6E8A-4147-A177-3AD203B41FA5}">
                      <a16:colId xmlns:a16="http://schemas.microsoft.com/office/drawing/2014/main" val="179565246"/>
                    </a:ext>
                  </a:extLst>
                </a:gridCol>
                <a:gridCol w="2645253">
                  <a:extLst>
                    <a:ext uri="{9D8B030D-6E8A-4147-A177-3AD203B41FA5}">
                      <a16:colId xmlns:a16="http://schemas.microsoft.com/office/drawing/2014/main" val="20003"/>
                    </a:ext>
                  </a:extLst>
                </a:gridCol>
              </a:tblGrid>
              <a:tr h="348197">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dirty="0">
                          <a:effectLst/>
                          <a:latin typeface="+mn-lt"/>
                          <a:ea typeface="+mn-ea"/>
                          <a:cs typeface="+mn-cs"/>
                        </a:rPr>
                        <a:t>Destek Miktarları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B0C0"/>
                    </a:solidFill>
                  </a:tcPr>
                </a:tc>
                <a:extLst>
                  <a:ext uri="{0D108BD9-81ED-4DB2-BD59-A6C34878D82A}">
                    <a16:rowId xmlns:a16="http://schemas.microsoft.com/office/drawing/2014/main" val="10000"/>
                  </a:ext>
                </a:extLst>
              </a:tr>
              <a:tr h="420247">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Destek Unsurları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1" dirty="0">
                          <a:effectLst/>
                        </a:rPr>
                        <a:t>Ankara </a:t>
                      </a:r>
                    </a:p>
                    <a:p>
                      <a:pPr algn="ctr">
                        <a:lnSpc>
                          <a:spcPct val="107000"/>
                        </a:lnSpc>
                        <a:spcAft>
                          <a:spcPts val="0"/>
                        </a:spcAft>
                        <a:tabLst>
                          <a:tab pos="3476625" algn="l"/>
                        </a:tabLst>
                      </a:pPr>
                      <a:r>
                        <a:rPr lang="tr-TR" sz="1100" b="1" dirty="0">
                          <a:effectLst/>
                        </a:rPr>
                        <a:t>Çamlıdere , Bala, Haymana</a:t>
                      </a:r>
                      <a:endParaRPr lang="tr-TR" sz="1100" b="1" dirty="0">
                        <a:effectLst/>
                        <a:latin typeface="+mj-lt"/>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1"/>
                  </a:ext>
                </a:extLst>
              </a:tr>
              <a:tr h="253237">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a:effectLst/>
                        </a:rPr>
                        <a:t>KDV İstisnası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a:effectLst/>
                        </a:rPr>
                        <a:t>VAR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2"/>
                  </a:ext>
                </a:extLst>
              </a:tr>
              <a:tr h="22703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a:effectLst/>
                        </a:rPr>
                        <a:t>Gümrük Vergisi Muafiyeti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VAR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3"/>
                  </a:ext>
                </a:extLst>
              </a:tr>
              <a:tr h="403835">
                <a:tc row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 </a:t>
                      </a:r>
                    </a:p>
                    <a:p>
                      <a:pPr algn="ctr">
                        <a:lnSpc>
                          <a:spcPct val="107000"/>
                        </a:lnSpc>
                        <a:spcAft>
                          <a:spcPts val="0"/>
                        </a:spcAft>
                        <a:tabLst>
                          <a:tab pos="3476625" algn="l"/>
                        </a:tabLst>
                      </a:pPr>
                      <a:r>
                        <a:rPr lang="tr-TR" sz="1100" dirty="0">
                          <a:effectLst/>
                        </a:rPr>
                        <a:t>Vergi İndirimi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Yatırıma Katkı Oranı ve</a:t>
                      </a:r>
                      <a:r>
                        <a:rPr lang="tr-TR" sz="1100" baseline="0" dirty="0">
                          <a:effectLst/>
                        </a:rPr>
                        <a:t> Tutarı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OSB ve EB Dışı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20000"/>
                      </a:srgbClr>
                    </a:solidFill>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kern="1200" dirty="0">
                          <a:solidFill>
                            <a:schemeClr val="dk1"/>
                          </a:solidFill>
                          <a:effectLst/>
                          <a:latin typeface="+mn-lt"/>
                          <a:ea typeface="+mn-ea"/>
                          <a:cs typeface="+mn-cs"/>
                        </a:rPr>
                        <a:t>%</a:t>
                      </a:r>
                      <a:r>
                        <a:rPr lang="tr-TR" sz="1100" dirty="0">
                          <a:effectLst/>
                          <a:latin typeface="+mj-lt"/>
                        </a:rPr>
                        <a:t>20</a:t>
                      </a:r>
                    </a:p>
                    <a:p>
                      <a:pPr algn="ctr">
                        <a:lnSpc>
                          <a:spcPct val="107000"/>
                        </a:lnSpc>
                        <a:spcAft>
                          <a:spcPts val="0"/>
                        </a:spcAft>
                        <a:tabLst>
                          <a:tab pos="3476625" algn="l"/>
                        </a:tabLst>
                      </a:pPr>
                      <a:r>
                        <a:rPr lang="tr-TR" sz="1100" b="1" dirty="0">
                          <a:effectLst/>
                          <a:latin typeface="+mj-lt"/>
                          <a:ea typeface="Calibri" panose="020F0502020204030204" pitchFamily="34" charset="0"/>
                          <a:cs typeface="Times New Roman" panose="02020603050405020304" pitchFamily="18" charset="0"/>
                        </a:rPr>
                        <a:t>2.000.000 TL</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4"/>
                  </a:ext>
                </a:extLst>
              </a:tr>
              <a:tr h="404847">
                <a:tc vMerge="1">
                  <a:txBody>
                    <a:bodyPr/>
                    <a:lstStyle/>
                    <a:p>
                      <a:endParaRPr lang="tr-TR"/>
                    </a:p>
                  </a:txBody>
                  <a:tcPr/>
                </a:tc>
                <a:tc vMerge="1">
                  <a:txBody>
                    <a:bodyPr/>
                    <a:lstStyle/>
                    <a:p>
                      <a:endParaRPr lang="tr-TR"/>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1" dirty="0">
                          <a:solidFill>
                            <a:schemeClr val="bg1"/>
                          </a:solidFill>
                          <a:effectLst/>
                        </a:rPr>
                        <a:t>OSB ve EB İçi</a:t>
                      </a:r>
                      <a:endParaRPr lang="tr-T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C4D7"/>
                    </a:solidFill>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0" dirty="0">
                          <a:solidFill>
                            <a:schemeClr val="bg1"/>
                          </a:solidFill>
                          <a:effectLst/>
                          <a:latin typeface="+mj-lt"/>
                          <a:ea typeface="+mn-ea"/>
                          <a:cs typeface="+mn-cs"/>
                        </a:rPr>
                        <a:t>%25</a:t>
                      </a:r>
                    </a:p>
                    <a:p>
                      <a:pPr algn="ctr">
                        <a:lnSpc>
                          <a:spcPct val="107000"/>
                        </a:lnSpc>
                        <a:spcAft>
                          <a:spcPts val="0"/>
                        </a:spcAft>
                        <a:tabLst>
                          <a:tab pos="3476625" algn="l"/>
                        </a:tabLst>
                      </a:pPr>
                      <a:r>
                        <a:rPr lang="tr-TR" sz="1100" b="1" dirty="0">
                          <a:solidFill>
                            <a:schemeClr val="tx1"/>
                          </a:solidFill>
                          <a:effectLst/>
                          <a:latin typeface="Century Gothic (Gövde)"/>
                          <a:ea typeface="+mn-ea"/>
                          <a:cs typeface="+mn-cs"/>
                        </a:rPr>
                        <a:t>2.500.000 TL</a:t>
                      </a:r>
                      <a:endParaRPr lang="tr-TR" sz="1100" b="1" dirty="0">
                        <a:solidFill>
                          <a:schemeClr val="tx1"/>
                        </a:solidFill>
                        <a:effectLst/>
                        <a:latin typeface="Century Gothic (Gövde)"/>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C4D7"/>
                    </a:solidFill>
                  </a:tcPr>
                </a:tc>
                <a:extLst>
                  <a:ext uri="{0D108BD9-81ED-4DB2-BD59-A6C34878D82A}">
                    <a16:rowId xmlns:a16="http://schemas.microsoft.com/office/drawing/2014/main" val="10005"/>
                  </a:ext>
                </a:extLst>
              </a:tr>
              <a:tr h="304800">
                <a:tc row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a:effectLst/>
                        </a:rPr>
                        <a:t>Sigorta Primi İşveren Hissesi Desteği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Destek Süresi, Oranı ve Tutarı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a:effectLst/>
                        </a:rPr>
                        <a:t>OSB ve EB Dışı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20000"/>
                      </a:srgbClr>
                    </a:solidFill>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dirty="0">
                          <a:effectLst/>
                          <a:latin typeface="+mj-lt"/>
                        </a:rPr>
                        <a:t>3 yıl - %15</a:t>
                      </a:r>
                    </a:p>
                    <a:p>
                      <a:pPr algn="ctr">
                        <a:lnSpc>
                          <a:spcPct val="107000"/>
                        </a:lnSpc>
                        <a:spcAft>
                          <a:spcPts val="0"/>
                        </a:spcAft>
                        <a:tabLst>
                          <a:tab pos="3476625" algn="l"/>
                        </a:tabLst>
                      </a:pPr>
                      <a:r>
                        <a:rPr lang="tr-TR" sz="1100" b="1" dirty="0">
                          <a:effectLst/>
                          <a:latin typeface="+mj-lt"/>
                          <a:ea typeface="Calibri" panose="020F0502020204030204" pitchFamily="34" charset="0"/>
                          <a:cs typeface="Times New Roman" panose="02020603050405020304" pitchFamily="18" charset="0"/>
                        </a:rPr>
                        <a:t>1.500.000 TL</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6"/>
                  </a:ext>
                </a:extLst>
              </a:tr>
              <a:tr h="400705">
                <a:tc vMerge="1">
                  <a:txBody>
                    <a:bodyPr/>
                    <a:lstStyle/>
                    <a:p>
                      <a:endParaRPr lang="tr-TR"/>
                    </a:p>
                  </a:txBody>
                  <a:tcPr/>
                </a:tc>
                <a:tc vMerge="1">
                  <a:txBody>
                    <a:bodyPr/>
                    <a:lstStyle/>
                    <a:p>
                      <a:endParaRPr lang="tr-TR"/>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1" dirty="0">
                          <a:solidFill>
                            <a:schemeClr val="bg1"/>
                          </a:solidFill>
                          <a:effectLst/>
                        </a:rPr>
                        <a:t>OSB ve EB İçi</a:t>
                      </a:r>
                      <a:endParaRPr lang="tr-T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C4D7"/>
                    </a:solidFill>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0" dirty="0">
                          <a:solidFill>
                            <a:schemeClr val="bg1"/>
                          </a:solidFill>
                          <a:effectLst/>
                        </a:rPr>
                        <a:t>5 yıl - %20</a:t>
                      </a:r>
                    </a:p>
                    <a:p>
                      <a:pPr algn="ctr">
                        <a:lnSpc>
                          <a:spcPct val="107000"/>
                        </a:lnSpc>
                        <a:spcAft>
                          <a:spcPts val="0"/>
                        </a:spcAft>
                        <a:tabLst>
                          <a:tab pos="3476625" algn="l"/>
                        </a:tabLst>
                      </a:pPr>
                      <a:r>
                        <a:rPr lang="tr-TR" sz="1100" b="1" i="0" u="none" strike="noStrike" cap="none" dirty="0">
                          <a:solidFill>
                            <a:schemeClr val="dk1"/>
                          </a:solidFill>
                          <a:effectLst/>
                          <a:latin typeface="+mj-lt"/>
                          <a:ea typeface="Calibri" panose="020F0502020204030204" pitchFamily="34" charset="0"/>
                          <a:cs typeface="Times New Roman" panose="02020603050405020304" pitchFamily="18" charset="0"/>
                          <a:sym typeface="Arial"/>
                        </a:rPr>
                        <a:t>2.000.000 TL</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C4D7"/>
                    </a:solidFill>
                  </a:tcPr>
                </a:tc>
                <a:extLst>
                  <a:ext uri="{0D108BD9-81ED-4DB2-BD59-A6C34878D82A}">
                    <a16:rowId xmlns:a16="http://schemas.microsoft.com/office/drawing/2014/main" val="10007"/>
                  </a:ext>
                </a:extLst>
              </a:tr>
              <a:tr h="280016">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a:effectLst/>
                        </a:rPr>
                        <a:t>Yatırım Yeri Tahsisi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a:effectLst/>
                        </a:rPr>
                        <a:t>VAR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8"/>
                  </a:ext>
                </a:extLst>
              </a:tr>
              <a:tr h="728536">
                <a:tc row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100" dirty="0">
                          <a:effectLst/>
                        </a:rPr>
                        <a:t> </a:t>
                      </a:r>
                    </a:p>
                    <a:p>
                      <a:pPr algn="ctr">
                        <a:lnSpc>
                          <a:spcPct val="107000"/>
                        </a:lnSpc>
                        <a:spcAft>
                          <a:spcPts val="0"/>
                        </a:spcAft>
                        <a:tabLst>
                          <a:tab pos="3476625" algn="l"/>
                        </a:tabLst>
                      </a:pPr>
                      <a:r>
                        <a:rPr lang="tr-TR" sz="1100" dirty="0">
                          <a:effectLst/>
                        </a:rPr>
                        <a:t>Faiz veya Kar Payı Desteği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dirty="0">
                          <a:effectLst/>
                        </a:rPr>
                        <a:t>İç Kredi </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dirty="0">
                          <a:effectLst/>
                        </a:rPr>
                        <a:t>Döviz / Dövize Endeksli Kredi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tc h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dirty="0">
                          <a:effectLst/>
                        </a:rPr>
                        <a:t>OSB ve EB Dışı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1B0C0">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100" b="0" i="0" u="none" strike="noStrike" cap="none" dirty="0">
                          <a:solidFill>
                            <a:schemeClr val="dk1"/>
                          </a:solidFill>
                          <a:effectLst/>
                          <a:latin typeface="Century Gothic" panose="020F0302020204030204"/>
                          <a:ea typeface="+mn-ea"/>
                          <a:cs typeface="+mn-cs"/>
                          <a:sym typeface="Arial"/>
                        </a:rPr>
                        <a:t>YOK</a:t>
                      </a:r>
                      <a:endParaRPr lang="tr-TR" sz="1100" b="1" i="0" u="none" strike="noStrike" cap="none" dirty="0">
                        <a:solidFill>
                          <a:schemeClr val="dk1"/>
                        </a:solidFill>
                        <a:effectLst/>
                        <a:latin typeface="Century Gothic" panose="020F0302020204030204"/>
                        <a:ea typeface="Calibri" panose="020F0502020204030204" pitchFamily="34" charset="0"/>
                        <a:cs typeface="Times New Roman" panose="02020603050405020304" pitchFamily="18" charset="0"/>
                        <a:sym typeface="Arial"/>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09"/>
                  </a:ext>
                </a:extLst>
              </a:tr>
              <a:tr h="308388">
                <a:tc vMerge="1">
                  <a:txBody>
                    <a:bodyPr/>
                    <a:lstStyle/>
                    <a:p>
                      <a:endParaRPr lang="tr-TR"/>
                    </a:p>
                  </a:txBody>
                  <a:tcPr>
                    <a:lnT w="12700" cap="flat" cmpd="sng" algn="ctr">
                      <a:solidFill>
                        <a:sysClr val="window" lastClr="FFFFFF"/>
                      </a:solidFill>
                      <a:prstDash val="solid"/>
                      <a:round/>
                      <a:headEnd type="none" w="med" len="med"/>
                      <a:tailEnd type="none" w="med" len="med"/>
                    </a:lnT>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dirty="0">
                          <a:effectLst/>
                        </a:rPr>
                        <a:t>İç Kredi </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dirty="0">
                          <a:effectLst/>
                        </a:rPr>
                        <a:t>Döviz / Dövize Endeksli Kredi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3476625" algn="l"/>
                        </a:tabLs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1B0C0">
                        <a:tint val="40000"/>
                      </a:srgbClr>
                    </a:solidFill>
                  </a:tcPr>
                </a:tc>
                <a:tc h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tab pos="3476625" algn="l"/>
                        </a:tabLst>
                        <a:defRPr/>
                      </a:pPr>
                      <a:r>
                        <a:rPr lang="tr-TR" sz="1100" b="1" dirty="0">
                          <a:solidFill>
                            <a:schemeClr val="bg1"/>
                          </a:solidFill>
                          <a:effectLst/>
                        </a:rPr>
                        <a:t>OSB ve EB İçi</a:t>
                      </a:r>
                      <a:endParaRPr lang="tr-T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3C4D7"/>
                    </a:solidFill>
                  </a:tcPr>
                </a:tc>
                <a:tc>
                  <a:txBody>
                    <a:bodyPr/>
                    <a:lstStyle/>
                    <a:p>
                      <a:pPr algn="ctr">
                        <a:lnSpc>
                          <a:spcPct val="107000"/>
                        </a:lnSpc>
                        <a:spcAft>
                          <a:spcPts val="0"/>
                        </a:spcAft>
                        <a:tabLst>
                          <a:tab pos="3476625" algn="l"/>
                        </a:tabLst>
                      </a:pPr>
                      <a:r>
                        <a:rPr lang="tr-TR" sz="1100" b="0" i="0" u="none" strike="noStrike" cap="none" dirty="0">
                          <a:solidFill>
                            <a:schemeClr val="tx1"/>
                          </a:solidFill>
                          <a:effectLst/>
                          <a:latin typeface="+mn-lt"/>
                          <a:ea typeface="+mn-ea"/>
                          <a:cs typeface="+mn-cs"/>
                          <a:sym typeface="Arial"/>
                        </a:rPr>
                        <a:t>3/1 Puan</a:t>
                      </a:r>
                    </a:p>
                    <a:p>
                      <a:pPr algn="ctr">
                        <a:lnSpc>
                          <a:spcPct val="107000"/>
                        </a:lnSpc>
                        <a:spcAft>
                          <a:spcPts val="0"/>
                        </a:spcAft>
                        <a:tabLst>
                          <a:tab pos="3476625" algn="l"/>
                        </a:tabLst>
                      </a:pPr>
                      <a:r>
                        <a:rPr lang="tr-TR" sz="1100" b="1" i="0" u="none" strike="noStrike" cap="none" dirty="0">
                          <a:solidFill>
                            <a:schemeClr val="tx1"/>
                          </a:solidFill>
                          <a:effectLst/>
                          <a:latin typeface="+mn-lt"/>
                          <a:ea typeface="Calibri" panose="020F0502020204030204" pitchFamily="34" charset="0"/>
                          <a:cs typeface="Times New Roman" panose="02020603050405020304" pitchFamily="18" charset="0"/>
                          <a:sym typeface="Arial"/>
                        </a:rPr>
                        <a:t>1.000.000 TL</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3C4D7"/>
                    </a:solidFill>
                  </a:tcPr>
                </a:tc>
                <a:extLst>
                  <a:ext uri="{0D108BD9-81ED-4DB2-BD59-A6C34878D82A}">
                    <a16:rowId xmlns:a16="http://schemas.microsoft.com/office/drawing/2014/main" val="10010"/>
                  </a:ext>
                </a:extLst>
              </a:tr>
              <a:tr h="21368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marL="0" marR="0" lvl="0" indent="0" algn="ctr" defTabSz="914400" rtl="0" eaLnBrk="1" fontAlgn="auto" latinLnBrk="0" hangingPunct="1">
                        <a:lnSpc>
                          <a:spcPct val="107000"/>
                        </a:lnSpc>
                        <a:spcBef>
                          <a:spcPts val="0"/>
                        </a:spcBef>
                        <a:spcAft>
                          <a:spcPts val="0"/>
                        </a:spcAft>
                        <a:buClrTx/>
                        <a:buSzTx/>
                        <a:buFontTx/>
                        <a:buNone/>
                        <a:tabLst>
                          <a:tab pos="3476625" algn="l"/>
                        </a:tabLst>
                        <a:defRPr/>
                      </a:pPr>
                      <a:r>
                        <a:rPr lang="tr-TR" sz="1600" dirty="0">
                          <a:effectLst/>
                          <a:latin typeface="+mj-lt"/>
                        </a:rPr>
                        <a:t>OSB ve EB Dışı</a:t>
                      </a:r>
                      <a:endParaRPr lang="tr-TR" sz="1600" dirty="0">
                        <a:effectLst/>
                        <a:latin typeface="+mj-lt"/>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1B0C0"/>
                    </a:solidFill>
                  </a:tcPr>
                </a:tc>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600" dirty="0">
                          <a:effectLst/>
                          <a:latin typeface="+mj-lt"/>
                          <a:ea typeface="Calibri" panose="020F0502020204030204" pitchFamily="34" charset="0"/>
                          <a:cs typeface="Times New Roman" panose="02020603050405020304" pitchFamily="18" charset="0"/>
                        </a:rPr>
                        <a:t>TOPLAM</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1B0C0">
                        <a:tint val="40000"/>
                      </a:srgbClr>
                    </a:solidFill>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entury Gothic" panose="020F0302020204030204"/>
                          <a:sym typeface="Arial"/>
                        </a:defRPr>
                      </a:lvl9pPr>
                    </a:lstStyle>
                    <a:p>
                      <a:pPr algn="ctr">
                        <a:lnSpc>
                          <a:spcPct val="107000"/>
                        </a:lnSpc>
                        <a:spcAft>
                          <a:spcPts val="0"/>
                        </a:spcAft>
                        <a:tabLst>
                          <a:tab pos="3476625" algn="l"/>
                        </a:tabLst>
                      </a:pPr>
                      <a:r>
                        <a:rPr lang="tr-TR" sz="1600" b="1" dirty="0">
                          <a:solidFill>
                            <a:srgbClr val="C00000"/>
                          </a:solidFill>
                          <a:effectLst/>
                          <a:latin typeface="+mj-lt"/>
                          <a:ea typeface="Calibri" panose="020F0502020204030204" pitchFamily="34" charset="0"/>
                          <a:cs typeface="Times New Roman" panose="02020603050405020304" pitchFamily="18" charset="0"/>
                        </a:rPr>
                        <a:t>3.500.000</a:t>
                      </a:r>
                      <a:r>
                        <a:rPr lang="tr-TR" sz="1600" b="1" baseline="0" dirty="0">
                          <a:solidFill>
                            <a:srgbClr val="C00000"/>
                          </a:solidFill>
                          <a:effectLst/>
                          <a:latin typeface="+mj-lt"/>
                          <a:ea typeface="Calibri" panose="020F0502020204030204" pitchFamily="34" charset="0"/>
                          <a:cs typeface="Times New Roman" panose="02020603050405020304" pitchFamily="18" charset="0"/>
                        </a:rPr>
                        <a:t> TL</a:t>
                      </a:r>
                      <a:endParaRPr lang="tr-TR" sz="1600" b="1" dirty="0">
                        <a:solidFill>
                          <a:srgbClr val="C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1B0C0">
                        <a:tint val="40000"/>
                      </a:srgbClr>
                    </a:solidFill>
                  </a:tcPr>
                </a:tc>
                <a:extLst>
                  <a:ext uri="{0D108BD9-81ED-4DB2-BD59-A6C34878D82A}">
                    <a16:rowId xmlns:a16="http://schemas.microsoft.com/office/drawing/2014/main" val="10012"/>
                  </a:ext>
                </a:extLst>
              </a:tr>
              <a:tr h="32400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marL="0" marR="0" lvl="0" indent="0" algn="ctr" defTabSz="914400" rtl="0" eaLnBrk="1" fontAlgn="auto" latinLnBrk="0" hangingPunct="1">
                        <a:lnSpc>
                          <a:spcPct val="107000"/>
                        </a:lnSpc>
                        <a:spcBef>
                          <a:spcPts val="0"/>
                        </a:spcBef>
                        <a:spcAft>
                          <a:spcPts val="0"/>
                        </a:spcAft>
                        <a:buClrTx/>
                        <a:buSzTx/>
                        <a:buFontTx/>
                        <a:buNone/>
                        <a:tabLst>
                          <a:tab pos="3476625" algn="l"/>
                        </a:tabLst>
                        <a:defRPr/>
                      </a:pPr>
                      <a:r>
                        <a:rPr lang="tr-TR" sz="1600" b="1" dirty="0">
                          <a:solidFill>
                            <a:schemeClr val="bg1"/>
                          </a:solidFill>
                          <a:effectLst/>
                          <a:latin typeface="+mj-lt"/>
                        </a:rPr>
                        <a:t>OSB ve EB İçi</a:t>
                      </a:r>
                      <a:endParaRPr lang="tr-TR"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gridSpan="3">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algn="ctr">
                        <a:lnSpc>
                          <a:spcPct val="107000"/>
                        </a:lnSpc>
                        <a:spcAft>
                          <a:spcPts val="0"/>
                        </a:spcAft>
                        <a:tabLst>
                          <a:tab pos="3476625" algn="l"/>
                        </a:tabLst>
                      </a:pPr>
                      <a:r>
                        <a:rPr lang="tr-TR" sz="1600" dirty="0">
                          <a:effectLst/>
                          <a:latin typeface="+mj-lt"/>
                          <a:ea typeface="Calibri" panose="020F0502020204030204" pitchFamily="34" charset="0"/>
                          <a:cs typeface="Times New Roman" panose="02020603050405020304" pitchFamily="18" charset="0"/>
                        </a:rPr>
                        <a:t>TOPLAM</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tc hMerge="1">
                  <a:txBody>
                    <a:bodyPr/>
                    <a:lstStyle/>
                    <a:p>
                      <a:endParaRPr lang="tr-TR"/>
                    </a:p>
                  </a:txBody>
                  <a:tcPr/>
                </a:tc>
                <a:tc hMerge="1">
                  <a:txBody>
                    <a:bodyPr/>
                    <a:lstStyle/>
                    <a:p>
                      <a:endParaRPr lang="tr-T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entury Gothic" panose="020F0302020204030204"/>
                          <a:sym typeface="Arial"/>
                        </a:defRPr>
                      </a:lvl9pPr>
                    </a:lstStyle>
                    <a:p>
                      <a:pPr marR="0" algn="ctr" rtl="0">
                        <a:lnSpc>
                          <a:spcPct val="107000"/>
                        </a:lnSpc>
                        <a:spcBef>
                          <a:spcPts val="0"/>
                        </a:spcBef>
                        <a:spcAft>
                          <a:spcPts val="0"/>
                        </a:spcAft>
                        <a:buClr>
                          <a:srgbClr val="000000"/>
                        </a:buClr>
                        <a:buFont typeface="Arial"/>
                        <a:tabLst>
                          <a:tab pos="3476625" algn="l"/>
                        </a:tabLst>
                      </a:pPr>
                      <a:r>
                        <a:rPr lang="tr-TR" sz="1600" b="1" i="0" u="none" strike="noStrike" cap="none" dirty="0">
                          <a:solidFill>
                            <a:srgbClr val="C00000"/>
                          </a:solidFill>
                          <a:effectLst/>
                          <a:latin typeface="+mj-lt"/>
                          <a:ea typeface="Calibri" panose="020F0502020204030204" pitchFamily="34" charset="0"/>
                          <a:cs typeface="Times New Roman" panose="02020603050405020304" pitchFamily="18" charset="0"/>
                          <a:sym typeface="Arial"/>
                        </a:rPr>
                        <a:t>5.500.000 TL</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1B0C0"/>
                    </a:solidFill>
                  </a:tcPr>
                </a:tc>
                <a:extLst>
                  <a:ext uri="{0D108BD9-81ED-4DB2-BD59-A6C34878D82A}">
                    <a16:rowId xmlns:a16="http://schemas.microsoft.com/office/drawing/2014/main" val="10013"/>
                  </a:ext>
                </a:extLst>
              </a:tr>
            </a:tbl>
          </a:graphicData>
        </a:graphic>
      </p:graphicFrame>
      <p:sp>
        <p:nvSpPr>
          <p:cNvPr id="5" name="Unvan 6">
            <a:extLst>
              <a:ext uri="{FF2B5EF4-FFF2-40B4-BE49-F238E27FC236}">
                <a16:creationId xmlns:a16="http://schemas.microsoft.com/office/drawing/2014/main" id="{2FFA45BD-D5AC-499E-AA4F-CCCF244323CC}"/>
              </a:ext>
            </a:extLst>
          </p:cNvPr>
          <p:cNvSpPr txBox="1">
            <a:spLocks/>
          </p:cNvSpPr>
          <p:nvPr/>
        </p:nvSpPr>
        <p:spPr>
          <a:xfrm>
            <a:off x="695325" y="964341"/>
            <a:ext cx="7020026" cy="432000"/>
          </a:xfrm>
          <a:prstGeom prst="rect">
            <a:avLst/>
          </a:prstGeom>
          <a:solidFill>
            <a:sysClr val="window" lastClr="FFFFFF"/>
          </a:solidFill>
        </p:spPr>
        <p:txBody>
          <a:bodyPr vert="horz" lIns="91440" tIns="45720" rIns="91440" bIns="45720" rtlCol="0" anchor="ctr">
            <a:normAutofit fontScale="85000"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tr-TR" sz="2400" b="1" kern="1200">
                <a:solidFill>
                  <a:srgbClr val="11B0C1"/>
                </a:solidFill>
                <a:latin typeface="+mn-lt"/>
                <a:ea typeface="+mn-ea"/>
                <a:cs typeface="+mn-cs"/>
              </a:defRPr>
            </a:lvl1pPr>
          </a:lstStyle>
          <a:p>
            <a:pPr lvl="0">
              <a:defRPr/>
            </a:pPr>
            <a:r>
              <a:rPr lang="tr-TR" dirty="0">
                <a:latin typeface="Century Gothic" panose="020F0302020204030204"/>
              </a:rPr>
              <a:t>Ankara İlçe </a:t>
            </a:r>
            <a:r>
              <a:rPr kumimoji="0" lang="tr-TR" sz="2400" b="1" i="0" u="none" strike="noStrike" kern="1200" cap="none" spc="0" normalizeH="0" baseline="0" noProof="0" dirty="0">
                <a:ln>
                  <a:noFill/>
                </a:ln>
                <a:solidFill>
                  <a:srgbClr val="11B0C1"/>
                </a:solidFill>
                <a:effectLst/>
                <a:uLnTx/>
                <a:uFillTx/>
                <a:latin typeface="Century Gothic" panose="020F0302020204030204"/>
                <a:ea typeface="+mn-ea"/>
                <a:cs typeface="+mn-cs"/>
              </a:rPr>
              <a:t>Bazlı (Alt Bölge) </a:t>
            </a:r>
            <a:r>
              <a:rPr lang="tr-TR" dirty="0">
                <a:latin typeface="Century Gothic" panose="020F0302020204030204"/>
              </a:rPr>
              <a:t>Destekleri Örnek Yatırım</a:t>
            </a:r>
            <a:endParaRPr kumimoji="0" lang="tr-TR" sz="2400" b="1" i="0" u="none" strike="noStrike" kern="1200" cap="none" spc="0" normalizeH="0" baseline="0" noProof="0" dirty="0">
              <a:ln>
                <a:noFill/>
              </a:ln>
              <a:solidFill>
                <a:srgbClr val="11B0C1"/>
              </a:solidFill>
              <a:effectLst/>
              <a:uLnTx/>
              <a:uFillTx/>
              <a:latin typeface="Century Gothic" panose="020F0302020204030204"/>
              <a:ea typeface="+mn-ea"/>
              <a:cs typeface="+mn-cs"/>
            </a:endParaRPr>
          </a:p>
        </p:txBody>
      </p:sp>
      <p:sp>
        <p:nvSpPr>
          <p:cNvPr id="6" name="Dikdörtgen 5">
            <a:extLst>
              <a:ext uri="{FF2B5EF4-FFF2-40B4-BE49-F238E27FC236}">
                <a16:creationId xmlns:a16="http://schemas.microsoft.com/office/drawing/2014/main" id="{057F1A85-FDD3-4991-8916-9124C750701C}"/>
              </a:ext>
            </a:extLst>
          </p:cNvPr>
          <p:cNvSpPr/>
          <p:nvPr/>
        </p:nvSpPr>
        <p:spPr>
          <a:xfrm>
            <a:off x="8508915" y="841017"/>
            <a:ext cx="3166251" cy="339324"/>
          </a:xfrm>
          <a:prstGeom prst="rect">
            <a:avLst/>
          </a:prstGeom>
        </p:spPr>
        <p:txBody>
          <a:bodyPr wrap="none">
            <a:spAutoFit/>
          </a:bodyPr>
          <a:lstStyle/>
          <a:p>
            <a:pPr algn="ctr">
              <a:lnSpc>
                <a:spcPct val="107000"/>
              </a:lnSpc>
              <a:buClrTx/>
              <a:buFontTx/>
              <a:buNone/>
              <a:tabLst>
                <a:tab pos="3476625" algn="l"/>
              </a:tabLst>
            </a:pPr>
            <a:r>
              <a:rPr lang="tr-TR" sz="1500" b="1" kern="1200" dirty="0">
                <a:solidFill>
                  <a:srgbClr val="C00000"/>
                </a:solidFill>
                <a:latin typeface="Century Gothic" panose="020F0302020204030204"/>
                <a:ea typeface="+mn-ea"/>
                <a:cs typeface="+mn-cs"/>
              </a:rPr>
              <a:t>Sabit Yatırım Tutarı: 10.000.000 TL</a:t>
            </a:r>
            <a:endParaRPr lang="tr-TR" sz="1500" b="1" kern="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C65ACA54-3985-43C4-8665-DAE824221F83}"/>
              </a:ext>
            </a:extLst>
          </p:cNvPr>
          <p:cNvSpPr/>
          <p:nvPr/>
        </p:nvSpPr>
        <p:spPr>
          <a:xfrm>
            <a:off x="8885910" y="1247790"/>
            <a:ext cx="1922321" cy="326500"/>
          </a:xfrm>
          <a:prstGeom prst="rect">
            <a:avLst/>
          </a:prstGeom>
        </p:spPr>
        <p:txBody>
          <a:bodyPr wrap="none">
            <a:spAutoFit/>
          </a:bodyPr>
          <a:lstStyle/>
          <a:p>
            <a:pPr algn="ctr">
              <a:lnSpc>
                <a:spcPct val="107000"/>
              </a:lnSpc>
              <a:buClrTx/>
              <a:buFontTx/>
              <a:buNone/>
              <a:tabLst>
                <a:tab pos="3476625" algn="l"/>
              </a:tabLst>
            </a:pPr>
            <a:r>
              <a:rPr lang="tr-TR" sz="1500" b="1" kern="1200" dirty="0">
                <a:solidFill>
                  <a:srgbClr val="C00000"/>
                </a:solidFill>
                <a:latin typeface="Century Gothic" panose="020F0302020204030204"/>
                <a:ea typeface="+mn-ea"/>
                <a:cs typeface="+mn-cs"/>
              </a:rPr>
              <a:t>İlave İstihdam: 100</a:t>
            </a:r>
            <a:endParaRPr lang="tr-TR" sz="1500" b="1" kern="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489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39</a:t>
            </a:fld>
            <a:endParaRPr/>
          </a:p>
        </p:txBody>
      </p:sp>
      <p:sp>
        <p:nvSpPr>
          <p:cNvPr id="308" name="Google Shape;308;p25"/>
          <p:cNvSpPr txBox="1">
            <a:spLocks noGrp="1"/>
          </p:cNvSpPr>
          <p:nvPr>
            <p:ph type="title"/>
          </p:nvPr>
        </p:nvSpPr>
        <p:spPr>
          <a:xfrm>
            <a:off x="2009114" y="290489"/>
            <a:ext cx="10515600" cy="730500"/>
          </a:xfrm>
          <a:prstGeom prst="rect">
            <a:avLst/>
          </a:prstGeom>
        </p:spPr>
        <p:txBody>
          <a:bodyPr spcFirstLastPara="1" wrap="square" lIns="91425" tIns="45700" rIns="91425" bIns="45700" anchor="ctr" anchorCtr="0">
            <a:noAutofit/>
          </a:bodyPr>
          <a:lstStyle/>
          <a:p>
            <a:pPr lvl="0"/>
            <a:r>
              <a:rPr lang="tr-TR" dirty="0"/>
              <a:t>YATIRIM TEŞVİK SİSTEMİNDE DEĞİŞİKLİKLER</a:t>
            </a:r>
            <a:endParaRPr dirty="0"/>
          </a:p>
        </p:txBody>
      </p:sp>
      <p:sp>
        <p:nvSpPr>
          <p:cNvPr id="3" name="Rectangle 2"/>
          <p:cNvSpPr/>
          <p:nvPr/>
        </p:nvSpPr>
        <p:spPr>
          <a:xfrm>
            <a:off x="1188257" y="873645"/>
            <a:ext cx="9666010" cy="5693866"/>
          </a:xfrm>
          <a:prstGeom prst="rect">
            <a:avLst/>
          </a:prstGeom>
        </p:spPr>
        <p:txBody>
          <a:bodyPr wrap="square">
            <a:spAutoFit/>
          </a:bodyPr>
          <a:lstStyle/>
          <a:p>
            <a:pPr algn="just"/>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400" dirty="0">
                <a:latin typeface="Calibri" panose="020F0502020204030204" pitchFamily="34" charset="0"/>
                <a:ea typeface="Calibri" panose="020F0502020204030204" pitchFamily="34" charset="0"/>
                <a:cs typeface="Calibri" panose="020F0502020204030204" pitchFamily="34" charset="0"/>
              </a:rPr>
              <a:t>Rekabetçi üretimi sağlamak ve çevreye duyarlı yatırımları daha fazla desteklemek üzere Ar-Ge ve çevre yatırımlarına sağlanan faiz/kâr payı desteği 1 milyon TL’den 1.8 milyon TL’ye çıkarılmıştır.</a:t>
            </a:r>
          </a:p>
          <a:p>
            <a:pPr algn="just"/>
            <a:r>
              <a:rPr lang="tr-TR" sz="2400" dirty="0">
                <a:latin typeface="Calibri" panose="020F0502020204030204" pitchFamily="34" charset="0"/>
                <a:ea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q"/>
            </a:pPr>
            <a:r>
              <a:rPr lang="tr-TR" sz="2400" kern="1200" dirty="0">
                <a:solidFill>
                  <a:prstClr val="black"/>
                </a:solidFill>
                <a:latin typeface="Calibri" pitchFamily="34" charset="0"/>
                <a:cs typeface="Arial" charset="0"/>
              </a:rPr>
              <a:t>Yüksek teknolojili kullanılmış komple tesislere faiz/kâr payı desteği sağlanmıştır. </a:t>
            </a:r>
          </a:p>
          <a:p>
            <a:pPr algn="just"/>
            <a:endParaRPr lang="tr-TR" sz="2400" kern="1200" dirty="0">
              <a:solidFill>
                <a:prstClr val="black"/>
              </a:solidFill>
              <a:latin typeface="Calibri" pitchFamily="34" charset="0"/>
              <a:cs typeface="Arial" charset="0"/>
            </a:endParaRPr>
          </a:p>
          <a:p>
            <a:pPr marL="457200" indent="-457200" algn="just">
              <a:buFont typeface="Wingdings" panose="05000000000000000000" pitchFamily="2" charset="2"/>
              <a:buChar char="q"/>
            </a:pPr>
            <a:r>
              <a:rPr lang="tr-TR" sz="2400" dirty="0">
                <a:latin typeface="Calibri" panose="020F0502020204030204" pitchFamily="34" charset="0"/>
                <a:ea typeface="Calibri" panose="020F0502020204030204" pitchFamily="34" charset="0"/>
                <a:cs typeface="Calibri" panose="020F0502020204030204" pitchFamily="34" charset="0"/>
              </a:rPr>
              <a:t>İmalat sektörüne yönelik bina inşaat harcamalarında KDV İadesi ve avantajlı yatırıma katkı oranlarının süresi uzatılmıştır. </a:t>
            </a:r>
          </a:p>
          <a:p>
            <a:pPr algn="just"/>
            <a:endParaRPr lang="tr-TR" sz="24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tr-TR" sz="2400" dirty="0">
                <a:latin typeface="Calibri" panose="020F0502020204030204" pitchFamily="34" charset="0"/>
                <a:ea typeface="Calibri" panose="020F0502020204030204" pitchFamily="34" charset="0"/>
                <a:cs typeface="Calibri" panose="020F0502020204030204" pitchFamily="34" charset="0"/>
              </a:rPr>
              <a:t>Bakanlığımız il müdürlüklerinin de yatırım tamamlama vizesi işlemleri için görevlendirilebilmesine yönelik düzenleme yapılmıştır.</a:t>
            </a:r>
          </a:p>
          <a:p>
            <a:pPr algn="just"/>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arenR"/>
            </a:pPr>
            <a:endParaRPr lang="tr-TR" dirty="0">
              <a:latin typeface="Times New Roman" panose="02020603050405020304" pitchFamily="18" charset="0"/>
              <a:ea typeface="Calibri" panose="020F0502020204030204" pitchFamily="34" charset="0"/>
            </a:endParaRPr>
          </a:p>
          <a:p>
            <a:r>
              <a:rPr lang="tr-TR"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10158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a:t>
            </a:fld>
            <a:endParaRPr/>
          </a:p>
        </p:txBody>
      </p:sp>
      <p:sp>
        <p:nvSpPr>
          <p:cNvPr id="308" name="Google Shape;308;p25"/>
          <p:cNvSpPr txBox="1">
            <a:spLocks noGrp="1"/>
          </p:cNvSpPr>
          <p:nvPr>
            <p:ph type="title"/>
          </p:nvPr>
        </p:nvSpPr>
        <p:spPr>
          <a:xfrm>
            <a:off x="2024108" y="279844"/>
            <a:ext cx="10509483" cy="73160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t>YATIRIM TEŞVİK SİSTEMİNİN HEDEFLERİ</a:t>
            </a:r>
            <a:endParaRPr b="1" dirty="0"/>
          </a:p>
        </p:txBody>
      </p:sp>
      <p:sp>
        <p:nvSpPr>
          <p:cNvPr id="5" name="Dikdörtgen 4">
            <a:extLst>
              <a:ext uri="{FF2B5EF4-FFF2-40B4-BE49-F238E27FC236}">
                <a16:creationId xmlns:a16="http://schemas.microsoft.com/office/drawing/2014/main" id="{17F19160-0E54-4419-8CA4-146543D3407B}"/>
              </a:ext>
            </a:extLst>
          </p:cNvPr>
          <p:cNvSpPr/>
          <p:nvPr/>
        </p:nvSpPr>
        <p:spPr>
          <a:xfrm>
            <a:off x="514449" y="1278808"/>
            <a:ext cx="11163102" cy="4918269"/>
          </a:xfrm>
          <a:prstGeom prst="rect">
            <a:avLst/>
          </a:prstGeom>
        </p:spPr>
        <p:txBody>
          <a:bodyPr wrap="square">
            <a:spAutoFit/>
          </a:bodyPr>
          <a:lstStyle/>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Tasarrufların katma değeri yüksek yatırımlara yönlendirilmesi, </a:t>
            </a:r>
          </a:p>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Üretim ve istihdamın artırılması, </a:t>
            </a:r>
          </a:p>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Uluslararası rekabet gücünü artıracak ve Ar-Ge içeriği yüksek yatırımların özendirilmesi,</a:t>
            </a:r>
          </a:p>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Uluslararası doğrudan yatırımların artırılması, </a:t>
            </a:r>
          </a:p>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Bölgesel gelişmişlik farklılıklarının azaltılması, </a:t>
            </a:r>
          </a:p>
          <a:p>
            <a:pPr marL="355600" indent="-355600">
              <a:lnSpc>
                <a:spcPct val="120000"/>
              </a:lnSpc>
              <a:spcAft>
                <a:spcPct val="30000"/>
              </a:spcAft>
              <a:buClr>
                <a:srgbClr val="C00000"/>
              </a:buClr>
              <a:buFont typeface="Wingdings" pitchFamily="2" charset="2"/>
              <a:buChar char="Ø"/>
            </a:pPr>
            <a:r>
              <a:rPr lang="tr-TR" sz="2400" dirty="0">
                <a:latin typeface="Calibri" panose="020F0502020204030204" pitchFamily="34" charset="0"/>
                <a:cs typeface="Calibri" panose="020F0502020204030204" pitchFamily="34" charset="0"/>
              </a:rPr>
              <a:t>Kümelenme ve çevre korumaya yönelik yatırımlar ile araştırma ve geliştirme faaliyetlerinin desteklenmesi.</a:t>
            </a:r>
          </a:p>
          <a:p>
            <a:pPr lvl="0" algn="just" defTabSz="914400">
              <a:buClr>
                <a:srgbClr val="FF0000"/>
              </a:buClr>
              <a:buSzPct val="100000"/>
              <a:defRPr/>
            </a:pPr>
            <a:endParaRPr lang="tr-TR" sz="2000" dirty="0">
              <a:solidFill>
                <a:prstClr val="black"/>
              </a:solidFill>
              <a:latin typeface="Arial" charset="0"/>
            </a:endParaRPr>
          </a:p>
          <a:p>
            <a:pPr lvl="0" algn="just" defTabSz="914400">
              <a:buClr>
                <a:srgbClr val="FF0000"/>
              </a:buClr>
              <a:buSzPct val="100000"/>
              <a:buFont typeface="Wingdings" pitchFamily="2" charset="2"/>
              <a:buChar char="Ø"/>
              <a:defRPr/>
            </a:pPr>
            <a:endParaRPr lang="tr-TR" sz="2000" dirty="0">
              <a:solidFill>
                <a:prstClr val="black"/>
              </a:solidFill>
              <a:latin typeface="Arial" charset="0"/>
            </a:endParaRPr>
          </a:p>
        </p:txBody>
      </p:sp>
    </p:spTree>
    <p:extLst>
      <p:ext uri="{BB962C8B-B14F-4D97-AF65-F5344CB8AC3E}">
        <p14:creationId xmlns:p14="http://schemas.microsoft.com/office/powerpoint/2010/main" val="119594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40</a:t>
            </a:fld>
            <a:endParaRPr/>
          </a:p>
        </p:txBody>
      </p:sp>
      <p:sp>
        <p:nvSpPr>
          <p:cNvPr id="308" name="Google Shape;308;p25"/>
          <p:cNvSpPr txBox="1">
            <a:spLocks noGrp="1"/>
          </p:cNvSpPr>
          <p:nvPr>
            <p:ph type="title"/>
          </p:nvPr>
        </p:nvSpPr>
        <p:spPr>
          <a:xfrm>
            <a:off x="2009114" y="299339"/>
            <a:ext cx="10515600" cy="730500"/>
          </a:xfrm>
          <a:prstGeom prst="rect">
            <a:avLst/>
          </a:prstGeom>
        </p:spPr>
        <p:txBody>
          <a:bodyPr spcFirstLastPara="1" wrap="square" lIns="91425" tIns="45700" rIns="91425" bIns="45700" anchor="ctr" anchorCtr="0">
            <a:noAutofit/>
          </a:bodyPr>
          <a:lstStyle/>
          <a:p>
            <a:pPr lvl="0"/>
            <a:r>
              <a:rPr lang="tr-TR" dirty="0"/>
              <a:t>YATIRIM TEŞVİK SİSTEMİNDE DEĞİŞİKLİKLER</a:t>
            </a:r>
            <a:endParaRPr dirty="0"/>
          </a:p>
        </p:txBody>
      </p:sp>
      <p:sp>
        <p:nvSpPr>
          <p:cNvPr id="2" name="Dikdörtgen 1">
            <a:extLst>
              <a:ext uri="{FF2B5EF4-FFF2-40B4-BE49-F238E27FC236}">
                <a16:creationId xmlns:a16="http://schemas.microsoft.com/office/drawing/2014/main" id="{2C81D0BA-6CB8-407D-B047-72D0143DBE04}"/>
              </a:ext>
            </a:extLst>
          </p:cNvPr>
          <p:cNvSpPr/>
          <p:nvPr/>
        </p:nvSpPr>
        <p:spPr>
          <a:xfrm>
            <a:off x="905610" y="2037826"/>
            <a:ext cx="10380779" cy="523220"/>
          </a:xfrm>
          <a:prstGeom prst="rect">
            <a:avLst/>
          </a:prstGeom>
        </p:spPr>
        <p:txBody>
          <a:bodyPr wrap="square">
            <a:spAutoFit/>
          </a:bodyPr>
          <a:lstStyle/>
          <a:p>
            <a:pPr algn="just"/>
            <a:endParaRPr lang="tr-TR" dirty="0"/>
          </a:p>
          <a:p>
            <a:pPr algn="just"/>
            <a:r>
              <a:rPr lang="tr-TR" dirty="0"/>
              <a:t> </a:t>
            </a:r>
            <a:endParaRPr lang="tr-TR" sz="2000" dirty="0"/>
          </a:p>
        </p:txBody>
      </p:sp>
      <p:sp>
        <p:nvSpPr>
          <p:cNvPr id="3" name="Rectangle 2"/>
          <p:cNvSpPr/>
          <p:nvPr/>
        </p:nvSpPr>
        <p:spPr>
          <a:xfrm>
            <a:off x="820769" y="752351"/>
            <a:ext cx="9787790" cy="5940088"/>
          </a:xfrm>
          <a:prstGeom prst="rect">
            <a:avLst/>
          </a:prstGeom>
        </p:spPr>
        <p:txBody>
          <a:bodyPr wrap="square">
            <a:spAutoFit/>
          </a:bodyPr>
          <a:lstStyle/>
          <a:p>
            <a:pPr algn="just"/>
            <a:endParaRPr lang="tr-TR"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tr-TR" sz="2000" kern="1200" dirty="0">
                <a:solidFill>
                  <a:prstClr val="black"/>
                </a:solidFill>
                <a:latin typeface="Calibri" pitchFamily="34" charset="0"/>
                <a:cs typeface="Arial" charset="0"/>
              </a:rPr>
              <a:t>Çuval üretimine yönelik yatırımların sadece 6 </a:t>
            </a:r>
            <a:r>
              <a:rPr lang="tr-TR" sz="2000" kern="1200" dirty="0" err="1">
                <a:solidFill>
                  <a:prstClr val="black"/>
                </a:solidFill>
                <a:latin typeface="Calibri" pitchFamily="34" charset="0"/>
                <a:cs typeface="Arial" charset="0"/>
              </a:rPr>
              <a:t>ncı</a:t>
            </a:r>
            <a:r>
              <a:rPr lang="tr-TR" sz="2000" kern="1200" dirty="0">
                <a:solidFill>
                  <a:prstClr val="black"/>
                </a:solidFill>
                <a:latin typeface="Calibri" pitchFamily="34" charset="0"/>
                <a:cs typeface="Arial" charset="0"/>
              </a:rPr>
              <a:t> bölge illerinde gerçekleştirilmesi halinde bölgesel desteklerden yararlanması sağlanmıştır.</a:t>
            </a:r>
          </a:p>
          <a:p>
            <a:pPr algn="just"/>
            <a:endParaRPr lang="tr-TR" sz="2000" kern="1200" dirty="0">
              <a:solidFill>
                <a:prstClr val="black"/>
              </a:solidFill>
              <a:latin typeface="Calibri" pitchFamily="34" charset="0"/>
              <a:cs typeface="Arial" charset="0"/>
            </a:endParaRPr>
          </a:p>
          <a:p>
            <a:pPr marL="457200" indent="-457200" algn="just">
              <a:buFont typeface="Wingdings" panose="05000000000000000000" pitchFamily="2" charset="2"/>
              <a:buChar char="q"/>
            </a:pPr>
            <a:r>
              <a:rPr lang="tr-TR" sz="2000" kern="1200" dirty="0">
                <a:solidFill>
                  <a:prstClr val="black"/>
                </a:solidFill>
                <a:latin typeface="Calibri" pitchFamily="34" charset="0"/>
                <a:cs typeface="Arial" charset="0"/>
              </a:rPr>
              <a:t>4., 5. ve 6. bölge OSB’lerinde yapılacak komple yeni niteliğindeki yem üretimi bölgesel kapsama alınmıştır. </a:t>
            </a:r>
          </a:p>
          <a:p>
            <a:pPr marL="457200" indent="-457200" algn="just">
              <a:buFont typeface="Wingdings" panose="05000000000000000000" pitchFamily="2" charset="2"/>
              <a:buChar char="q"/>
            </a:pPr>
            <a:endParaRPr lang="tr-TR" sz="2000" kern="1200" dirty="0">
              <a:solidFill>
                <a:prstClr val="black"/>
              </a:solidFill>
              <a:latin typeface="Calibri" pitchFamily="34" charset="0"/>
              <a:cs typeface="Arial" charset="0"/>
            </a:endParaRPr>
          </a:p>
          <a:p>
            <a:pPr marL="457200" indent="-457200" algn="just">
              <a:buFont typeface="Wingdings" panose="05000000000000000000" pitchFamily="2" charset="2"/>
              <a:buChar char="q"/>
            </a:pPr>
            <a:r>
              <a:rPr lang="tr-TR" sz="2000" dirty="0">
                <a:latin typeface="Calibri" panose="020F0502020204030204" pitchFamily="34" charset="0"/>
                <a:ea typeface="Calibri" panose="020F0502020204030204" pitchFamily="34" charset="0"/>
                <a:cs typeface="Calibri" panose="020F0502020204030204" pitchFamily="34" charset="0"/>
              </a:rPr>
              <a:t>Depremde hasar önleyici sismik izolasyon cihazı, </a:t>
            </a:r>
            <a:r>
              <a:rPr lang="tr-TR" sz="2000" dirty="0" err="1">
                <a:latin typeface="Calibri" panose="020F0502020204030204" pitchFamily="34" charset="0"/>
                <a:ea typeface="Calibri" panose="020F0502020204030204" pitchFamily="34" charset="0"/>
                <a:cs typeface="Calibri" panose="020F0502020204030204" pitchFamily="34" charset="0"/>
              </a:rPr>
              <a:t>epoksi</a:t>
            </a:r>
            <a:r>
              <a:rPr lang="tr-TR" sz="2000" dirty="0">
                <a:latin typeface="Calibri" panose="020F0502020204030204" pitchFamily="34" charset="0"/>
                <a:ea typeface="Calibri" panose="020F0502020204030204" pitchFamily="34" charset="0"/>
                <a:cs typeface="Calibri" panose="020F0502020204030204" pitchFamily="34" charset="0"/>
              </a:rPr>
              <a:t> kaplı </a:t>
            </a:r>
            <a:r>
              <a:rPr lang="tr-TR" sz="2000" dirty="0" err="1">
                <a:latin typeface="Calibri" panose="020F0502020204030204" pitchFamily="34" charset="0"/>
                <a:ea typeface="Calibri" panose="020F0502020204030204" pitchFamily="34" charset="0"/>
                <a:cs typeface="Calibri" panose="020F0502020204030204" pitchFamily="34" charset="0"/>
              </a:rPr>
              <a:t>öngerme</a:t>
            </a:r>
            <a:r>
              <a:rPr lang="tr-TR" sz="2000" dirty="0">
                <a:latin typeface="Calibri" panose="020F0502020204030204" pitchFamily="34" charset="0"/>
                <a:ea typeface="Calibri" panose="020F0502020204030204" pitchFamily="34" charset="0"/>
                <a:cs typeface="Calibri" panose="020F0502020204030204" pitchFamily="34" charset="0"/>
              </a:rPr>
              <a:t> halatı vb. ürünleri üretimine yönelik yatırımlar da bölgesel kapsama alınmıştır. </a:t>
            </a:r>
          </a:p>
          <a:p>
            <a:pPr algn="just"/>
            <a:endParaRPr lang="tr-T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000" dirty="0">
                <a:latin typeface="Calibri" panose="020F0502020204030204" pitchFamily="34" charset="0"/>
                <a:ea typeface="Calibri" panose="020F0502020204030204" pitchFamily="34" charset="0"/>
                <a:cs typeface="Calibri" panose="020F0502020204030204" pitchFamily="34" charset="0"/>
              </a:rPr>
              <a:t>  İstanbul hariç, kenevir, keten, jüt vb. kabuk liflerin elyaf haline getirilmesi yatırımı ile entegre iplik yatırımları da bölgesel desteklenecek yatırım konuları arasına alınmıştır.</a:t>
            </a:r>
          </a:p>
          <a:p>
            <a:pPr algn="just"/>
            <a:endParaRPr lang="tr-TR"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tr-TR" sz="2000" dirty="0">
                <a:latin typeface="Calibri" panose="020F0502020204030204" pitchFamily="34" charset="0"/>
                <a:cs typeface="Calibri" panose="020F0502020204030204" pitchFamily="34" charset="0"/>
              </a:rPr>
              <a:t>   CMP kapsamındaki 4. ve 5. bölge illeri OSB’leri ve Kilis ili OSB’lerine yönelik düzenleme kaldırılmıştır. </a:t>
            </a:r>
          </a:p>
          <a:p>
            <a:pPr algn="just"/>
            <a:endParaRPr lang="tr-TR" sz="20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tr-TR" sz="2000" dirty="0">
                <a:latin typeface="Times New Roman" panose="02020603050405020304" pitchFamily="18" charset="0"/>
                <a:ea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Tütün ürünleri imalatı, modernizasyon niteliğindeki ve düşük kapasitedeki güneş enerjisi ile elektrik üretimi yatırımları, doğal asfalt, bitüm, petrol bitümü, mineral katran veya zift esaslı, bitümlü karışımlar üretimine yönelik yatırımlar desteklenmeyecektir.</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035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41</a:t>
            </a:fld>
            <a:endParaRPr/>
          </a:p>
        </p:txBody>
      </p:sp>
      <p:sp>
        <p:nvSpPr>
          <p:cNvPr id="308" name="Google Shape;308;p25"/>
          <p:cNvSpPr txBox="1">
            <a:spLocks noGrp="1"/>
          </p:cNvSpPr>
          <p:nvPr>
            <p:ph type="title"/>
          </p:nvPr>
        </p:nvSpPr>
        <p:spPr>
          <a:xfrm>
            <a:off x="2017992" y="143145"/>
            <a:ext cx="10515600" cy="730500"/>
          </a:xfrm>
          <a:prstGeom prst="rect">
            <a:avLst/>
          </a:prstGeom>
        </p:spPr>
        <p:txBody>
          <a:bodyPr spcFirstLastPara="1" wrap="square" lIns="91425" tIns="45700" rIns="91425" bIns="45700" anchor="ctr" anchorCtr="0">
            <a:noAutofit/>
          </a:bodyPr>
          <a:lstStyle/>
          <a:p>
            <a:pPr lvl="0"/>
            <a:r>
              <a:rPr lang="tr-TR" dirty="0"/>
              <a:t>YATIRIM TEŞVİK SİSTEMİNDE DEĞİŞİKLİKLER</a:t>
            </a:r>
            <a:endParaRPr dirty="0"/>
          </a:p>
        </p:txBody>
      </p:sp>
      <p:sp>
        <p:nvSpPr>
          <p:cNvPr id="5" name="Dikdörtgen 4">
            <a:extLst>
              <a:ext uri="{FF2B5EF4-FFF2-40B4-BE49-F238E27FC236}">
                <a16:creationId xmlns:a16="http://schemas.microsoft.com/office/drawing/2014/main" id="{A9950E91-B3BA-4774-9FBE-A1A5A800767B}"/>
              </a:ext>
            </a:extLst>
          </p:cNvPr>
          <p:cNvSpPr/>
          <p:nvPr/>
        </p:nvSpPr>
        <p:spPr>
          <a:xfrm>
            <a:off x="665185" y="1005004"/>
            <a:ext cx="10700759" cy="1200329"/>
          </a:xfrm>
          <a:prstGeom prst="rect">
            <a:avLst/>
          </a:prstGeom>
        </p:spPr>
        <p:txBody>
          <a:bodyPr wrap="square">
            <a:spAutoFit/>
          </a:bodyPr>
          <a:lstStyle/>
          <a:p>
            <a:pPr marL="342900" indent="-342900" algn="just" eaLnBrk="0" fontAlgn="base" hangingPunct="0">
              <a:buClrTx/>
              <a:buFont typeface="Wingdings" panose="05000000000000000000" pitchFamily="2" charset="2"/>
              <a:buChar char="q"/>
            </a:pPr>
            <a:r>
              <a:rPr lang="tr-TR" sz="2400" kern="1200" dirty="0">
                <a:solidFill>
                  <a:prstClr val="black"/>
                </a:solidFill>
                <a:latin typeface="Calibri" pitchFamily="34" charset="0"/>
                <a:ea typeface="+mn-ea"/>
                <a:cs typeface="Arial" charset="0"/>
              </a:rPr>
              <a:t>Vergi indiriminden yararlanılmayacağının başvuru aşamasında belirtilmesi kaydıyla, </a:t>
            </a:r>
            <a:r>
              <a:rPr lang="tr-TR" sz="2400" kern="1200" dirty="0">
                <a:solidFill>
                  <a:srgbClr val="C00000"/>
                </a:solidFill>
                <a:latin typeface="Calibri" pitchFamily="34" charset="0"/>
                <a:ea typeface="+mn-ea"/>
                <a:cs typeface="Arial" charset="0"/>
              </a:rPr>
              <a:t>yatırımın yararlanabileceği yatırıma katkı oranının yarısı yararlanabileceği sigorta primi işveren hissesi oranına eklenecektir. </a:t>
            </a:r>
          </a:p>
        </p:txBody>
      </p:sp>
      <p:graphicFrame>
        <p:nvGraphicFramePr>
          <p:cNvPr id="14" name="Table 13"/>
          <p:cNvGraphicFramePr>
            <a:graphicFrameLocks noGrp="1"/>
          </p:cNvGraphicFramePr>
          <p:nvPr>
            <p:extLst>
              <p:ext uri="{D42A27DB-BD31-4B8C-83A1-F6EECF244321}">
                <p14:modId xmlns:p14="http://schemas.microsoft.com/office/powerpoint/2010/main" val="2826643830"/>
              </p:ext>
            </p:extLst>
          </p:nvPr>
        </p:nvGraphicFramePr>
        <p:xfrm>
          <a:off x="1634065" y="2509339"/>
          <a:ext cx="8763000" cy="3622510"/>
        </p:xfrm>
        <a:graphic>
          <a:graphicData uri="http://schemas.openxmlformats.org/drawingml/2006/table">
            <a:tbl>
              <a:tblPr firstRow="1" bandRow="1">
                <a:tableStyleId>{74C1A8A3-306A-4EB7-A6B1-4F7E0EB9C5D6}</a:tableStyleId>
              </a:tblPr>
              <a:tblGrid>
                <a:gridCol w="2190750">
                  <a:extLst>
                    <a:ext uri="{9D8B030D-6E8A-4147-A177-3AD203B41FA5}">
                      <a16:colId xmlns:a16="http://schemas.microsoft.com/office/drawing/2014/main" val="3818825943"/>
                    </a:ext>
                  </a:extLst>
                </a:gridCol>
                <a:gridCol w="2190750">
                  <a:extLst>
                    <a:ext uri="{9D8B030D-6E8A-4147-A177-3AD203B41FA5}">
                      <a16:colId xmlns:a16="http://schemas.microsoft.com/office/drawing/2014/main" val="1154721462"/>
                    </a:ext>
                  </a:extLst>
                </a:gridCol>
                <a:gridCol w="2190750">
                  <a:extLst>
                    <a:ext uri="{9D8B030D-6E8A-4147-A177-3AD203B41FA5}">
                      <a16:colId xmlns:a16="http://schemas.microsoft.com/office/drawing/2014/main" val="2448615700"/>
                    </a:ext>
                  </a:extLst>
                </a:gridCol>
                <a:gridCol w="2190750">
                  <a:extLst>
                    <a:ext uri="{9D8B030D-6E8A-4147-A177-3AD203B41FA5}">
                      <a16:colId xmlns:a16="http://schemas.microsoft.com/office/drawing/2014/main" val="2033073887"/>
                    </a:ext>
                  </a:extLst>
                </a:gridCol>
              </a:tblGrid>
              <a:tr h="1018083">
                <a:tc>
                  <a:txBody>
                    <a:bodyPr/>
                    <a:lstStyle/>
                    <a:p>
                      <a:pPr marL="0" marR="0" algn="ctr">
                        <a:lnSpc>
                          <a:spcPct val="107000"/>
                        </a:lnSpc>
                        <a:spcBef>
                          <a:spcPts val="0"/>
                        </a:spcBef>
                        <a:spcAft>
                          <a:spcPts val="800"/>
                        </a:spcAft>
                      </a:pPr>
                      <a:r>
                        <a:rPr lang="tr-TR" sz="1600" dirty="0">
                          <a:effectLst/>
                        </a:rPr>
                        <a:t>Bölgesel ve Stratejik Yatırımlar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7965" marR="0" algn="ctr" eaLnBrk="0" hangingPunct="0">
                        <a:lnSpc>
                          <a:spcPct val="107000"/>
                        </a:lnSpc>
                        <a:spcBef>
                          <a:spcPts val="95"/>
                        </a:spcBef>
                        <a:spcAft>
                          <a:spcPts val="0"/>
                        </a:spcAft>
                      </a:pPr>
                      <a:r>
                        <a:rPr lang="tr-TR" sz="1600" spc="15" dirty="0">
                          <a:effectLst/>
                        </a:rPr>
                        <a:t>S</a:t>
                      </a:r>
                      <a:r>
                        <a:rPr lang="tr-TR" sz="1600" spc="-5" dirty="0">
                          <a:effectLst/>
                        </a:rPr>
                        <a:t>i</a:t>
                      </a:r>
                      <a:r>
                        <a:rPr lang="tr-TR" sz="1600" spc="-15" dirty="0">
                          <a:effectLst/>
                        </a:rPr>
                        <a:t>g</a:t>
                      </a:r>
                      <a:r>
                        <a:rPr lang="tr-TR" sz="1600" spc="5" dirty="0">
                          <a:effectLst/>
                        </a:rPr>
                        <a:t>o</a:t>
                      </a:r>
                      <a:r>
                        <a:rPr lang="tr-TR" sz="1600" dirty="0">
                          <a:effectLst/>
                        </a:rPr>
                        <a:t>r</a:t>
                      </a:r>
                      <a:r>
                        <a:rPr lang="tr-TR" sz="1600" spc="-5" dirty="0">
                          <a:effectLst/>
                        </a:rPr>
                        <a:t>t</a:t>
                      </a:r>
                      <a:r>
                        <a:rPr lang="tr-TR" sz="1600" dirty="0">
                          <a:effectLst/>
                        </a:rPr>
                        <a:t>a</a:t>
                      </a:r>
                      <a:r>
                        <a:rPr lang="tr-TR" sz="1600" spc="105" dirty="0">
                          <a:effectLst/>
                        </a:rPr>
                        <a:t> </a:t>
                      </a:r>
                      <a:r>
                        <a:rPr lang="tr-TR" sz="1600" spc="-30" dirty="0">
                          <a:effectLst/>
                        </a:rPr>
                        <a:t>P</a:t>
                      </a:r>
                      <a:r>
                        <a:rPr lang="tr-TR" sz="1600" dirty="0">
                          <a:effectLst/>
                        </a:rPr>
                        <a:t>r</a:t>
                      </a:r>
                      <a:r>
                        <a:rPr lang="tr-TR" sz="1600" spc="-5" dirty="0">
                          <a:effectLst/>
                        </a:rPr>
                        <a:t>i</a:t>
                      </a:r>
                      <a:r>
                        <a:rPr lang="tr-TR" sz="1600" spc="-15" dirty="0">
                          <a:effectLst/>
                        </a:rPr>
                        <a:t>m</a:t>
                      </a:r>
                      <a:r>
                        <a:rPr lang="tr-TR" sz="1600" dirty="0">
                          <a:effectLst/>
                        </a:rPr>
                        <a:t>i</a:t>
                      </a:r>
                      <a:r>
                        <a:rPr lang="tr-TR" sz="1600" spc="105" dirty="0">
                          <a:effectLst/>
                        </a:rPr>
                        <a:t> </a:t>
                      </a:r>
                      <a:r>
                        <a:rPr lang="tr-TR" sz="1600" dirty="0">
                          <a:effectLst/>
                        </a:rPr>
                        <a:t>İ</a:t>
                      </a:r>
                      <a:r>
                        <a:rPr lang="tr-TR" sz="1600" spc="-10" dirty="0">
                          <a:effectLst/>
                        </a:rPr>
                        <a:t>ş</a:t>
                      </a:r>
                      <a:r>
                        <a:rPr lang="tr-TR" sz="1600" spc="-15" dirty="0">
                          <a:effectLst/>
                        </a:rPr>
                        <a:t>v</a:t>
                      </a:r>
                      <a:r>
                        <a:rPr lang="tr-TR" sz="1600" dirty="0">
                          <a:effectLst/>
                        </a:rPr>
                        <a:t>eren</a:t>
                      </a:r>
                      <a:r>
                        <a:rPr lang="tr-TR" sz="1600" spc="90" dirty="0">
                          <a:effectLst/>
                        </a:rPr>
                        <a:t> </a:t>
                      </a:r>
                      <a:r>
                        <a:rPr lang="tr-TR" sz="1600" dirty="0">
                          <a:effectLst/>
                        </a:rPr>
                        <a:t>H</a:t>
                      </a:r>
                      <a:r>
                        <a:rPr lang="tr-TR" sz="1600" spc="-5" dirty="0">
                          <a:effectLst/>
                        </a:rPr>
                        <a:t>i</a:t>
                      </a:r>
                      <a:r>
                        <a:rPr lang="tr-TR" sz="1600" spc="-10" dirty="0">
                          <a:effectLst/>
                        </a:rPr>
                        <a:t>ss</a:t>
                      </a:r>
                      <a:r>
                        <a:rPr lang="tr-TR" sz="1600" dirty="0">
                          <a:effectLst/>
                        </a:rPr>
                        <a:t>e</a:t>
                      </a:r>
                      <a:r>
                        <a:rPr lang="tr-TR" sz="1600" spc="10" dirty="0">
                          <a:effectLst/>
                        </a:rPr>
                        <a:t>s</a:t>
                      </a:r>
                      <a:r>
                        <a:rPr lang="tr-TR" sz="1600" dirty="0">
                          <a:effectLst/>
                        </a:rPr>
                        <a:t>i </a:t>
                      </a:r>
                      <a:endParaRPr lang="en-US" sz="1600" dirty="0">
                        <a:effectLst/>
                      </a:endParaRPr>
                    </a:p>
                    <a:p>
                      <a:pPr marL="227965" marR="0" algn="ctr" eaLnBrk="0" hangingPunct="0">
                        <a:lnSpc>
                          <a:spcPct val="107000"/>
                        </a:lnSpc>
                        <a:spcBef>
                          <a:spcPts val="95"/>
                        </a:spcBef>
                        <a:spcAft>
                          <a:spcPts val="0"/>
                        </a:spcAft>
                      </a:pPr>
                      <a:r>
                        <a:rPr lang="tr-TR" sz="1600" dirty="0">
                          <a:effectLst/>
                        </a:rPr>
                        <a:t>Desteğinin(SPİHD) Sabit Yatırım Tutarına Oranı(%)</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800"/>
                        </a:spcAft>
                      </a:pPr>
                      <a:r>
                        <a:rPr lang="tr-TR" sz="1600" dirty="0">
                          <a:effectLst/>
                        </a:rPr>
                        <a:t>Öngörülen Yatırıma Katkı Oranı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800"/>
                        </a:spcAft>
                      </a:pPr>
                      <a:r>
                        <a:rPr lang="tr-TR" sz="1600" dirty="0">
                          <a:effectLst/>
                        </a:rPr>
                        <a:t>Vergi İndirimden Vazgeçilmesi Halinde Sağlanacak Sigorta Primi İşveren Hissesi Oranı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347341"/>
                  </a:ext>
                </a:extLst>
              </a:tr>
              <a:tr h="386104">
                <a:tc>
                  <a:txBody>
                    <a:bodyPr/>
                    <a:lstStyle/>
                    <a:p>
                      <a:pPr marL="259080" marR="180340" algn="ctr" eaLnBrk="0" hangingPunct="0">
                        <a:lnSpc>
                          <a:spcPts val="1120"/>
                        </a:lnSpc>
                        <a:spcBef>
                          <a:spcPts val="0"/>
                        </a:spcBef>
                        <a:spcAft>
                          <a:spcPts val="0"/>
                        </a:spcAft>
                        <a:tabLst>
                          <a:tab pos="810260" algn="l"/>
                        </a:tabLst>
                      </a:pPr>
                      <a:endParaRPr lang="tr-TR" sz="1600" b="1" dirty="0">
                        <a:effectLst/>
                      </a:endParaRPr>
                    </a:p>
                    <a:p>
                      <a:pPr marL="259080" marR="180340" algn="ctr" eaLnBrk="0" hangingPunct="0">
                        <a:lnSpc>
                          <a:spcPts val="1120"/>
                        </a:lnSpc>
                        <a:spcBef>
                          <a:spcPts val="0"/>
                        </a:spcBef>
                        <a:spcAft>
                          <a:spcPts val="0"/>
                        </a:spcAft>
                        <a:tabLst>
                          <a:tab pos="810260" algn="l"/>
                        </a:tabLst>
                      </a:pPr>
                      <a:r>
                        <a:rPr lang="tr-TR" sz="1600" b="1" dirty="0">
                          <a:effectLst/>
                        </a:rPr>
                        <a:t>1.Bölge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65"/>
                        </a:lnSpc>
                        <a:spcBef>
                          <a:spcPts val="0"/>
                        </a:spcBef>
                        <a:spcAft>
                          <a:spcPts val="0"/>
                        </a:spcAft>
                      </a:pPr>
                      <a:endParaRPr lang="tr-TR" sz="1600" b="1" spc="-15" dirty="0">
                        <a:effectLst/>
                      </a:endParaRPr>
                    </a:p>
                    <a:p>
                      <a:pPr marL="0" marR="1005205" algn="ctr" eaLnBrk="0" hangingPunct="0">
                        <a:lnSpc>
                          <a:spcPts val="1165"/>
                        </a:lnSpc>
                        <a:spcBef>
                          <a:spcPts val="0"/>
                        </a:spcBef>
                        <a:spcAft>
                          <a:spcPts val="0"/>
                        </a:spcAft>
                      </a:pPr>
                      <a:r>
                        <a:rPr lang="tr-TR" sz="1600" b="1" spc="-15" dirty="0">
                          <a:effectLst/>
                        </a:rPr>
                        <a:t>1</a:t>
                      </a:r>
                      <a:r>
                        <a:rPr lang="tr-TR" sz="1600" b="1" dirty="0">
                          <a:effectLst/>
                        </a:rPr>
                        <a:t>0</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17,5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162163"/>
                  </a:ext>
                </a:extLst>
              </a:tr>
              <a:tr h="386104">
                <a:tc>
                  <a:txBody>
                    <a:bodyPr/>
                    <a:lstStyle/>
                    <a:p>
                      <a:pPr marL="259080" marR="180340" algn="ctr" eaLnBrk="0" hangingPunct="0">
                        <a:lnSpc>
                          <a:spcPts val="1145"/>
                        </a:lnSpc>
                        <a:spcBef>
                          <a:spcPts val="0"/>
                        </a:spcBef>
                        <a:spcAft>
                          <a:spcPts val="0"/>
                        </a:spcAft>
                        <a:tabLst>
                          <a:tab pos="720090" algn="l"/>
                          <a:tab pos="810260" algn="l"/>
                        </a:tabLst>
                      </a:pPr>
                      <a:r>
                        <a:rPr lang="tr-TR" sz="1600" b="1" dirty="0">
                          <a:effectLst/>
                        </a:rPr>
                        <a:t>2.Bölge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90"/>
                        </a:lnSpc>
                        <a:spcBef>
                          <a:spcPts val="0"/>
                        </a:spcBef>
                        <a:spcAft>
                          <a:spcPts val="0"/>
                        </a:spcAft>
                      </a:pPr>
                      <a:r>
                        <a:rPr lang="tr-TR" sz="1600" b="1" spc="-15" dirty="0">
                          <a:effectLst/>
                        </a:rPr>
                        <a:t>                       1</a:t>
                      </a:r>
                      <a:r>
                        <a:rPr lang="tr-TR" sz="1600" b="1" dirty="0">
                          <a:effectLst/>
                        </a:rPr>
                        <a:t>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a:effectLst/>
                        </a:rPr>
                        <a:t>25,0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2935423"/>
                  </a:ext>
                </a:extLst>
              </a:tr>
              <a:tr h="392526">
                <a:tc>
                  <a:txBody>
                    <a:bodyPr/>
                    <a:lstStyle/>
                    <a:p>
                      <a:pPr marL="259080" marR="180340" algn="ctr" eaLnBrk="0" hangingPunct="0">
                        <a:lnSpc>
                          <a:spcPts val="1120"/>
                        </a:lnSpc>
                        <a:spcBef>
                          <a:spcPts val="0"/>
                        </a:spcBef>
                        <a:spcAft>
                          <a:spcPts val="0"/>
                        </a:spcAft>
                        <a:tabLst>
                          <a:tab pos="810260" algn="l"/>
                        </a:tabLst>
                      </a:pPr>
                      <a:r>
                        <a:rPr lang="tr-TR" sz="1600" b="1">
                          <a:effectLst/>
                        </a:rPr>
                        <a:t>3.Bölge</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20"/>
                        </a:lnSpc>
                        <a:spcBef>
                          <a:spcPts val="0"/>
                        </a:spcBef>
                        <a:spcAft>
                          <a:spcPts val="0"/>
                        </a:spcAft>
                      </a:pPr>
                      <a:r>
                        <a:rPr lang="tr-TR" sz="1600" b="1" spc="-15">
                          <a:effectLst/>
                        </a:rPr>
                        <a:t>                       2</a:t>
                      </a:r>
                      <a:r>
                        <a:rPr lang="tr-TR" sz="1600" b="1">
                          <a:effectLst/>
                        </a:rPr>
                        <a:t>0</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25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32,5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7434201"/>
                  </a:ext>
                </a:extLst>
              </a:tr>
              <a:tr h="386104">
                <a:tc>
                  <a:txBody>
                    <a:bodyPr/>
                    <a:lstStyle/>
                    <a:p>
                      <a:pPr marL="259080" marR="180340" algn="ctr" eaLnBrk="0" hangingPunct="0">
                        <a:lnSpc>
                          <a:spcPts val="1145"/>
                        </a:lnSpc>
                        <a:spcBef>
                          <a:spcPts val="0"/>
                        </a:spcBef>
                        <a:spcAft>
                          <a:spcPts val="0"/>
                        </a:spcAft>
                        <a:tabLst>
                          <a:tab pos="810260" algn="l"/>
                        </a:tabLst>
                      </a:pPr>
                      <a:r>
                        <a:rPr lang="tr-TR" sz="1600" b="1" dirty="0">
                          <a:effectLst/>
                        </a:rPr>
                        <a:t>4.Bölge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90"/>
                        </a:lnSpc>
                        <a:spcBef>
                          <a:spcPts val="0"/>
                        </a:spcBef>
                        <a:spcAft>
                          <a:spcPts val="0"/>
                        </a:spcAft>
                      </a:pPr>
                      <a:r>
                        <a:rPr lang="tr-TR" sz="1600" b="1" spc="-15">
                          <a:effectLst/>
                        </a:rPr>
                        <a:t>                       2</a:t>
                      </a:r>
                      <a:r>
                        <a:rPr lang="tr-TR" sz="1600" b="1">
                          <a:effectLst/>
                        </a:rPr>
                        <a:t>5</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40,0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7816657"/>
                  </a:ext>
                </a:extLst>
              </a:tr>
              <a:tr h="386104">
                <a:tc>
                  <a:txBody>
                    <a:bodyPr/>
                    <a:lstStyle/>
                    <a:p>
                      <a:pPr marL="259080" marR="180340" algn="ctr" eaLnBrk="0" hangingPunct="0">
                        <a:lnSpc>
                          <a:spcPts val="1120"/>
                        </a:lnSpc>
                        <a:spcBef>
                          <a:spcPts val="0"/>
                        </a:spcBef>
                        <a:spcAft>
                          <a:spcPts val="0"/>
                        </a:spcAft>
                        <a:tabLst>
                          <a:tab pos="810260" algn="l"/>
                        </a:tabLst>
                      </a:pPr>
                      <a:r>
                        <a:rPr lang="tr-TR" sz="1600" b="1">
                          <a:effectLst/>
                        </a:rPr>
                        <a:t>5.Bölge</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65"/>
                        </a:lnSpc>
                        <a:spcBef>
                          <a:spcPts val="0"/>
                        </a:spcBef>
                        <a:spcAft>
                          <a:spcPts val="0"/>
                        </a:spcAft>
                      </a:pPr>
                      <a:r>
                        <a:rPr lang="tr-TR" sz="1600" b="1" spc="-15">
                          <a:effectLst/>
                        </a:rPr>
                        <a:t>                        3</a:t>
                      </a:r>
                      <a:r>
                        <a:rPr lang="tr-TR" sz="1600" b="1">
                          <a:effectLst/>
                        </a:rPr>
                        <a:t>5</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40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55,0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4047687"/>
                  </a:ext>
                </a:extLst>
              </a:tr>
              <a:tr h="386104">
                <a:tc>
                  <a:txBody>
                    <a:bodyPr/>
                    <a:lstStyle/>
                    <a:p>
                      <a:pPr marL="0" marR="180340" algn="ctr" eaLnBrk="0" hangingPunct="0">
                        <a:lnSpc>
                          <a:spcPts val="1120"/>
                        </a:lnSpc>
                        <a:spcBef>
                          <a:spcPts val="0"/>
                        </a:spcBef>
                        <a:spcAft>
                          <a:spcPts val="0"/>
                        </a:spcAft>
                        <a:tabLst>
                          <a:tab pos="810260" algn="l"/>
                        </a:tabLst>
                      </a:pPr>
                      <a:r>
                        <a:rPr lang="tr-TR" sz="1600" b="1" dirty="0">
                          <a:effectLst/>
                        </a:rPr>
                        <a:t>     Stratejik</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1005205" algn="ctr" eaLnBrk="0" hangingPunct="0">
                        <a:lnSpc>
                          <a:spcPts val="1165"/>
                        </a:lnSpc>
                        <a:spcBef>
                          <a:spcPts val="0"/>
                        </a:spcBef>
                        <a:spcAft>
                          <a:spcPts val="0"/>
                        </a:spcAft>
                      </a:pPr>
                      <a:r>
                        <a:rPr lang="tr-TR" sz="1600" b="1" dirty="0">
                          <a:effectLst/>
                        </a:rPr>
                        <a:t>                       15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a:effectLst/>
                        </a:rPr>
                        <a:t>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200"/>
                        </a:lnSpc>
                        <a:spcBef>
                          <a:spcPts val="0"/>
                        </a:spcBef>
                        <a:spcAft>
                          <a:spcPts val="800"/>
                        </a:spcAft>
                      </a:pPr>
                      <a:r>
                        <a:rPr lang="tr-TR" sz="1600" b="1" dirty="0">
                          <a:effectLst/>
                        </a:rPr>
                        <a:t>40,0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6668220"/>
                  </a:ext>
                </a:extLst>
              </a:tr>
            </a:tbl>
          </a:graphicData>
        </a:graphic>
      </p:graphicFrame>
    </p:spTree>
    <p:extLst>
      <p:ext uri="{BB962C8B-B14F-4D97-AF65-F5344CB8AC3E}">
        <p14:creationId xmlns:p14="http://schemas.microsoft.com/office/powerpoint/2010/main" val="3691990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Google Shape;307;p25"/>
          <p:cNvSpPr>
            <a:spLocks noGrp="1"/>
          </p:cNvSpPr>
          <p:nvPr>
            <p:ph type="sldNum" sz="quarter" idx="10"/>
          </p:nvPr>
        </p:nvSpPr>
        <p:spPr>
          <a:noFill/>
        </p:spPr>
        <p:txBody>
          <a:bodyPr/>
          <a:lstStyle/>
          <a:p>
            <a:fld id="{43EC3343-E33D-4B23-8216-50645F00089D}" type="slidenum">
              <a:rPr lang="tr-TR"/>
              <a:pPr/>
              <a:t>42</a:t>
            </a:fld>
            <a:endParaRPr lang="tr-TR"/>
          </a:p>
        </p:txBody>
      </p:sp>
      <p:sp>
        <p:nvSpPr>
          <p:cNvPr id="66562" name="Google Shape;308;p25"/>
          <p:cNvSpPr txBox="1">
            <a:spLocks noGrp="1"/>
          </p:cNvSpPr>
          <p:nvPr>
            <p:ph type="title"/>
          </p:nvPr>
        </p:nvSpPr>
        <p:spPr>
          <a:xfrm>
            <a:off x="2026005" y="399257"/>
            <a:ext cx="10515600" cy="730250"/>
          </a:xfrm>
        </p:spPr>
        <p:txBody>
          <a:bodyPr/>
          <a:lstStyle/>
          <a:p>
            <a:pPr eaLnBrk="1" hangingPunct="1">
              <a:spcBef>
                <a:spcPct val="0"/>
              </a:spcBef>
              <a:spcAft>
                <a:spcPct val="0"/>
              </a:spcAft>
              <a:buFont typeface="Roboto" charset="-94"/>
              <a:buNone/>
            </a:pPr>
            <a:r>
              <a:rPr lang="tr-TR" dirty="0">
                <a:latin typeface="Roboto" charset="-94"/>
                <a:cs typeface="Arial" charset="0"/>
                <a:sym typeface="Roboto" charset="-94"/>
              </a:rPr>
              <a:t>YATIRIM TEŞVİK BELGELİ YATIRIMLARA </a:t>
            </a:r>
            <a:br>
              <a:rPr lang="tr-TR" dirty="0">
                <a:latin typeface="Roboto" charset="-94"/>
                <a:cs typeface="Arial" charset="0"/>
                <a:sym typeface="Roboto" charset="-94"/>
              </a:rPr>
            </a:br>
            <a:r>
              <a:rPr lang="tr-TR" dirty="0">
                <a:latin typeface="Roboto" charset="-94"/>
                <a:cs typeface="Arial" charset="0"/>
                <a:sym typeface="Roboto" charset="-94"/>
              </a:rPr>
              <a:t>YÖNELİK DİĞER DESTEKLER</a:t>
            </a:r>
          </a:p>
        </p:txBody>
      </p:sp>
      <p:sp>
        <p:nvSpPr>
          <p:cNvPr id="66563" name="Dikdörtgen 1"/>
          <p:cNvSpPr>
            <a:spLocks noChangeArrowheads="1"/>
          </p:cNvSpPr>
          <p:nvPr/>
        </p:nvSpPr>
        <p:spPr bwMode="auto">
          <a:xfrm>
            <a:off x="904875" y="2038350"/>
            <a:ext cx="10382250" cy="522288"/>
          </a:xfrm>
          <a:prstGeom prst="rect">
            <a:avLst/>
          </a:prstGeom>
          <a:noFill/>
          <a:ln w="9525">
            <a:noFill/>
            <a:miter lim="800000"/>
            <a:headEnd/>
            <a:tailEnd/>
          </a:ln>
        </p:spPr>
        <p:txBody>
          <a:bodyPr>
            <a:spAutoFit/>
          </a:bodyPr>
          <a:lstStyle/>
          <a:p>
            <a:pPr algn="just">
              <a:buClr>
                <a:srgbClr val="000000"/>
              </a:buClr>
              <a:buFont typeface="Arial" charset="0"/>
              <a:buNone/>
            </a:pPr>
            <a:endParaRPr lang="tr-TR"/>
          </a:p>
          <a:p>
            <a:pPr algn="just">
              <a:buClr>
                <a:srgbClr val="000000"/>
              </a:buClr>
              <a:buFont typeface="Arial" charset="0"/>
              <a:buNone/>
            </a:pPr>
            <a:r>
              <a:rPr lang="tr-TR"/>
              <a:t> </a:t>
            </a:r>
            <a:endParaRPr lang="tr-TR" sz="2000"/>
          </a:p>
        </p:txBody>
      </p:sp>
      <p:sp>
        <p:nvSpPr>
          <p:cNvPr id="66564" name="Rectangle 2"/>
          <p:cNvSpPr>
            <a:spLocks noChangeArrowheads="1"/>
          </p:cNvSpPr>
          <p:nvPr/>
        </p:nvSpPr>
        <p:spPr bwMode="auto">
          <a:xfrm>
            <a:off x="904875" y="2038350"/>
            <a:ext cx="9788525" cy="3324225"/>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Symbol" pitchFamily="18" charset="2"/>
              <a:buChar char=""/>
            </a:pPr>
            <a:r>
              <a:rPr lang="tr-TR" sz="2000" dirty="0">
                <a:latin typeface="Times New Roman" pitchFamily="18" charset="0"/>
                <a:ea typeface="Calibri" pitchFamily="34" charset="0"/>
                <a:cs typeface="Times New Roman" pitchFamily="18" charset="0"/>
              </a:rPr>
              <a:t>Makine ve </a:t>
            </a:r>
            <a:r>
              <a:rPr lang="tr-TR" sz="2000" dirty="0" err="1">
                <a:latin typeface="Times New Roman" pitchFamily="18" charset="0"/>
                <a:ea typeface="Calibri" pitchFamily="34" charset="0"/>
                <a:cs typeface="Times New Roman" pitchFamily="18" charset="0"/>
              </a:rPr>
              <a:t>teçhizatların</a:t>
            </a:r>
            <a:r>
              <a:rPr lang="tr-TR" sz="2000" dirty="0">
                <a:latin typeface="Times New Roman" pitchFamily="18" charset="0"/>
                <a:ea typeface="Calibri" pitchFamily="34" charset="0"/>
                <a:cs typeface="Times New Roman" pitchFamily="18" charset="0"/>
              </a:rPr>
              <a:t> üreticileri ve tedarikçileri arasında düzenlenen kâğıtlar,</a:t>
            </a:r>
            <a:endParaRPr lang="en-US" sz="1800" dirty="0">
              <a:latin typeface="Calibri" pitchFamily="34" charset="0"/>
              <a:ea typeface="Calibri" pitchFamily="34" charset="0"/>
              <a:cs typeface="Times New Roman" pitchFamily="18" charset="0"/>
            </a:endParaRPr>
          </a:p>
          <a:p>
            <a:pPr marL="342900" indent="-342900" algn="just">
              <a:lnSpc>
                <a:spcPct val="150000"/>
              </a:lnSpc>
              <a:buClr>
                <a:srgbClr val="000000"/>
              </a:buClr>
              <a:buFont typeface="Symbol" pitchFamily="18" charset="2"/>
              <a:buChar char=""/>
            </a:pPr>
            <a:r>
              <a:rPr lang="tr-TR" sz="2000" dirty="0">
                <a:latin typeface="Times New Roman" pitchFamily="18" charset="0"/>
                <a:ea typeface="Calibri" pitchFamily="34" charset="0"/>
                <a:cs typeface="Times New Roman" pitchFamily="18" charset="0"/>
              </a:rPr>
              <a:t>Üretimde kullanılan gayri maddi hakların kiralanması veya satın alınmasına ilişkin düzenlenen kâğıtlar,</a:t>
            </a:r>
            <a:endParaRPr lang="en-US" sz="1800" dirty="0">
              <a:latin typeface="Calibri" pitchFamily="34" charset="0"/>
              <a:ea typeface="Calibri" pitchFamily="34" charset="0"/>
              <a:cs typeface="Times New Roman" pitchFamily="18" charset="0"/>
            </a:endParaRPr>
          </a:p>
          <a:p>
            <a:pPr marL="342900" indent="-342900" algn="just">
              <a:lnSpc>
                <a:spcPct val="150000"/>
              </a:lnSpc>
              <a:buClr>
                <a:srgbClr val="000000"/>
              </a:buClr>
              <a:buFont typeface="Symbol" pitchFamily="18" charset="2"/>
              <a:buChar char=""/>
            </a:pPr>
            <a:r>
              <a:rPr lang="tr-TR" sz="2000" dirty="0">
                <a:latin typeface="Times New Roman" pitchFamily="18" charset="0"/>
                <a:ea typeface="Calibri" pitchFamily="34" charset="0"/>
                <a:cs typeface="Times New Roman" pitchFamily="18" charset="0"/>
              </a:rPr>
              <a:t>Fabrika inşaatına yönelik düzenlenen sözleşmeler, taahhütnameler, teminatlar ve bu mahiyetteki kâğıtlar,</a:t>
            </a:r>
            <a:endParaRPr lang="en-US" sz="1800" dirty="0">
              <a:latin typeface="Calibri" pitchFamily="34" charset="0"/>
              <a:ea typeface="Calibri" pitchFamily="34" charset="0"/>
              <a:cs typeface="Times New Roman" pitchFamily="18" charset="0"/>
            </a:endParaRPr>
          </a:p>
          <a:p>
            <a:pPr marL="342900" indent="-342900" algn="just">
              <a:lnSpc>
                <a:spcPct val="150000"/>
              </a:lnSpc>
              <a:buClr>
                <a:srgbClr val="000000"/>
              </a:buClr>
              <a:buFont typeface="Symbol" pitchFamily="18" charset="2"/>
              <a:buChar char=""/>
            </a:pPr>
            <a:r>
              <a:rPr lang="tr-TR" sz="2000" dirty="0">
                <a:latin typeface="Times New Roman" pitchFamily="18" charset="0"/>
                <a:ea typeface="Calibri" pitchFamily="34" charset="0"/>
                <a:cs typeface="Times New Roman" pitchFamily="18" charset="0"/>
              </a:rPr>
              <a:t>Danışmanlık ve teknik müşavirlik hizmetlerine ilişkin düzenlenen kâğıtlar </a:t>
            </a:r>
            <a:r>
              <a:rPr lang="tr-TR" sz="1800" dirty="0">
                <a:latin typeface="Calibri" pitchFamily="34" charset="0"/>
                <a:ea typeface="Calibri" pitchFamily="34" charset="0"/>
                <a:cs typeface="Times New Roman" pitchFamily="18" charset="0"/>
              </a:rPr>
              <a:t> </a:t>
            </a:r>
            <a:r>
              <a:rPr lang="tr-TR" sz="2000" dirty="0">
                <a:latin typeface="Times New Roman" pitchFamily="18" charset="0"/>
                <a:ea typeface="Calibri" pitchFamily="34" charset="0"/>
                <a:cs typeface="Times New Roman" pitchFamily="18" charset="0"/>
              </a:rPr>
              <a:t>damga vergisinden istisna olup bu kâğıtlar harçlardan müstesna tutulmuştur.</a:t>
            </a:r>
            <a:endParaRPr lang="en-US" sz="2000" dirty="0">
              <a:latin typeface="Calibri" pitchFamily="34" charset="0"/>
              <a:ea typeface="Calibri" pitchFamily="34" charset="0"/>
              <a:cs typeface="Times New Roman" pitchFamily="18" charset="0"/>
            </a:endParaRPr>
          </a:p>
        </p:txBody>
      </p:sp>
      <p:sp>
        <p:nvSpPr>
          <p:cNvPr id="66565" name="TextBox 3"/>
          <p:cNvSpPr txBox="1">
            <a:spLocks noChangeArrowheads="1"/>
          </p:cNvSpPr>
          <p:nvPr/>
        </p:nvSpPr>
        <p:spPr bwMode="auto">
          <a:xfrm flipV="1">
            <a:off x="1236663" y="1414463"/>
            <a:ext cx="6797675" cy="307975"/>
          </a:xfrm>
          <a:prstGeom prst="rect">
            <a:avLst/>
          </a:prstGeom>
          <a:noFill/>
          <a:ln w="9525">
            <a:noFill/>
            <a:miter lim="800000"/>
            <a:headEnd/>
            <a:tailEnd/>
          </a:ln>
        </p:spPr>
        <p:txBody>
          <a:bodyPr>
            <a:spAutoFit/>
          </a:bodyPr>
          <a:lstStyle/>
          <a:p>
            <a:pPr>
              <a:buClr>
                <a:srgbClr val="000000"/>
              </a:buClr>
              <a:buFont typeface="Arial" charset="0"/>
              <a:buNone/>
            </a:pPr>
            <a:endParaRPr lang="en-US"/>
          </a:p>
        </p:txBody>
      </p:sp>
      <p:sp>
        <p:nvSpPr>
          <p:cNvPr id="66566" name="TextBox 4"/>
          <p:cNvSpPr txBox="1">
            <a:spLocks noChangeArrowheads="1"/>
          </p:cNvSpPr>
          <p:nvPr/>
        </p:nvSpPr>
        <p:spPr bwMode="auto">
          <a:xfrm>
            <a:off x="1236663" y="1574800"/>
            <a:ext cx="5646737" cy="461963"/>
          </a:xfrm>
          <a:prstGeom prst="rect">
            <a:avLst/>
          </a:prstGeom>
          <a:noFill/>
          <a:ln w="9525">
            <a:noFill/>
            <a:miter lim="800000"/>
            <a:headEnd/>
            <a:tailEnd/>
          </a:ln>
        </p:spPr>
        <p:txBody>
          <a:bodyPr>
            <a:spAutoFit/>
          </a:bodyPr>
          <a:lstStyle/>
          <a:p>
            <a:pPr>
              <a:buClr>
                <a:srgbClr val="000000"/>
              </a:buClr>
              <a:buFont typeface="Arial" charset="0"/>
              <a:buNone/>
            </a:pPr>
            <a:r>
              <a:rPr lang="tr-TR" sz="2400" b="1">
                <a:solidFill>
                  <a:srgbClr val="C00000"/>
                </a:solidFill>
              </a:rPr>
              <a:t>Damga Vergisi ve Harç İstisnası</a:t>
            </a:r>
            <a:endParaRPr lang="en-US" sz="2400" b="1">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Google Shape;307;p25"/>
          <p:cNvSpPr>
            <a:spLocks noGrp="1"/>
          </p:cNvSpPr>
          <p:nvPr>
            <p:ph type="sldNum" sz="quarter" idx="10"/>
          </p:nvPr>
        </p:nvSpPr>
        <p:spPr>
          <a:noFill/>
        </p:spPr>
        <p:txBody>
          <a:bodyPr/>
          <a:lstStyle/>
          <a:p>
            <a:fld id="{13DD396E-0E64-4D80-B54C-534D6131BF30}" type="slidenum">
              <a:rPr lang="tr-TR"/>
              <a:pPr/>
              <a:t>43</a:t>
            </a:fld>
            <a:endParaRPr lang="tr-TR"/>
          </a:p>
        </p:txBody>
      </p:sp>
      <p:sp>
        <p:nvSpPr>
          <p:cNvPr id="68611" name="Dikdörtgen 1"/>
          <p:cNvSpPr>
            <a:spLocks noChangeArrowheads="1"/>
          </p:cNvSpPr>
          <p:nvPr/>
        </p:nvSpPr>
        <p:spPr bwMode="auto">
          <a:xfrm>
            <a:off x="904875" y="2038350"/>
            <a:ext cx="10382250" cy="522288"/>
          </a:xfrm>
          <a:prstGeom prst="rect">
            <a:avLst/>
          </a:prstGeom>
          <a:noFill/>
          <a:ln w="9525">
            <a:noFill/>
            <a:miter lim="800000"/>
            <a:headEnd/>
            <a:tailEnd/>
          </a:ln>
        </p:spPr>
        <p:txBody>
          <a:bodyPr>
            <a:spAutoFit/>
          </a:bodyPr>
          <a:lstStyle/>
          <a:p>
            <a:pPr algn="just">
              <a:buClr>
                <a:srgbClr val="000000"/>
              </a:buClr>
              <a:buFont typeface="Arial" charset="0"/>
              <a:buNone/>
            </a:pPr>
            <a:endParaRPr lang="tr-TR"/>
          </a:p>
          <a:p>
            <a:pPr algn="just">
              <a:buClr>
                <a:srgbClr val="000000"/>
              </a:buClr>
              <a:buFont typeface="Arial" charset="0"/>
              <a:buNone/>
            </a:pPr>
            <a:r>
              <a:rPr lang="tr-TR"/>
              <a:t> </a:t>
            </a:r>
            <a:endParaRPr lang="tr-TR" sz="2000"/>
          </a:p>
        </p:txBody>
      </p:sp>
      <p:sp>
        <p:nvSpPr>
          <p:cNvPr id="68612" name="Rectangle 2"/>
          <p:cNvSpPr>
            <a:spLocks noChangeArrowheads="1"/>
          </p:cNvSpPr>
          <p:nvPr/>
        </p:nvSpPr>
        <p:spPr bwMode="auto">
          <a:xfrm>
            <a:off x="904875" y="1716088"/>
            <a:ext cx="9788525" cy="4559390"/>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Symbol" pitchFamily="18" charset="2"/>
              <a:buChar char=""/>
            </a:pPr>
            <a:r>
              <a:rPr lang="tr-TR" sz="2400" dirty="0">
                <a:latin typeface="Calibri" pitchFamily="34" charset="0"/>
                <a:cs typeface="Calibri" pitchFamily="34" charset="0"/>
              </a:rPr>
              <a:t>Teşvik belgesi kapsamında </a:t>
            </a:r>
            <a:r>
              <a:rPr lang="tr-TR" sz="2800" dirty="0">
                <a:latin typeface="Calibri" pitchFamily="34" charset="0"/>
                <a:cs typeface="Calibri" pitchFamily="34" charset="0"/>
              </a:rPr>
              <a:t>;</a:t>
            </a:r>
          </a:p>
          <a:p>
            <a:pPr marL="342900" lvl="4" indent="-342900" algn="just">
              <a:lnSpc>
                <a:spcPct val="150000"/>
              </a:lnSpc>
              <a:buClr>
                <a:srgbClr val="000000"/>
              </a:buClr>
              <a:buFont typeface="Wingdings" pitchFamily="2" charset="2"/>
              <a:buChar char="ü"/>
            </a:pPr>
            <a:r>
              <a:rPr lang="tr-TR" sz="2400" dirty="0">
                <a:latin typeface="Calibri" pitchFamily="34" charset="0"/>
                <a:cs typeface="Calibri" pitchFamily="34" charset="0"/>
              </a:rPr>
              <a:t>İnşa edilen binalar için, inşalarının sona erdiği tarihi takip eden bütçe yılından itibaren </a:t>
            </a:r>
            <a:r>
              <a:rPr lang="tr-TR" sz="2400" b="1" dirty="0">
                <a:solidFill>
                  <a:srgbClr val="C00000"/>
                </a:solidFill>
                <a:latin typeface="Calibri" pitchFamily="34" charset="0"/>
                <a:cs typeface="Calibri" pitchFamily="34" charset="0"/>
              </a:rPr>
              <a:t>5 yıl </a:t>
            </a:r>
            <a:r>
              <a:rPr lang="tr-TR" sz="2400" dirty="0">
                <a:latin typeface="Calibri" pitchFamily="34" charset="0"/>
                <a:cs typeface="Calibri" pitchFamily="34" charset="0"/>
              </a:rPr>
              <a:t>süre ile </a:t>
            </a:r>
            <a:r>
              <a:rPr lang="tr-TR" sz="2400" b="1" dirty="0">
                <a:solidFill>
                  <a:srgbClr val="C00000"/>
                </a:solidFill>
                <a:latin typeface="Calibri" pitchFamily="34" charset="0"/>
                <a:cs typeface="Calibri" pitchFamily="34" charset="0"/>
              </a:rPr>
              <a:t>geçici emlak vergisi muafiyeti</a:t>
            </a:r>
            <a:r>
              <a:rPr lang="tr-TR" sz="2400" dirty="0">
                <a:latin typeface="Calibri" pitchFamily="34" charset="0"/>
                <a:cs typeface="Calibri" pitchFamily="34" charset="0"/>
              </a:rPr>
              <a:t>,</a:t>
            </a:r>
            <a:endParaRPr lang="en-US" sz="2000" dirty="0">
              <a:latin typeface="Calibri" pitchFamily="34" charset="0"/>
              <a:cs typeface="Calibri" pitchFamily="34" charset="0"/>
            </a:endParaRPr>
          </a:p>
          <a:p>
            <a:pPr marL="342900" lvl="4" indent="-342900" algn="just">
              <a:lnSpc>
                <a:spcPct val="150000"/>
              </a:lnSpc>
              <a:buFont typeface="Wingdings" pitchFamily="2" charset="2"/>
              <a:buChar char="ü"/>
            </a:pPr>
            <a:r>
              <a:rPr lang="tr-TR" sz="2400" dirty="0">
                <a:latin typeface="Calibri" pitchFamily="34" charset="0"/>
                <a:cs typeface="Calibri" pitchFamily="34" charset="0"/>
              </a:rPr>
              <a:t>Araziler için, </a:t>
            </a:r>
            <a:r>
              <a:rPr lang="tr-TR" sz="2400" b="1" dirty="0">
                <a:solidFill>
                  <a:srgbClr val="C00000"/>
                </a:solidFill>
                <a:latin typeface="Calibri" pitchFamily="34" charset="0"/>
                <a:cs typeface="Calibri" pitchFamily="34" charset="0"/>
              </a:rPr>
              <a:t>yatırım teşvik belgesi süresince geçici emlak vergisi muafiyeti</a:t>
            </a:r>
            <a:r>
              <a:rPr lang="tr-TR" sz="2400" dirty="0">
                <a:latin typeface="Calibri" pitchFamily="34" charset="0"/>
                <a:cs typeface="Calibri" pitchFamily="34" charset="0"/>
              </a:rPr>
              <a:t>,</a:t>
            </a:r>
          </a:p>
          <a:p>
            <a:pPr marL="342900" lvl="4" indent="-342900" algn="just">
              <a:lnSpc>
                <a:spcPct val="150000"/>
              </a:lnSpc>
              <a:buClr>
                <a:srgbClr val="000000"/>
              </a:buClr>
              <a:buFont typeface="Wingdings" pitchFamily="2" charset="2"/>
              <a:buChar char="ü"/>
            </a:pPr>
            <a:r>
              <a:rPr lang="tr-TR" sz="2400" b="1" dirty="0">
                <a:solidFill>
                  <a:srgbClr val="C00000"/>
                </a:solidFill>
                <a:latin typeface="Calibri" pitchFamily="34" charset="0"/>
                <a:cs typeface="Calibri" pitchFamily="34" charset="0"/>
              </a:rPr>
              <a:t>Bina-inşaat harcı istisnası </a:t>
            </a:r>
            <a:r>
              <a:rPr lang="tr-TR" sz="2400" dirty="0">
                <a:latin typeface="Calibri" pitchFamily="34" charset="0"/>
                <a:cs typeface="Calibri" pitchFamily="34" charset="0"/>
              </a:rPr>
              <a:t>ve </a:t>
            </a:r>
            <a:r>
              <a:rPr lang="tr-TR" sz="2400" b="1" dirty="0">
                <a:solidFill>
                  <a:srgbClr val="C00000"/>
                </a:solidFill>
                <a:latin typeface="Calibri" pitchFamily="34" charset="0"/>
                <a:cs typeface="Calibri" pitchFamily="34" charset="0"/>
              </a:rPr>
              <a:t>imara ilişkin harçlarda </a:t>
            </a:r>
            <a:r>
              <a:rPr lang="tr-TR" sz="2400" dirty="0">
                <a:latin typeface="Calibri" pitchFamily="34" charset="0"/>
                <a:cs typeface="Calibri" pitchFamily="34" charset="0"/>
              </a:rPr>
              <a:t>(parselasyon, ifraz, tevhit, plan ve proje tasdik harcı, zemin açma izni, toprak </a:t>
            </a:r>
            <a:r>
              <a:rPr lang="tr-TR" sz="2400" dirty="0" err="1">
                <a:latin typeface="Calibri" pitchFamily="34" charset="0"/>
                <a:cs typeface="Calibri" pitchFamily="34" charset="0"/>
              </a:rPr>
              <a:t>harfiyatı</a:t>
            </a:r>
            <a:r>
              <a:rPr lang="tr-TR" sz="2400" dirty="0">
                <a:latin typeface="Calibri" pitchFamily="34" charset="0"/>
                <a:cs typeface="Calibri" pitchFamily="34" charset="0"/>
              </a:rPr>
              <a:t> harcı) </a:t>
            </a:r>
            <a:r>
              <a:rPr lang="tr-TR" sz="2400" b="1" dirty="0">
                <a:solidFill>
                  <a:srgbClr val="C00000"/>
                </a:solidFill>
                <a:latin typeface="Calibri" pitchFamily="34" charset="0"/>
                <a:cs typeface="Calibri" pitchFamily="34" charset="0"/>
              </a:rPr>
              <a:t>istisna</a:t>
            </a:r>
            <a:endParaRPr lang="en-US" sz="2000" dirty="0">
              <a:latin typeface="Calibri" pitchFamily="34" charset="0"/>
              <a:cs typeface="Calibri" pitchFamily="34" charset="0"/>
            </a:endParaRPr>
          </a:p>
        </p:txBody>
      </p:sp>
      <p:sp>
        <p:nvSpPr>
          <p:cNvPr id="68613" name="TextBox 4"/>
          <p:cNvSpPr txBox="1">
            <a:spLocks noChangeArrowheads="1"/>
          </p:cNvSpPr>
          <p:nvPr/>
        </p:nvSpPr>
        <p:spPr bwMode="auto">
          <a:xfrm>
            <a:off x="1158289" y="1295400"/>
            <a:ext cx="5646738" cy="460375"/>
          </a:xfrm>
          <a:prstGeom prst="rect">
            <a:avLst/>
          </a:prstGeom>
          <a:noFill/>
          <a:ln w="9525">
            <a:noFill/>
            <a:miter lim="800000"/>
            <a:headEnd/>
            <a:tailEnd/>
          </a:ln>
        </p:spPr>
        <p:txBody>
          <a:bodyPr>
            <a:spAutoFit/>
          </a:bodyPr>
          <a:lstStyle/>
          <a:p>
            <a:pPr>
              <a:buClr>
                <a:srgbClr val="000000"/>
              </a:buClr>
              <a:buFont typeface="Arial" charset="0"/>
              <a:buNone/>
            </a:pPr>
            <a:r>
              <a:rPr lang="tr-TR" sz="2400" b="1" dirty="0">
                <a:solidFill>
                  <a:srgbClr val="C00000"/>
                </a:solidFill>
              </a:rPr>
              <a:t>Diğer muafiyetler</a:t>
            </a:r>
            <a:endParaRPr lang="en-US" sz="2400" b="1" dirty="0">
              <a:solidFill>
                <a:srgbClr val="C00000"/>
              </a:solidFill>
            </a:endParaRPr>
          </a:p>
        </p:txBody>
      </p:sp>
      <p:sp>
        <p:nvSpPr>
          <p:cNvPr id="9" name="Google Shape;308;p25">
            <a:extLst>
              <a:ext uri="{FF2B5EF4-FFF2-40B4-BE49-F238E27FC236}">
                <a16:creationId xmlns:a16="http://schemas.microsoft.com/office/drawing/2014/main" id="{D1A6F687-A68B-4064-A960-2D6ED75C7C3C}"/>
              </a:ext>
            </a:extLst>
          </p:cNvPr>
          <p:cNvSpPr txBox="1">
            <a:spLocks noGrp="1"/>
          </p:cNvSpPr>
          <p:nvPr>
            <p:ph type="title"/>
          </p:nvPr>
        </p:nvSpPr>
        <p:spPr>
          <a:xfrm>
            <a:off x="1964447" y="420688"/>
            <a:ext cx="10515600" cy="730250"/>
          </a:xfrm>
        </p:spPr>
        <p:txBody>
          <a:bodyPr/>
          <a:lstStyle/>
          <a:p>
            <a:pPr eaLnBrk="1" hangingPunct="1">
              <a:spcBef>
                <a:spcPct val="0"/>
              </a:spcBef>
              <a:spcAft>
                <a:spcPct val="0"/>
              </a:spcAft>
              <a:buFont typeface="Roboto" charset="-94"/>
              <a:buNone/>
            </a:pPr>
            <a:r>
              <a:rPr lang="tr-TR" dirty="0">
                <a:latin typeface="Roboto" charset="-94"/>
                <a:cs typeface="Arial" charset="0"/>
                <a:sym typeface="Roboto" charset="-94"/>
              </a:rPr>
              <a:t>YATIRIM TEŞVİK BELGELİ YATIRIMLARA </a:t>
            </a:r>
            <a:br>
              <a:rPr lang="tr-TR" dirty="0">
                <a:latin typeface="Roboto" charset="-94"/>
                <a:cs typeface="Arial" charset="0"/>
                <a:sym typeface="Roboto" charset="-94"/>
              </a:rPr>
            </a:br>
            <a:r>
              <a:rPr lang="tr-TR" dirty="0">
                <a:latin typeface="Roboto" charset="-94"/>
                <a:cs typeface="Arial" charset="0"/>
                <a:sym typeface="Roboto" charset="-94"/>
              </a:rPr>
              <a:t>YÖNELİK DİĞER DESTEKLER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Google Shape;307;p25"/>
          <p:cNvSpPr>
            <a:spLocks noGrp="1"/>
          </p:cNvSpPr>
          <p:nvPr>
            <p:ph type="sldNum" sz="quarter" idx="10"/>
          </p:nvPr>
        </p:nvSpPr>
        <p:spPr>
          <a:noFill/>
        </p:spPr>
        <p:txBody>
          <a:bodyPr/>
          <a:lstStyle/>
          <a:p>
            <a:fld id="{AEFD41C2-5702-437B-B294-CF40214A1B14}" type="slidenum">
              <a:rPr lang="tr-TR"/>
              <a:pPr/>
              <a:t>44</a:t>
            </a:fld>
            <a:endParaRPr lang="tr-TR"/>
          </a:p>
        </p:txBody>
      </p:sp>
      <p:sp>
        <p:nvSpPr>
          <p:cNvPr id="70659" name="Dikdörtgen 1"/>
          <p:cNvSpPr>
            <a:spLocks noChangeArrowheads="1"/>
          </p:cNvSpPr>
          <p:nvPr/>
        </p:nvSpPr>
        <p:spPr bwMode="auto">
          <a:xfrm>
            <a:off x="904875" y="2038350"/>
            <a:ext cx="10382250" cy="522288"/>
          </a:xfrm>
          <a:prstGeom prst="rect">
            <a:avLst/>
          </a:prstGeom>
          <a:noFill/>
          <a:ln w="9525">
            <a:noFill/>
            <a:miter lim="800000"/>
            <a:headEnd/>
            <a:tailEnd/>
          </a:ln>
        </p:spPr>
        <p:txBody>
          <a:bodyPr>
            <a:spAutoFit/>
          </a:bodyPr>
          <a:lstStyle/>
          <a:p>
            <a:pPr algn="just">
              <a:buClr>
                <a:srgbClr val="000000"/>
              </a:buClr>
              <a:buFont typeface="Arial" charset="0"/>
              <a:buNone/>
            </a:pPr>
            <a:endParaRPr lang="tr-TR"/>
          </a:p>
          <a:p>
            <a:pPr algn="just">
              <a:buClr>
                <a:srgbClr val="000000"/>
              </a:buClr>
              <a:buFont typeface="Arial" charset="0"/>
              <a:buNone/>
            </a:pPr>
            <a:r>
              <a:rPr lang="tr-TR"/>
              <a:t> </a:t>
            </a:r>
            <a:endParaRPr lang="tr-TR" sz="2000"/>
          </a:p>
        </p:txBody>
      </p:sp>
      <p:sp>
        <p:nvSpPr>
          <p:cNvPr id="70660" name="Rectangle 2"/>
          <p:cNvSpPr>
            <a:spLocks noChangeArrowheads="1"/>
          </p:cNvSpPr>
          <p:nvPr/>
        </p:nvSpPr>
        <p:spPr bwMode="auto">
          <a:xfrm>
            <a:off x="971612" y="1870076"/>
            <a:ext cx="9626600" cy="4282391"/>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Symbol" pitchFamily="18" charset="2"/>
              <a:buChar char=""/>
            </a:pPr>
            <a:r>
              <a:rPr lang="tr-TR" sz="2400" dirty="0">
                <a:latin typeface="Calibri" panose="020F0502020204030204" pitchFamily="34" charset="0"/>
                <a:ea typeface="Calibri" panose="020F0502020204030204" pitchFamily="34" charset="0"/>
                <a:cs typeface="Calibri" panose="020F0502020204030204" pitchFamily="34" charset="0"/>
              </a:rPr>
              <a:t>Yatırım teşvik belgesi kapsamında kredi kullanımlarında ve vadeli ithalat işlemlerinde Kaynak Kullanımı Destekleme Fonu (KKDF) muafiyeti,</a:t>
            </a:r>
          </a:p>
          <a:p>
            <a:pPr algn="just">
              <a:lnSpc>
                <a:spcPct val="150000"/>
              </a:lnSpc>
              <a:buClr>
                <a:srgbClr val="000000"/>
              </a:buCl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
                <a:srgbClr val="000000"/>
              </a:buClr>
              <a:buFont typeface="Symbol" pitchFamily="18" charset="2"/>
              <a:buChar char=""/>
            </a:pPr>
            <a:r>
              <a:rPr lang="tr-TR" sz="2400" dirty="0">
                <a:latin typeface="Calibri" panose="020F0502020204030204" pitchFamily="34" charset="0"/>
                <a:ea typeface="Calibri" panose="020F0502020204030204" pitchFamily="34" charset="0"/>
                <a:cs typeface="Calibri" panose="020F0502020204030204" pitchFamily="34" charset="0"/>
              </a:rPr>
              <a:t>Döviz ya da dövize endeksli kredi kullanımlarında döviz geliri beyan etmeksizin kredi kullanabilme,</a:t>
            </a:r>
          </a:p>
          <a:p>
            <a:pPr algn="just">
              <a:lnSpc>
                <a:spcPct val="150000"/>
              </a:lnSpc>
              <a:buClr>
                <a:srgbClr val="000000"/>
              </a:buCl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
                <a:srgbClr val="000000"/>
              </a:buClr>
              <a:buFont typeface="Symbol" pitchFamily="18" charset="2"/>
              <a:buChar char=""/>
            </a:pPr>
            <a:r>
              <a:rPr lang="tr-TR" sz="2400" dirty="0">
                <a:latin typeface="Calibri" panose="020F0502020204030204" pitchFamily="34" charset="0"/>
                <a:ea typeface="Calibri" panose="020F0502020204030204" pitchFamily="34" charset="0"/>
                <a:cs typeface="Calibri" panose="020F0502020204030204" pitchFamily="34" charset="0"/>
              </a:rPr>
              <a:t>Finansal kiralama işlemlerinde kira ödemelerine ilişkin KDV’nin indirimli olarak uygulanması imkânları sağlanmıştır.</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70661" name="TextBox 3"/>
          <p:cNvSpPr txBox="1">
            <a:spLocks noChangeArrowheads="1"/>
          </p:cNvSpPr>
          <p:nvPr/>
        </p:nvSpPr>
        <p:spPr bwMode="auto">
          <a:xfrm flipV="1">
            <a:off x="1236663" y="1414463"/>
            <a:ext cx="6797675" cy="307975"/>
          </a:xfrm>
          <a:prstGeom prst="rect">
            <a:avLst/>
          </a:prstGeom>
          <a:noFill/>
          <a:ln w="9525">
            <a:noFill/>
            <a:miter lim="800000"/>
            <a:headEnd/>
            <a:tailEnd/>
          </a:ln>
        </p:spPr>
        <p:txBody>
          <a:bodyPr>
            <a:spAutoFit/>
          </a:bodyPr>
          <a:lstStyle/>
          <a:p>
            <a:pPr>
              <a:buClr>
                <a:srgbClr val="000000"/>
              </a:buClr>
              <a:buFont typeface="Arial" charset="0"/>
              <a:buNone/>
            </a:pPr>
            <a:endParaRPr lang="en-US"/>
          </a:p>
        </p:txBody>
      </p:sp>
      <p:sp>
        <p:nvSpPr>
          <p:cNvPr id="70662" name="TextBox 4"/>
          <p:cNvSpPr txBox="1">
            <a:spLocks noChangeArrowheads="1"/>
          </p:cNvSpPr>
          <p:nvPr/>
        </p:nvSpPr>
        <p:spPr bwMode="auto">
          <a:xfrm>
            <a:off x="1397000" y="1257300"/>
            <a:ext cx="5646738" cy="461963"/>
          </a:xfrm>
          <a:prstGeom prst="rect">
            <a:avLst/>
          </a:prstGeom>
          <a:noFill/>
          <a:ln w="9525">
            <a:noFill/>
            <a:miter lim="800000"/>
            <a:headEnd/>
            <a:tailEnd/>
          </a:ln>
        </p:spPr>
        <p:txBody>
          <a:bodyPr>
            <a:spAutoFit/>
          </a:bodyPr>
          <a:lstStyle/>
          <a:p>
            <a:pPr>
              <a:buClr>
                <a:srgbClr val="000000"/>
              </a:buClr>
              <a:buFont typeface="Arial" charset="0"/>
              <a:buNone/>
            </a:pPr>
            <a:r>
              <a:rPr lang="tr-TR" sz="2400" b="1" dirty="0">
                <a:solidFill>
                  <a:srgbClr val="C00000"/>
                </a:solidFill>
              </a:rPr>
              <a:t>Diğer Avantajlar</a:t>
            </a:r>
            <a:endParaRPr lang="en-US" sz="2400" b="1" dirty="0">
              <a:solidFill>
                <a:srgbClr val="C00000"/>
              </a:solidFill>
            </a:endParaRPr>
          </a:p>
        </p:txBody>
      </p:sp>
      <p:sp>
        <p:nvSpPr>
          <p:cNvPr id="8" name="Google Shape;308;p25">
            <a:extLst>
              <a:ext uri="{FF2B5EF4-FFF2-40B4-BE49-F238E27FC236}">
                <a16:creationId xmlns:a16="http://schemas.microsoft.com/office/drawing/2014/main" id="{273C7648-B2C9-4CC1-B4D6-4D9A7175412F}"/>
              </a:ext>
            </a:extLst>
          </p:cNvPr>
          <p:cNvSpPr txBox="1">
            <a:spLocks noGrp="1"/>
          </p:cNvSpPr>
          <p:nvPr>
            <p:ph type="title"/>
          </p:nvPr>
        </p:nvSpPr>
        <p:spPr>
          <a:xfrm>
            <a:off x="2052638" y="376237"/>
            <a:ext cx="10515600" cy="730250"/>
          </a:xfrm>
        </p:spPr>
        <p:txBody>
          <a:bodyPr/>
          <a:lstStyle/>
          <a:p>
            <a:pPr eaLnBrk="1" hangingPunct="1">
              <a:spcBef>
                <a:spcPct val="0"/>
              </a:spcBef>
              <a:spcAft>
                <a:spcPct val="0"/>
              </a:spcAft>
              <a:buFont typeface="Roboto" charset="-94"/>
              <a:buNone/>
            </a:pPr>
            <a:r>
              <a:rPr lang="tr-TR" dirty="0">
                <a:latin typeface="Roboto" charset="-94"/>
                <a:cs typeface="Arial" charset="0"/>
                <a:sym typeface="Roboto" charset="-94"/>
              </a:rPr>
              <a:t>YATIRIM TEŞVİK BELGELİ YATIRIMLARA </a:t>
            </a:r>
            <a:br>
              <a:rPr lang="tr-TR" dirty="0">
                <a:latin typeface="Roboto" charset="-94"/>
                <a:cs typeface="Arial" charset="0"/>
                <a:sym typeface="Roboto" charset="-94"/>
              </a:rPr>
            </a:br>
            <a:r>
              <a:rPr lang="tr-TR" dirty="0">
                <a:latin typeface="Roboto" charset="-94"/>
                <a:cs typeface="Arial" charset="0"/>
                <a:sym typeface="Roboto" charset="-94"/>
              </a:rPr>
              <a:t>YÖNELİK DİĞER DESTEKLER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pic>
        <p:nvPicPr>
          <p:cNvPr id="401" name="Google Shape;401;p34"/>
          <p:cNvPicPr preferRelativeResize="0"/>
          <p:nvPr/>
        </p:nvPicPr>
        <p:blipFill rotWithShape="1">
          <a:blip r:embed="rId4">
            <a:alphaModFix/>
          </a:blip>
          <a:srcRect/>
          <a:stretch/>
        </p:blipFill>
        <p:spPr>
          <a:xfrm>
            <a:off x="4691063" y="295275"/>
            <a:ext cx="2809875" cy="2809875"/>
          </a:xfrm>
          <a:prstGeom prst="rect">
            <a:avLst/>
          </a:prstGeom>
          <a:noFill/>
          <a:ln>
            <a:noFill/>
          </a:ln>
        </p:spPr>
      </p:pic>
      <p:sp>
        <p:nvSpPr>
          <p:cNvPr id="402" name="Google Shape;402;p34"/>
          <p:cNvSpPr txBox="1"/>
          <p:nvPr/>
        </p:nvSpPr>
        <p:spPr>
          <a:xfrm>
            <a:off x="2256845" y="3752851"/>
            <a:ext cx="7861610" cy="5560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800" b="1" i="0" u="none" strike="noStrike" cap="none" dirty="0">
                <a:solidFill>
                  <a:schemeClr val="lt1"/>
                </a:solidFill>
                <a:latin typeface="Roboto"/>
                <a:ea typeface="Roboto"/>
                <a:cs typeface="Roboto"/>
                <a:sym typeface="Roboto"/>
              </a:rPr>
              <a:t>Teşekkürler</a:t>
            </a:r>
            <a:endParaRPr dirty="0"/>
          </a:p>
        </p:txBody>
      </p:sp>
      <p:sp>
        <p:nvSpPr>
          <p:cNvPr id="4" name="Google Shape;402;p34"/>
          <p:cNvSpPr txBox="1"/>
          <p:nvPr/>
        </p:nvSpPr>
        <p:spPr>
          <a:xfrm>
            <a:off x="3236047" y="5308284"/>
            <a:ext cx="5903207" cy="794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chemeClr val="lt1"/>
                </a:solidFill>
                <a:latin typeface="Roboto"/>
                <a:ea typeface="Roboto"/>
                <a:cs typeface="Roboto"/>
                <a:sym typeface="Roboto"/>
              </a:rPr>
              <a:t>Teşvik Uygulama ve Yabancı Sermaye Genel Müdürlüğü</a:t>
            </a:r>
            <a:r>
              <a:rPr lang="tr-TR" sz="2400" b="1" i="0" u="none" strike="noStrike" cap="none" dirty="0">
                <a:solidFill>
                  <a:schemeClr val="lt1"/>
                </a:solidFill>
                <a:latin typeface="Roboto"/>
                <a:ea typeface="Roboto"/>
                <a:cs typeface="Roboto"/>
                <a:sym typeface="Roboto"/>
              </a:rPr>
              <a:t> </a:t>
            </a:r>
          </a:p>
          <a:p>
            <a:pPr marL="0" marR="0" lvl="0" indent="0" algn="ctr" rtl="0">
              <a:spcBef>
                <a:spcPts val="0"/>
              </a:spcBef>
              <a:spcAft>
                <a:spcPts val="0"/>
              </a:spcAft>
              <a:buNone/>
            </a:pPr>
            <a:endParaRPr lang="tr-TR" sz="2400" b="1" i="0" u="none" strike="noStrike" cap="none" dirty="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5</a:t>
            </a:fld>
            <a:endParaRPr/>
          </a:p>
        </p:txBody>
      </p:sp>
      <p:sp>
        <p:nvSpPr>
          <p:cNvPr id="308" name="Google Shape;308;p25"/>
          <p:cNvSpPr txBox="1">
            <a:spLocks noGrp="1"/>
          </p:cNvSpPr>
          <p:nvPr>
            <p:ph type="title"/>
          </p:nvPr>
        </p:nvSpPr>
        <p:spPr>
          <a:xfrm>
            <a:off x="2204423" y="215712"/>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t>YATIRIM TEŞVİK SİSTEMİ</a:t>
            </a:r>
            <a:endParaRPr b="1" dirty="0"/>
          </a:p>
        </p:txBody>
      </p:sp>
      <p:sp>
        <p:nvSpPr>
          <p:cNvPr id="5" name="Dikdörtgen 4">
            <a:extLst>
              <a:ext uri="{FF2B5EF4-FFF2-40B4-BE49-F238E27FC236}">
                <a16:creationId xmlns:a16="http://schemas.microsoft.com/office/drawing/2014/main" id="{17F19160-0E54-4419-8CA4-146543D3407B}"/>
              </a:ext>
            </a:extLst>
          </p:cNvPr>
          <p:cNvSpPr/>
          <p:nvPr/>
        </p:nvSpPr>
        <p:spPr>
          <a:xfrm>
            <a:off x="512064" y="1181609"/>
            <a:ext cx="11163102" cy="4985980"/>
          </a:xfrm>
          <a:prstGeom prst="rect">
            <a:avLst/>
          </a:prstGeom>
        </p:spPr>
        <p:txBody>
          <a:bodyPr wrap="square">
            <a:spAutoFit/>
          </a:bodyPr>
          <a:lstStyle/>
          <a:p>
            <a:pPr lvl="0" algn="just" defTabSz="914400">
              <a:lnSpc>
                <a:spcPct val="150000"/>
              </a:lnSpc>
              <a:spcAft>
                <a:spcPts val="600"/>
              </a:spcAft>
              <a:buClr>
                <a:srgbClr val="C00000"/>
              </a:buClr>
              <a:buSzPct val="100000"/>
            </a:pPr>
            <a:r>
              <a:rPr lang="tr-TR" altLang="tr-TR" sz="2000" b="1" dirty="0">
                <a:solidFill>
                  <a:srgbClr val="C00000"/>
                </a:solidFill>
                <a:latin typeface="Arial" pitchFamily="34" charset="0"/>
                <a:cs typeface="Arial" pitchFamily="34" charset="0"/>
              </a:rPr>
              <a:t>Yatırım Teşvik Mevzuatı</a:t>
            </a:r>
          </a:p>
          <a:p>
            <a:pPr lvl="0" algn="just" defTabSz="914400">
              <a:lnSpc>
                <a:spcPct val="150000"/>
              </a:lnSpc>
              <a:spcAft>
                <a:spcPts val="600"/>
              </a:spcAft>
              <a:buClr>
                <a:srgbClr val="C00000"/>
              </a:buClr>
              <a:buSzPct val="100000"/>
              <a:buFont typeface="Wingdings" panose="05000000000000000000" pitchFamily="2" charset="2"/>
              <a:buChar char="Ø"/>
            </a:pPr>
            <a:r>
              <a:rPr lang="tr-TR" altLang="tr-TR" sz="2000" dirty="0">
                <a:solidFill>
                  <a:prstClr val="black"/>
                </a:solidFill>
                <a:latin typeface="Arial" pitchFamily="34" charset="0"/>
                <a:cs typeface="Arial" pitchFamily="34" charset="0"/>
              </a:rPr>
              <a:t>Yatırımlar, Karar ve bu Kararın uygulanmasına ilişkin tebliğ hükümleri çerçevesinde desteklenmektedir.</a:t>
            </a:r>
            <a:r>
              <a:rPr lang="en-GB" altLang="tr-TR" sz="2000" dirty="0">
                <a:solidFill>
                  <a:prstClr val="black"/>
                </a:solidFill>
                <a:latin typeface="Arial" pitchFamily="34" charset="0"/>
                <a:cs typeface="Arial" pitchFamily="34" charset="0"/>
              </a:rPr>
              <a:t> </a:t>
            </a:r>
            <a:r>
              <a:rPr lang="tr-TR" altLang="tr-TR" sz="2000" b="1" dirty="0">
                <a:solidFill>
                  <a:prstClr val="black"/>
                </a:solidFill>
                <a:latin typeface="Arial" pitchFamily="34" charset="0"/>
                <a:cs typeface="Arial" pitchFamily="34" charset="0"/>
              </a:rPr>
              <a:t>   </a:t>
            </a:r>
            <a:endParaRPr lang="en-GB" altLang="tr-TR" sz="2000" u="sng" dirty="0">
              <a:solidFill>
                <a:prstClr val="black"/>
              </a:solidFill>
              <a:latin typeface="Arial" pitchFamily="34" charset="0"/>
              <a:cs typeface="Arial" pitchFamily="34" charset="0"/>
            </a:endParaRPr>
          </a:p>
          <a:p>
            <a:pPr marL="354013" lvl="0" indent="-354013" algn="just" defTabSz="914400">
              <a:lnSpc>
                <a:spcPct val="150000"/>
              </a:lnSpc>
              <a:spcAft>
                <a:spcPct val="20000"/>
              </a:spcAft>
              <a:buClr>
                <a:srgbClr val="C00000"/>
              </a:buClr>
              <a:buSzPct val="100000"/>
              <a:buFont typeface="Wingdings" pitchFamily="2" charset="2"/>
              <a:buChar char="§"/>
            </a:pPr>
            <a:r>
              <a:rPr lang="tr-TR" altLang="tr-TR" sz="2000" b="1" dirty="0">
                <a:solidFill>
                  <a:prstClr val="black"/>
                </a:solidFill>
                <a:latin typeface="Arial" pitchFamily="34" charset="0"/>
                <a:cs typeface="Arial" pitchFamily="34" charset="0"/>
              </a:rPr>
              <a:t>2012/3305 sayılı “Yatırımlarda Devlet Yardımları Hakkında Karar”</a:t>
            </a:r>
            <a:r>
              <a:rPr lang="tr-TR" altLang="tr-TR" sz="2000" dirty="0">
                <a:solidFill>
                  <a:prstClr val="black"/>
                </a:solidFill>
                <a:latin typeface="Arial" pitchFamily="34" charset="0"/>
                <a:cs typeface="Arial" pitchFamily="34" charset="0"/>
              </a:rPr>
              <a:t>(19.06.2012 tarihli Resmi Gazete)</a:t>
            </a:r>
            <a:endParaRPr lang="tr-TR" altLang="tr-TR" sz="2000" b="1" dirty="0">
              <a:solidFill>
                <a:prstClr val="black"/>
              </a:solidFill>
              <a:latin typeface="Arial" pitchFamily="34" charset="0"/>
              <a:cs typeface="Arial" pitchFamily="34" charset="0"/>
            </a:endParaRPr>
          </a:p>
          <a:p>
            <a:pPr marL="354013" lvl="0" indent="-354013" algn="just" defTabSz="914400">
              <a:lnSpc>
                <a:spcPct val="150000"/>
              </a:lnSpc>
              <a:spcAft>
                <a:spcPct val="20000"/>
              </a:spcAft>
              <a:buClr>
                <a:srgbClr val="C00000"/>
              </a:buClr>
              <a:buSzPct val="100000"/>
              <a:buFont typeface="Wingdings" pitchFamily="2" charset="2"/>
              <a:buChar char="§"/>
            </a:pPr>
            <a:r>
              <a:rPr lang="tr-TR" altLang="tr-TR" sz="2000" b="1" dirty="0">
                <a:solidFill>
                  <a:prstClr val="black"/>
                </a:solidFill>
                <a:latin typeface="Arial" pitchFamily="34" charset="0"/>
                <a:cs typeface="Arial" pitchFamily="34" charset="0"/>
              </a:rPr>
              <a:t>2012/1 Sayılı Uygulama Tebliği </a:t>
            </a:r>
            <a:r>
              <a:rPr lang="tr-TR" altLang="tr-TR" sz="2000" dirty="0">
                <a:solidFill>
                  <a:prstClr val="black"/>
                </a:solidFill>
                <a:latin typeface="Arial" pitchFamily="34" charset="0"/>
                <a:cs typeface="Arial" pitchFamily="34" charset="0"/>
              </a:rPr>
              <a:t>(20.06.2012 tarihli Resmi Gazete)</a:t>
            </a:r>
          </a:p>
          <a:p>
            <a:pPr lvl="0" algn="just" defTabSz="914400">
              <a:buClr>
                <a:srgbClr val="FF0000"/>
              </a:buClr>
              <a:buSzPct val="100000"/>
              <a:buFont typeface="Wingdings" pitchFamily="2" charset="2"/>
              <a:buChar char="Ø"/>
              <a:defRPr/>
            </a:pPr>
            <a:endParaRPr lang="tr-TR" sz="2000" dirty="0">
              <a:solidFill>
                <a:prstClr val="black"/>
              </a:solidFill>
              <a:latin typeface="Arial" charset="0"/>
            </a:endParaRPr>
          </a:p>
          <a:p>
            <a:pPr lvl="0" algn="just" defTabSz="914400">
              <a:buClr>
                <a:srgbClr val="FF0000"/>
              </a:buClr>
              <a:buSzPct val="100000"/>
              <a:buFont typeface="Wingdings" pitchFamily="2" charset="2"/>
              <a:buChar char="Ø"/>
              <a:defRPr/>
            </a:pPr>
            <a:r>
              <a:rPr lang="tr-TR" sz="2000" dirty="0">
                <a:solidFill>
                  <a:prstClr val="black"/>
                </a:solidFill>
                <a:latin typeface="Arial" charset="0"/>
              </a:rPr>
              <a:t>Söz konusu mevzuatta, ilgili Kamu Kuruluşları ve STK’ların talepleri doğrultusunda bugüne kadar </a:t>
            </a:r>
            <a:r>
              <a:rPr lang="tr-TR" sz="2000" b="1" u="sng" dirty="0">
                <a:solidFill>
                  <a:prstClr val="black"/>
                </a:solidFill>
                <a:latin typeface="Arial" charset="0"/>
              </a:rPr>
              <a:t>27 adet Karar ve 12 adet Tebliğ </a:t>
            </a:r>
            <a:r>
              <a:rPr lang="tr-TR" sz="2000" dirty="0">
                <a:solidFill>
                  <a:prstClr val="black"/>
                </a:solidFill>
                <a:latin typeface="Arial" charset="0"/>
              </a:rPr>
              <a:t>değişikliği gerçekleştirilmiş olup, bu değişiklikler ile yatırımcı lehine yeni uygulamalar başlatılmıştır. </a:t>
            </a:r>
          </a:p>
          <a:p>
            <a:pPr lvl="0" algn="just" defTabSz="914400">
              <a:buClr>
                <a:srgbClr val="FF0000"/>
              </a:buClr>
              <a:buSzPct val="100000"/>
              <a:buFont typeface="Wingdings" pitchFamily="2" charset="2"/>
              <a:buChar char="Ø"/>
              <a:defRPr/>
            </a:pPr>
            <a:endParaRPr lang="tr-TR" sz="2000" dirty="0">
              <a:solidFill>
                <a:prstClr val="black"/>
              </a:solidFill>
              <a:latin typeface="Arial" charset="0"/>
            </a:endParaRPr>
          </a:p>
          <a:p>
            <a:pPr lvl="0" algn="just" defTabSz="914400">
              <a:buClr>
                <a:srgbClr val="FF0000"/>
              </a:buClr>
              <a:buSzPct val="100000"/>
              <a:buFont typeface="Wingdings" pitchFamily="2" charset="2"/>
              <a:buChar char="Ø"/>
              <a:defRPr/>
            </a:pPr>
            <a:endParaRPr lang="tr-TR" sz="2000" dirty="0">
              <a:solidFill>
                <a:prstClr val="black"/>
              </a:solidFill>
              <a:latin typeface="Arial" charset="0"/>
            </a:endParaRPr>
          </a:p>
        </p:txBody>
      </p:sp>
    </p:spTree>
    <p:extLst>
      <p:ext uri="{BB962C8B-B14F-4D97-AF65-F5344CB8AC3E}">
        <p14:creationId xmlns:p14="http://schemas.microsoft.com/office/powerpoint/2010/main" val="227314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6</a:t>
            </a:fld>
            <a:endParaRPr/>
          </a:p>
        </p:txBody>
      </p:sp>
      <p:sp>
        <p:nvSpPr>
          <p:cNvPr id="308" name="Google Shape;308;p25"/>
          <p:cNvSpPr txBox="1">
            <a:spLocks noGrp="1"/>
          </p:cNvSpPr>
          <p:nvPr>
            <p:ph type="title"/>
          </p:nvPr>
        </p:nvSpPr>
        <p:spPr>
          <a:xfrm>
            <a:off x="2204423" y="215712"/>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t>YATIRIM TEŞVİK BELGESİ</a:t>
            </a:r>
            <a:endParaRPr b="1" dirty="0"/>
          </a:p>
        </p:txBody>
      </p:sp>
      <p:sp>
        <p:nvSpPr>
          <p:cNvPr id="6" name="Rectangle 3">
            <a:extLst>
              <a:ext uri="{FF2B5EF4-FFF2-40B4-BE49-F238E27FC236}">
                <a16:creationId xmlns:a16="http://schemas.microsoft.com/office/drawing/2014/main" id="{7F9C1FDC-303F-4314-A8CE-0BC7AB0CED9D}"/>
              </a:ext>
            </a:extLst>
          </p:cNvPr>
          <p:cNvSpPr txBox="1">
            <a:spLocks noChangeArrowheads="1"/>
          </p:cNvSpPr>
          <p:nvPr/>
        </p:nvSpPr>
        <p:spPr>
          <a:xfrm>
            <a:off x="431801" y="1201270"/>
            <a:ext cx="11425767" cy="45002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ts val="4500"/>
              </a:lnSpc>
              <a:buClr>
                <a:srgbClr val="262673"/>
              </a:buClr>
              <a:buSzPct val="100000"/>
              <a:buFont typeface="Wingdings" pitchFamily="2" charset="2"/>
              <a:buNone/>
            </a:pPr>
            <a:r>
              <a:rPr lang="tr-TR" b="1" dirty="0">
                <a:solidFill>
                  <a:srgbClr val="C00000"/>
                </a:solidFill>
                <a:latin typeface="Calibri" pitchFamily="34" charset="0"/>
                <a:cs typeface="Calibri" pitchFamily="34" charset="0"/>
              </a:rPr>
              <a:t>YATIRIM TEŞVİK BELGESİ NEDİR?</a:t>
            </a:r>
          </a:p>
          <a:p>
            <a:pPr marL="0" indent="0" algn="just">
              <a:lnSpc>
                <a:spcPct val="200000"/>
              </a:lnSpc>
              <a:buClr>
                <a:srgbClr val="C00000"/>
              </a:buClr>
              <a:buSzPct val="100000"/>
              <a:buFont typeface="Wingdings" pitchFamily="2" charset="2"/>
              <a:buNone/>
            </a:pPr>
            <a:r>
              <a:rPr lang="tr-TR" sz="2400" dirty="0">
                <a:solidFill>
                  <a:srgbClr val="000000"/>
                </a:solidFill>
                <a:latin typeface="Calibri" pitchFamily="34" charset="0"/>
                <a:cs typeface="Calibri" pitchFamily="34" charset="0"/>
              </a:rPr>
              <a:t>Yatırım Teşvik Belgesi, yatırımın karakteristik değerlerini ihtiva eden, yatırımın belirlenen asgari  şartlara uygun olarak gerçekleştirilmesi halinde üzerinde kayıtlı destek unsurlarından istifade imkanı sağlayan, Karar’ın amaçları doğrultusunda gerçekleştirilecek yatırımlar için düzenlenen belgedir.</a:t>
            </a:r>
          </a:p>
        </p:txBody>
      </p:sp>
    </p:spTree>
    <p:extLst>
      <p:ext uri="{BB962C8B-B14F-4D97-AF65-F5344CB8AC3E}">
        <p14:creationId xmlns:p14="http://schemas.microsoft.com/office/powerpoint/2010/main" val="132202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7</a:t>
            </a:fld>
            <a:endParaRPr/>
          </a:p>
        </p:txBody>
      </p:sp>
      <p:sp>
        <p:nvSpPr>
          <p:cNvPr id="308" name="Google Shape;308;p25"/>
          <p:cNvSpPr txBox="1">
            <a:spLocks noGrp="1"/>
          </p:cNvSpPr>
          <p:nvPr>
            <p:ph type="title"/>
          </p:nvPr>
        </p:nvSpPr>
        <p:spPr>
          <a:xfrm>
            <a:off x="2204423" y="215712"/>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t>YATIRIM TEŞVİK BELGESİ</a:t>
            </a:r>
            <a:endParaRPr b="1" dirty="0"/>
          </a:p>
        </p:txBody>
      </p:sp>
      <p:sp>
        <p:nvSpPr>
          <p:cNvPr id="5" name="Rectangle 3">
            <a:extLst>
              <a:ext uri="{FF2B5EF4-FFF2-40B4-BE49-F238E27FC236}">
                <a16:creationId xmlns:a16="http://schemas.microsoft.com/office/drawing/2014/main" id="{4FBDAB36-4AA6-44F0-B4AD-A2F7C510C145}"/>
              </a:ext>
            </a:extLst>
          </p:cNvPr>
          <p:cNvSpPr txBox="1">
            <a:spLocks noChangeArrowheads="1"/>
          </p:cNvSpPr>
          <p:nvPr/>
        </p:nvSpPr>
        <p:spPr>
          <a:xfrm>
            <a:off x="334433" y="1103442"/>
            <a:ext cx="11523133" cy="4195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50000"/>
              </a:lnSpc>
              <a:buClr>
                <a:srgbClr val="262673"/>
              </a:buClr>
              <a:buSzPct val="100000"/>
              <a:buFont typeface="Wingdings" pitchFamily="2" charset="2"/>
              <a:buNone/>
              <a:tabLst>
                <a:tab pos="627063" algn="l"/>
              </a:tabLst>
            </a:pPr>
            <a:r>
              <a:rPr lang="tr-TR" b="1" dirty="0">
                <a:solidFill>
                  <a:srgbClr val="C00000"/>
                </a:solidFill>
                <a:latin typeface="Calibri" pitchFamily="34" charset="0"/>
                <a:cs typeface="Calibri" pitchFamily="34" charset="0"/>
              </a:rPr>
              <a:t>KİMLER TEŞVİK BELGESİ ALABİLİR?</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Gerçek kişiler, adi ortaklıklar, </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Sermaye şirketleri, </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Kooperatifler, birlikler, iş ortaklıkları, </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Kamu kurum ve kuruluşları ve kamu kuruluşu niteliğindeki meslek kuruluşları, </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Dernekler ve vakıflar,</a:t>
            </a:r>
          </a:p>
          <a:p>
            <a:pPr marL="358775" indent="-358775" algn="just">
              <a:buClr>
                <a:srgbClr val="C00000"/>
              </a:buClr>
              <a:buSzTx/>
              <a:buFont typeface="Wingdings" pitchFamily="2" charset="2"/>
              <a:buChar char="Ø"/>
              <a:tabLst>
                <a:tab pos="627063" algn="l"/>
              </a:tabLst>
            </a:pPr>
            <a:r>
              <a:rPr lang="tr-TR" sz="2400" dirty="0">
                <a:solidFill>
                  <a:srgbClr val="000000"/>
                </a:solidFill>
                <a:latin typeface="Calibri" pitchFamily="34" charset="0"/>
                <a:cs typeface="Calibri" pitchFamily="34" charset="0"/>
              </a:rPr>
              <a:t>Yurt dışındaki yabancı şirketlerin Türkiye’deki şubeleri teşvik belgesi düzenlenmesi için müracaat edebilir.</a:t>
            </a:r>
          </a:p>
        </p:txBody>
      </p:sp>
    </p:spTree>
    <p:extLst>
      <p:ext uri="{BB962C8B-B14F-4D97-AF65-F5344CB8AC3E}">
        <p14:creationId xmlns:p14="http://schemas.microsoft.com/office/powerpoint/2010/main" val="404452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8</a:t>
            </a:fld>
            <a:endParaRPr/>
          </a:p>
        </p:txBody>
      </p:sp>
      <p:sp>
        <p:nvSpPr>
          <p:cNvPr id="308" name="Google Shape;308;p25"/>
          <p:cNvSpPr txBox="1">
            <a:spLocks noGrp="1"/>
          </p:cNvSpPr>
          <p:nvPr>
            <p:ph type="title"/>
          </p:nvPr>
        </p:nvSpPr>
        <p:spPr>
          <a:xfrm>
            <a:off x="2204423" y="215712"/>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t>YATIRIM TEŞVİK BELGESİ</a:t>
            </a:r>
            <a:endParaRPr b="1" dirty="0"/>
          </a:p>
        </p:txBody>
      </p:sp>
      <p:sp>
        <p:nvSpPr>
          <p:cNvPr id="6" name="Rectangle 3">
            <a:extLst>
              <a:ext uri="{FF2B5EF4-FFF2-40B4-BE49-F238E27FC236}">
                <a16:creationId xmlns:a16="http://schemas.microsoft.com/office/drawing/2014/main" id="{5D36AED1-2195-4CAD-BEC4-B96CFB8D5240}"/>
              </a:ext>
            </a:extLst>
          </p:cNvPr>
          <p:cNvSpPr txBox="1">
            <a:spLocks noChangeArrowheads="1"/>
          </p:cNvSpPr>
          <p:nvPr/>
        </p:nvSpPr>
        <p:spPr>
          <a:xfrm>
            <a:off x="286808" y="1062418"/>
            <a:ext cx="11618384" cy="45777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ts val="4500"/>
              </a:lnSpc>
              <a:buClr>
                <a:srgbClr val="262673"/>
              </a:buClr>
              <a:buSzPct val="100000"/>
              <a:buFont typeface="Wingdings" pitchFamily="2" charset="2"/>
              <a:buNone/>
            </a:pPr>
            <a:r>
              <a:rPr lang="tr-TR" b="1" dirty="0">
                <a:solidFill>
                  <a:srgbClr val="C00000"/>
                </a:solidFill>
                <a:latin typeface="Calibri" pitchFamily="34" charset="0"/>
                <a:cs typeface="Calibri" pitchFamily="34" charset="0"/>
              </a:rPr>
              <a:t>HANGİ HARCAMALAR TEŞVİK BELGESİ KAPSAMINA ALINABİLİR ?</a:t>
            </a:r>
          </a:p>
          <a:p>
            <a:pPr marL="358775" indent="-358775">
              <a:lnSpc>
                <a:spcPts val="3700"/>
              </a:lnSpc>
              <a:spcBef>
                <a:spcPct val="0"/>
              </a:spcBef>
              <a:buClr>
                <a:srgbClr val="C00000"/>
              </a:buClr>
              <a:buSzPct val="100000"/>
              <a:buFont typeface="Wingdings" pitchFamily="2" charset="2"/>
              <a:buChar char="Ø"/>
            </a:pPr>
            <a:r>
              <a:rPr lang="tr-TR" sz="2400" dirty="0">
                <a:solidFill>
                  <a:srgbClr val="000000"/>
                </a:solidFill>
                <a:latin typeface="Calibri" pitchFamily="34" charset="0"/>
                <a:cs typeface="Calibri" pitchFamily="34" charset="0"/>
              </a:rPr>
              <a:t>Mal ve hizmet üretiminde kullanılan ithal ve yerli makine ve teçhizat,</a:t>
            </a:r>
          </a:p>
          <a:p>
            <a:pPr marL="358775" indent="-358775">
              <a:lnSpc>
                <a:spcPts val="3700"/>
              </a:lnSpc>
              <a:spcBef>
                <a:spcPct val="0"/>
              </a:spcBef>
              <a:buClr>
                <a:srgbClr val="C00000"/>
              </a:buClr>
              <a:buSzPct val="100000"/>
              <a:buFont typeface="Wingdings" pitchFamily="2" charset="2"/>
              <a:buChar char="Ø"/>
            </a:pPr>
            <a:r>
              <a:rPr lang="tr-TR" sz="2400" dirty="0">
                <a:solidFill>
                  <a:srgbClr val="000000"/>
                </a:solidFill>
                <a:latin typeface="Calibri" pitchFamily="34" charset="0"/>
                <a:cs typeface="Calibri" pitchFamily="34" charset="0"/>
              </a:rPr>
              <a:t>Bina – inşaat harcamaları, </a:t>
            </a:r>
          </a:p>
          <a:p>
            <a:pPr marL="358775" indent="-358775">
              <a:lnSpc>
                <a:spcPts val="3700"/>
              </a:lnSpc>
              <a:spcBef>
                <a:spcPct val="0"/>
              </a:spcBef>
              <a:buClr>
                <a:srgbClr val="C00000"/>
              </a:buClr>
              <a:buSzPct val="100000"/>
              <a:buFont typeface="Wingdings" pitchFamily="2" charset="2"/>
              <a:buChar char="Ø"/>
            </a:pPr>
            <a:r>
              <a:rPr lang="tr-TR" sz="2400" dirty="0">
                <a:solidFill>
                  <a:srgbClr val="000000"/>
                </a:solidFill>
                <a:latin typeface="Calibri" pitchFamily="34" charset="0"/>
                <a:cs typeface="Calibri" pitchFamily="34" charset="0"/>
              </a:rPr>
              <a:t>Arsa-arazi harcamaları,</a:t>
            </a:r>
          </a:p>
          <a:p>
            <a:pPr marL="358775" indent="-358775">
              <a:lnSpc>
                <a:spcPts val="3700"/>
              </a:lnSpc>
              <a:spcBef>
                <a:spcPct val="0"/>
              </a:spcBef>
              <a:buClr>
                <a:srgbClr val="C00000"/>
              </a:buClr>
              <a:buSzPct val="100000"/>
              <a:buFont typeface="Wingdings" pitchFamily="2" charset="2"/>
              <a:buChar char="Ø"/>
            </a:pPr>
            <a:r>
              <a:rPr lang="tr-TR" sz="2400" dirty="0">
                <a:solidFill>
                  <a:srgbClr val="000000"/>
                </a:solidFill>
                <a:latin typeface="Calibri" pitchFamily="34" charset="0"/>
                <a:cs typeface="Calibri" pitchFamily="34" charset="0"/>
              </a:rPr>
              <a:t>Diğer  yatırım harcamaları:</a:t>
            </a:r>
          </a:p>
          <a:p>
            <a:pPr marL="631825" lvl="1" indent="-273050">
              <a:lnSpc>
                <a:spcPts val="3700"/>
              </a:lnSpc>
              <a:spcBef>
                <a:spcPct val="0"/>
              </a:spcBef>
              <a:buClr>
                <a:srgbClr val="C00000"/>
              </a:buClr>
              <a:buSzPct val="100000"/>
              <a:buFont typeface="Wingdings" pitchFamily="2" charset="2"/>
              <a:buChar char="§"/>
            </a:pPr>
            <a:r>
              <a:rPr lang="tr-TR" sz="2000" dirty="0">
                <a:solidFill>
                  <a:srgbClr val="000000"/>
                </a:solidFill>
                <a:latin typeface="Calibri" pitchFamily="34" charset="0"/>
                <a:cs typeface="Calibri" pitchFamily="34" charset="0"/>
              </a:rPr>
              <a:t>Yardımcı makine ve teçhizatlar,</a:t>
            </a:r>
          </a:p>
          <a:p>
            <a:pPr marL="631825" lvl="1" indent="-273050">
              <a:lnSpc>
                <a:spcPts val="3700"/>
              </a:lnSpc>
              <a:spcBef>
                <a:spcPct val="0"/>
              </a:spcBef>
              <a:buClr>
                <a:srgbClr val="C00000"/>
              </a:buClr>
              <a:buSzPct val="100000"/>
              <a:buFont typeface="Wingdings" pitchFamily="2" charset="2"/>
              <a:buChar char="§"/>
            </a:pPr>
            <a:r>
              <a:rPr lang="tr-TR" sz="2000" dirty="0">
                <a:solidFill>
                  <a:srgbClr val="000000"/>
                </a:solidFill>
                <a:latin typeface="Calibri" pitchFamily="34" charset="0"/>
                <a:cs typeface="Calibri" pitchFamily="34" charset="0"/>
              </a:rPr>
              <a:t>İthalat ve gümrükleme giderleri,</a:t>
            </a:r>
          </a:p>
          <a:p>
            <a:pPr marL="631825" lvl="1" indent="-273050">
              <a:lnSpc>
                <a:spcPts val="3700"/>
              </a:lnSpc>
              <a:spcBef>
                <a:spcPct val="0"/>
              </a:spcBef>
              <a:buClr>
                <a:srgbClr val="C00000"/>
              </a:buClr>
              <a:buSzPct val="100000"/>
              <a:buFont typeface="Wingdings" pitchFamily="2" charset="2"/>
              <a:buChar char="§"/>
            </a:pPr>
            <a:r>
              <a:rPr lang="tr-TR" sz="2000" dirty="0">
                <a:solidFill>
                  <a:srgbClr val="000000"/>
                </a:solidFill>
                <a:latin typeface="Calibri" pitchFamily="34" charset="0"/>
                <a:cs typeface="Calibri" pitchFamily="34" charset="0"/>
              </a:rPr>
              <a:t>Taşıma, sigorta ve montaj giderleri</a:t>
            </a:r>
          </a:p>
          <a:p>
            <a:pPr marL="631825" lvl="1" indent="-273050">
              <a:lnSpc>
                <a:spcPts val="3700"/>
              </a:lnSpc>
              <a:spcBef>
                <a:spcPct val="0"/>
              </a:spcBef>
              <a:buClr>
                <a:srgbClr val="C00000"/>
              </a:buClr>
              <a:buSzPct val="100000"/>
              <a:buFont typeface="Wingdings" pitchFamily="2" charset="2"/>
              <a:buChar char="§"/>
            </a:pPr>
            <a:r>
              <a:rPr lang="tr-TR" sz="2000" dirty="0">
                <a:solidFill>
                  <a:srgbClr val="000000"/>
                </a:solidFill>
                <a:latin typeface="Calibri" pitchFamily="34" charset="0"/>
                <a:cs typeface="Calibri" pitchFamily="34" charset="0"/>
              </a:rPr>
              <a:t>Etüd ve proje giderleri vb.</a:t>
            </a:r>
          </a:p>
        </p:txBody>
      </p:sp>
    </p:spTree>
    <p:extLst>
      <p:ext uri="{BB962C8B-B14F-4D97-AF65-F5344CB8AC3E}">
        <p14:creationId xmlns:p14="http://schemas.microsoft.com/office/powerpoint/2010/main" val="360129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xfrm>
            <a:off x="11675166" y="6464439"/>
            <a:ext cx="390900" cy="2280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100" b="1" i="0" u="none" strike="noStrike" kern="0" cap="none" spc="0" normalizeH="0" baseline="0" noProof="0">
                <a:ln>
                  <a:noFill/>
                </a:ln>
                <a:solidFill>
                  <a:srgbClr val="7F7F7F"/>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100" b="1" i="0" u="none" strike="noStrike" kern="0" cap="none" spc="0" normalizeH="0" baseline="0" noProof="0">
              <a:ln>
                <a:noFill/>
              </a:ln>
              <a:solidFill>
                <a:srgbClr val="7F7F7F"/>
              </a:solidFill>
              <a:effectLst/>
              <a:uLnTx/>
              <a:uFillTx/>
              <a:latin typeface="Roboto"/>
              <a:ea typeface="Roboto"/>
              <a:sym typeface="Roboto"/>
            </a:endParaRPr>
          </a:p>
        </p:txBody>
      </p:sp>
      <p:sp>
        <p:nvSpPr>
          <p:cNvPr id="308" name="Google Shape;308;p25"/>
          <p:cNvSpPr txBox="1">
            <a:spLocks noGrp="1"/>
          </p:cNvSpPr>
          <p:nvPr>
            <p:ph type="title"/>
          </p:nvPr>
        </p:nvSpPr>
        <p:spPr>
          <a:xfrm>
            <a:off x="2017992" y="143145"/>
            <a:ext cx="10515600" cy="73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dirty="0"/>
              <a:t>YATIRIM TEŞVİK SİSTEMİ</a:t>
            </a:r>
            <a:endParaRPr dirty="0"/>
          </a:p>
        </p:txBody>
      </p:sp>
      <p:graphicFrame>
        <p:nvGraphicFramePr>
          <p:cNvPr id="6" name="2 Diyagram">
            <a:extLst>
              <a:ext uri="{FF2B5EF4-FFF2-40B4-BE49-F238E27FC236}">
                <a16:creationId xmlns:a16="http://schemas.microsoft.com/office/drawing/2014/main" id="{055D0331-FD38-4E9C-9B1A-A9FC2E0EDE82}"/>
              </a:ext>
            </a:extLst>
          </p:cNvPr>
          <p:cNvGraphicFramePr/>
          <p:nvPr/>
        </p:nvGraphicFramePr>
        <p:xfrm>
          <a:off x="458543" y="886983"/>
          <a:ext cx="11216623" cy="54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Metin kutusu">
            <a:extLst>
              <a:ext uri="{FF2B5EF4-FFF2-40B4-BE49-F238E27FC236}">
                <a16:creationId xmlns:a16="http://schemas.microsoft.com/office/drawing/2014/main" id="{454D9BDE-A3D3-44C5-9369-F0F1A288DDA3}"/>
              </a:ext>
            </a:extLst>
          </p:cNvPr>
          <p:cNvSpPr txBox="1"/>
          <p:nvPr/>
        </p:nvSpPr>
        <p:spPr>
          <a:xfrm>
            <a:off x="1983622" y="1119642"/>
            <a:ext cx="81664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Arial" charset="0"/>
                <a:sym typeface="Arial"/>
              </a:rPr>
              <a:t>YATIRIM TEŞVİK SİSTEMİ</a:t>
            </a:r>
          </a:p>
        </p:txBody>
      </p:sp>
    </p:spTree>
    <p:extLst>
      <p:ext uri="{BB962C8B-B14F-4D97-AF65-F5344CB8AC3E}">
        <p14:creationId xmlns:p14="http://schemas.microsoft.com/office/powerpoint/2010/main" val="262454787"/>
      </p:ext>
    </p:extLst>
  </p:cSld>
  <p:clrMapOvr>
    <a:masterClrMapping/>
  </p:clrMapOvr>
</p:sld>
</file>

<file path=ppt/theme/theme1.xml><?xml version="1.0" encoding="utf-8"?>
<a:theme xmlns:a="http://schemas.openxmlformats.org/drawingml/2006/main" name="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3043</Words>
  <Application>Microsoft Office PowerPoint</Application>
  <PresentationFormat>Geniş ekran</PresentationFormat>
  <Paragraphs>797</Paragraphs>
  <Slides>45</Slides>
  <Notes>43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45</vt:i4>
      </vt:variant>
    </vt:vector>
  </HeadingPairs>
  <TitlesOfParts>
    <vt:vector size="55" baseType="lpstr">
      <vt:lpstr>Wingdings 2</vt:lpstr>
      <vt:lpstr>Century Gothic</vt:lpstr>
      <vt:lpstr>Century Gothic (Gövde)</vt:lpstr>
      <vt:lpstr>Roboto</vt:lpstr>
      <vt:lpstr>Symbol</vt:lpstr>
      <vt:lpstr>Wingdings</vt:lpstr>
      <vt:lpstr>Arial</vt:lpstr>
      <vt:lpstr>Times New Roman</vt:lpstr>
      <vt:lpstr>Calibri</vt:lpstr>
      <vt:lpstr>Özel Tasarım</vt:lpstr>
      <vt:lpstr>PowerPoint Sunusu</vt:lpstr>
      <vt:lpstr>SUNUM PLANI</vt:lpstr>
      <vt:lpstr>PowerPoint Sunusu</vt:lpstr>
      <vt:lpstr>YATIRIM TEŞVİK SİSTEMİNİN HEDEFLERİ</vt:lpstr>
      <vt:lpstr>YATIRIM TEŞVİK SİSTEMİ</vt:lpstr>
      <vt:lpstr>YATIRIM TEŞVİK BELGESİ</vt:lpstr>
      <vt:lpstr>YATIRIM TEŞVİK BELGESİ</vt:lpstr>
      <vt:lpstr>YATIRIM TEŞVİK BELGESİ</vt:lpstr>
      <vt:lpstr>YATIRIM TEŞVİK SİSTEMİ</vt:lpstr>
      <vt:lpstr>YATIRIM TEŞVİK SİSTEMİ</vt:lpstr>
      <vt:lpstr>PowerPoint Sunusu</vt:lpstr>
      <vt:lpstr>PowerPoint Sunusu</vt:lpstr>
      <vt:lpstr>PowerPoint Sunusu</vt:lpstr>
      <vt:lpstr>Bölgesel Teşvik Sistemi</vt:lpstr>
      <vt:lpstr>Bölgesel Teşvik Sistemi</vt:lpstr>
      <vt:lpstr>Bölgesel Teşvik Sistemi</vt:lpstr>
      <vt:lpstr>Bölgesel Teşvik Sistemi</vt:lpstr>
      <vt:lpstr>PowerPoint Sunusu</vt:lpstr>
      <vt:lpstr>Öncelikli Yatırımlar</vt:lpstr>
      <vt:lpstr>Öncelikli Yatırımlar</vt:lpstr>
      <vt:lpstr>Öncelikli Yatırımlar</vt:lpstr>
      <vt:lpstr>Öncelikli Yatırımlar</vt:lpstr>
      <vt:lpstr>Öncelikli Yatırımlar</vt:lpstr>
      <vt:lpstr>Öncelikli Yatırımlar</vt:lpstr>
      <vt:lpstr>PowerPoint Sunusu</vt:lpstr>
      <vt:lpstr>PowerPoint Sunusu</vt:lpstr>
      <vt:lpstr>Stratejik Yatırımların Teşviki Uygulaması</vt:lpstr>
      <vt:lpstr>Stratejik Yatırımların Teşviki Uygulaması</vt:lpstr>
      <vt:lpstr>PowerPoint Sunusu</vt:lpstr>
      <vt:lpstr>Genel Teşvik Uygulaması</vt:lpstr>
      <vt:lpstr>PowerPoint Sunusu</vt:lpstr>
      <vt:lpstr>İlçe Bazlı Teşvik Sistemi</vt:lpstr>
      <vt:lpstr>İlçe Bazlı Teşvik Sistemi</vt:lpstr>
      <vt:lpstr>Bölgesel Teşvik Sistemi</vt:lpstr>
      <vt:lpstr>Bölgesel Teşvik Sistemi</vt:lpstr>
      <vt:lpstr>Bölgesel Teşvik Sistemi</vt:lpstr>
      <vt:lpstr>Bölgesel Teşvik Sistemi</vt:lpstr>
      <vt:lpstr>YATIRIM TEŞVİK SİSTEMİNDE DEĞİŞİKLİKLER</vt:lpstr>
      <vt:lpstr>YATIRIM TEŞVİK SİSTEMİNDE DEĞİŞİKLİKLER</vt:lpstr>
      <vt:lpstr>YATIRIM TEŞVİK SİSTEMİNDE DEĞİŞİKLİKLER</vt:lpstr>
      <vt:lpstr>YATIRIM TEŞVİK SİSTEMİNDE DEĞİŞİKLİKLER</vt:lpstr>
      <vt:lpstr>YATIRIM TEŞVİK BELGELİ YATIRIMLARA  YÖNELİK DİĞER DESTEKLER</vt:lpstr>
      <vt:lpstr>YATIRIM TEŞVİK BELGELİ YATIRIMLARA  YÖNELİK DİĞER DESTEKLER</vt:lpstr>
      <vt:lpstr>YATIRIM TEŞVİK BELGELİ YATIRIMLARA  YÖNELİK DİĞER DESTEKLER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Zekeriya Çoştu</dc:creator>
  <cp:lastModifiedBy>EMRE SAG</cp:lastModifiedBy>
  <cp:revision>234</cp:revision>
  <dcterms:modified xsi:type="dcterms:W3CDTF">2021-04-06T09:42:55Z</dcterms:modified>
</cp:coreProperties>
</file>