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7"/>
    <p:sldMasterId id="2147484032" r:id="rId8"/>
  </p:sldMasterIdLst>
  <p:notesMasterIdLst>
    <p:notesMasterId r:id="rId39"/>
  </p:notesMasterIdLst>
  <p:handoutMasterIdLst>
    <p:handoutMasterId r:id="rId40"/>
  </p:handoutMasterIdLst>
  <p:sldIdLst>
    <p:sldId id="500" r:id="rId9"/>
    <p:sldId id="501" r:id="rId10"/>
    <p:sldId id="502" r:id="rId11"/>
    <p:sldId id="503" r:id="rId12"/>
    <p:sldId id="504" r:id="rId13"/>
    <p:sldId id="505" r:id="rId14"/>
    <p:sldId id="506" r:id="rId15"/>
    <p:sldId id="44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453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441" r:id="rId38"/>
  </p:sldIdLst>
  <p:sldSz cx="12192000" cy="6858000"/>
  <p:notesSz cx="6797675" cy="98742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A6093D"/>
    <a:srgbClr val="F7EAE5"/>
    <a:srgbClr val="FFCCCC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834" autoAdjust="0"/>
  </p:normalViewPr>
  <p:slideViewPr>
    <p:cSldViewPr snapToGrid="0">
      <p:cViewPr varScale="1">
        <p:scale>
          <a:sx n="75" d="100"/>
          <a:sy n="75" d="100"/>
        </p:scale>
        <p:origin x="90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0487718943441E-2"/>
          <c:y val="0"/>
          <c:w val="0.973104254225443"/>
          <c:h val="0.77669526170671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KREDİ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223D74"/>
              </a:solidFill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6-4290-9F21-53005834CA3C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F443E2E9-E667-4D85-B81A-56CB16E5461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66-4290-9F21-53005834CA3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24.1</c:v>
                </c:pt>
                <c:pt idx="2">
                  <c:v>27.3</c:v>
                </c:pt>
                <c:pt idx="3">
                  <c:v>26.7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66-4290-9F21-53005834C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SİGORTA</c:v>
                </c:pt>
              </c:strCache>
            </c:strRef>
          </c:tx>
          <c:spPr>
            <a:solidFill>
              <a:srgbClr val="7E9938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E9938"/>
              </a:solidFill>
              <a:ln w="2857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66-4290-9F21-53005834CA3C}"/>
              </c:ext>
            </c:extLst>
          </c:dPt>
          <c:dLbls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11DA86-AF3E-4553-85B5-08BDB275F9C1}" type="VALU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3200">
                          <a:solidFill>
                            <a:schemeClr val="accent3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66-4290-9F21-53005834CA3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15.2</c:v>
                </c:pt>
                <c:pt idx="2">
                  <c:v>16.899999999999999</c:v>
                </c:pt>
                <c:pt idx="3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66-4290-9F21-53005834C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208249648"/>
        <c:axId val="1343560720"/>
      </c:barChart>
      <c:catAx>
        <c:axId val="12082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43560720"/>
        <c:crosses val="autoZero"/>
        <c:auto val="1"/>
        <c:lblAlgn val="ctr"/>
        <c:lblOffset val="100"/>
        <c:noMultiLvlLbl val="0"/>
      </c:catAx>
      <c:valAx>
        <c:axId val="1343560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824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7219978296759"/>
          <c:y val="0.86672953791687501"/>
          <c:w val="0.48844416097748566"/>
          <c:h val="8.40991031437907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29C3E-76D1-484B-B8C8-33ECA5195DD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F1F8ECFE-4391-4A1A-BFCA-410686B62ECF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Paraguay, Meksika, Çin</a:t>
          </a:r>
          <a:endParaRPr lang="tr-TR" sz="1600" b="1" dirty="0"/>
        </a:p>
      </dgm:t>
    </dgm:pt>
    <dgm:pt modelId="{2DE2DF85-ADD8-460D-9B88-AEB20C8E047B}" type="parTrans" cxnId="{E887E290-FF8F-4436-9C03-B678B3954D9C}">
      <dgm:prSet/>
      <dgm:spPr/>
      <dgm:t>
        <a:bodyPr/>
        <a:lstStyle/>
        <a:p>
          <a:endParaRPr lang="tr-TR"/>
        </a:p>
      </dgm:t>
    </dgm:pt>
    <dgm:pt modelId="{C188CCE3-B919-46F8-A38A-7957B41B1C0C}" type="sibTrans" cxnId="{E887E290-FF8F-4436-9C03-B678B3954D9C}">
      <dgm:prSet/>
      <dgm:spPr/>
      <dgm:t>
        <a:bodyPr/>
        <a:lstStyle/>
        <a:p>
          <a:endParaRPr lang="tr-TR"/>
        </a:p>
      </dgm:t>
    </dgm:pt>
    <dgm:pt modelId="{83FE087D-2417-4359-9C69-6703BB8EB218}">
      <dgm:prSet custT="1"/>
      <dgm:spPr/>
      <dgm:t>
        <a:bodyPr/>
        <a:lstStyle/>
        <a:p>
          <a:pPr algn="ctr" rtl="0"/>
          <a:r>
            <a:rPr lang="tr-TR" sz="1600" dirty="0" smtClean="0"/>
            <a:t>Tavukçuluk Ekipmanları</a:t>
          </a:r>
          <a:endParaRPr lang="tr-TR" sz="1600" dirty="0"/>
        </a:p>
      </dgm:t>
    </dgm:pt>
    <dgm:pt modelId="{48016192-5725-42EC-BBAF-7F2271B2B813}" type="sibTrans" cxnId="{05F54D04-6B48-4526-ADFD-8E10AFFFE7C4}">
      <dgm:prSet/>
      <dgm:spPr/>
      <dgm:t>
        <a:bodyPr/>
        <a:lstStyle/>
        <a:p>
          <a:endParaRPr lang="tr-TR"/>
        </a:p>
      </dgm:t>
    </dgm:pt>
    <dgm:pt modelId="{9BF5DA5E-D2B9-4978-8696-4AABFB345BA5}" type="parTrans" cxnId="{05F54D04-6B48-4526-ADFD-8E10AFFFE7C4}">
      <dgm:prSet/>
      <dgm:spPr/>
      <dgm:t>
        <a:bodyPr/>
        <a:lstStyle/>
        <a:p>
          <a:endParaRPr lang="tr-TR"/>
        </a:p>
      </dgm:t>
    </dgm:pt>
    <dgm:pt modelId="{09C271CA-F844-4FC2-BD21-74B0DB9B1E4D}">
      <dgm:prSet custT="1"/>
      <dgm:spPr/>
      <dgm:t>
        <a:bodyPr/>
        <a:lstStyle/>
        <a:p>
          <a:pPr algn="ctr" rtl="0"/>
          <a:r>
            <a:rPr lang="tr-TR" sz="1600" dirty="0" smtClean="0"/>
            <a:t>Geri ödeme dönemi: 4 yıl</a:t>
          </a:r>
          <a:endParaRPr lang="tr-TR" sz="1600" dirty="0"/>
        </a:p>
      </dgm:t>
    </dgm:pt>
    <dgm:pt modelId="{FB47C5C8-F904-49AA-98D4-8A8D5968F6FD}" type="parTrans" cxnId="{153C837E-1FCE-4BAB-A7D2-2BF5A61A71A1}">
      <dgm:prSet/>
      <dgm:spPr/>
      <dgm:t>
        <a:bodyPr/>
        <a:lstStyle/>
        <a:p>
          <a:endParaRPr lang="tr-TR"/>
        </a:p>
      </dgm:t>
    </dgm:pt>
    <dgm:pt modelId="{BEDA4745-1319-4904-AEEA-F053DDC8E5B8}" type="sibTrans" cxnId="{153C837E-1FCE-4BAB-A7D2-2BF5A61A71A1}">
      <dgm:prSet/>
      <dgm:spPr/>
      <dgm:t>
        <a:bodyPr/>
        <a:lstStyle/>
        <a:p>
          <a:endParaRPr lang="tr-TR"/>
        </a:p>
      </dgm:t>
    </dgm:pt>
    <dgm:pt modelId="{8A696EF5-9D63-43B2-87F1-F61A9AF4A1D9}">
      <dgm:prSet custT="1"/>
      <dgm:spPr/>
      <dgm:t>
        <a:bodyPr/>
        <a:lstStyle/>
        <a:p>
          <a:pPr algn="ctr" rtl="0"/>
          <a:r>
            <a:rPr lang="tr-TR" sz="1600" dirty="0" smtClean="0"/>
            <a:t>Tutar: 4,9 milyon $</a:t>
          </a:r>
          <a:endParaRPr lang="tr-TR" sz="1600" dirty="0"/>
        </a:p>
      </dgm:t>
    </dgm:pt>
    <dgm:pt modelId="{A3E5302A-2D3F-42C7-B089-C10410871F00}" type="parTrans" cxnId="{B6B03B3A-642C-4503-8644-74DF8A481A43}">
      <dgm:prSet/>
      <dgm:spPr/>
      <dgm:t>
        <a:bodyPr/>
        <a:lstStyle/>
        <a:p>
          <a:endParaRPr lang="tr-TR"/>
        </a:p>
      </dgm:t>
    </dgm:pt>
    <dgm:pt modelId="{96B944B9-06D7-4F1B-8321-AFD53C15435F}" type="sibTrans" cxnId="{B6B03B3A-642C-4503-8644-74DF8A481A43}">
      <dgm:prSet/>
      <dgm:spPr/>
      <dgm:t>
        <a:bodyPr/>
        <a:lstStyle/>
        <a:p>
          <a:endParaRPr lang="tr-TR"/>
        </a:p>
      </dgm:t>
    </dgm:pt>
    <dgm:pt modelId="{909299FE-8A6E-4080-883D-AA2102D5CEDD}" type="pres">
      <dgm:prSet presAssocID="{8CA29C3E-76D1-484B-B8C8-33ECA5195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8F17C30-FF0E-421F-BBFA-284EE55F27C9}" type="pres">
      <dgm:prSet presAssocID="{F1F8ECFE-4391-4A1A-BFCA-410686B62ECF}" presName="parentText" presStyleLbl="node1" presStyleIdx="0" presStyleCnt="4" custLinFactY="-46160" custLinFactNeighborX="147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39572E-D972-421F-BE20-2AA07F1EA878}" type="pres">
      <dgm:prSet presAssocID="{C188CCE3-B919-46F8-A38A-7957B41B1C0C}" presName="spacer" presStyleCnt="0"/>
      <dgm:spPr/>
      <dgm:t>
        <a:bodyPr/>
        <a:lstStyle/>
        <a:p>
          <a:endParaRPr lang="tr-TR"/>
        </a:p>
      </dgm:t>
    </dgm:pt>
    <dgm:pt modelId="{57AC8876-C9D3-4512-8DD4-003EBC3DA56F}" type="pres">
      <dgm:prSet presAssocID="{83FE087D-2417-4359-9C69-6703BB8EB2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40F2DF-8382-4134-A6F5-361107854DD3}" type="pres">
      <dgm:prSet presAssocID="{48016192-5725-42EC-BBAF-7F2271B2B813}" presName="spacer" presStyleCnt="0"/>
      <dgm:spPr/>
      <dgm:t>
        <a:bodyPr/>
        <a:lstStyle/>
        <a:p>
          <a:endParaRPr lang="tr-TR"/>
        </a:p>
      </dgm:t>
    </dgm:pt>
    <dgm:pt modelId="{5A94B7AA-FFB9-446D-A39E-037F5BC6CA75}" type="pres">
      <dgm:prSet presAssocID="{8A696EF5-9D63-43B2-87F1-F61A9AF4A1D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C289DF-159D-406E-A062-C6B2F026EC0F}" type="pres">
      <dgm:prSet presAssocID="{96B944B9-06D7-4F1B-8321-AFD53C15435F}" presName="spacer" presStyleCnt="0"/>
      <dgm:spPr/>
      <dgm:t>
        <a:bodyPr/>
        <a:lstStyle/>
        <a:p>
          <a:endParaRPr lang="tr-TR"/>
        </a:p>
      </dgm:t>
    </dgm:pt>
    <dgm:pt modelId="{76A24408-03C2-4BC4-8E17-5AA82F9A98C7}" type="pres">
      <dgm:prSet presAssocID="{09C271CA-F844-4FC2-BD21-74B0DB9B1E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32E87B-362F-4293-B6AE-C0A694E9C116}" type="presOf" srcId="{83FE087D-2417-4359-9C69-6703BB8EB218}" destId="{57AC8876-C9D3-4512-8DD4-003EBC3DA56F}" srcOrd="0" destOrd="0" presId="urn:microsoft.com/office/officeart/2005/8/layout/vList2"/>
    <dgm:cxn modelId="{B6B03B3A-642C-4503-8644-74DF8A481A43}" srcId="{8CA29C3E-76D1-484B-B8C8-33ECA5195DD4}" destId="{8A696EF5-9D63-43B2-87F1-F61A9AF4A1D9}" srcOrd="2" destOrd="0" parTransId="{A3E5302A-2D3F-42C7-B089-C10410871F00}" sibTransId="{96B944B9-06D7-4F1B-8321-AFD53C15435F}"/>
    <dgm:cxn modelId="{E887E290-FF8F-4436-9C03-B678B3954D9C}" srcId="{8CA29C3E-76D1-484B-B8C8-33ECA5195DD4}" destId="{F1F8ECFE-4391-4A1A-BFCA-410686B62ECF}" srcOrd="0" destOrd="0" parTransId="{2DE2DF85-ADD8-460D-9B88-AEB20C8E047B}" sibTransId="{C188CCE3-B919-46F8-A38A-7957B41B1C0C}"/>
    <dgm:cxn modelId="{AB1CE5DD-2D7C-4A6F-9024-688A9E477752}" type="presOf" srcId="{8CA29C3E-76D1-484B-B8C8-33ECA5195DD4}" destId="{909299FE-8A6E-4080-883D-AA2102D5CEDD}" srcOrd="0" destOrd="0" presId="urn:microsoft.com/office/officeart/2005/8/layout/vList2"/>
    <dgm:cxn modelId="{EDCF67FF-E1C4-4344-B052-3AEB0BC50198}" type="presOf" srcId="{09C271CA-F844-4FC2-BD21-74B0DB9B1E4D}" destId="{76A24408-03C2-4BC4-8E17-5AA82F9A98C7}" srcOrd="0" destOrd="0" presId="urn:microsoft.com/office/officeart/2005/8/layout/vList2"/>
    <dgm:cxn modelId="{05F54D04-6B48-4526-ADFD-8E10AFFFE7C4}" srcId="{8CA29C3E-76D1-484B-B8C8-33ECA5195DD4}" destId="{83FE087D-2417-4359-9C69-6703BB8EB218}" srcOrd="1" destOrd="0" parTransId="{9BF5DA5E-D2B9-4978-8696-4AABFB345BA5}" sibTransId="{48016192-5725-42EC-BBAF-7F2271B2B813}"/>
    <dgm:cxn modelId="{153C837E-1FCE-4BAB-A7D2-2BF5A61A71A1}" srcId="{8CA29C3E-76D1-484B-B8C8-33ECA5195DD4}" destId="{09C271CA-F844-4FC2-BD21-74B0DB9B1E4D}" srcOrd="3" destOrd="0" parTransId="{FB47C5C8-F904-49AA-98D4-8A8D5968F6FD}" sibTransId="{BEDA4745-1319-4904-AEEA-F053DDC8E5B8}"/>
    <dgm:cxn modelId="{E4B4589A-1594-4599-B863-EF510A864FCC}" type="presOf" srcId="{8A696EF5-9D63-43B2-87F1-F61A9AF4A1D9}" destId="{5A94B7AA-FFB9-446D-A39E-037F5BC6CA75}" srcOrd="0" destOrd="0" presId="urn:microsoft.com/office/officeart/2005/8/layout/vList2"/>
    <dgm:cxn modelId="{6FC7A9D0-6473-46E4-BA58-87EAB4839DBB}" type="presOf" srcId="{F1F8ECFE-4391-4A1A-BFCA-410686B62ECF}" destId="{C8F17C30-FF0E-421F-BBFA-284EE55F27C9}" srcOrd="0" destOrd="0" presId="urn:microsoft.com/office/officeart/2005/8/layout/vList2"/>
    <dgm:cxn modelId="{425D67C0-04AB-4269-973F-B7E50A9DA558}" type="presParOf" srcId="{909299FE-8A6E-4080-883D-AA2102D5CEDD}" destId="{C8F17C30-FF0E-421F-BBFA-284EE55F27C9}" srcOrd="0" destOrd="0" presId="urn:microsoft.com/office/officeart/2005/8/layout/vList2"/>
    <dgm:cxn modelId="{4D9805DD-B605-4E96-BED7-B08066B541A6}" type="presParOf" srcId="{909299FE-8A6E-4080-883D-AA2102D5CEDD}" destId="{5739572E-D972-421F-BE20-2AA07F1EA878}" srcOrd="1" destOrd="0" presId="urn:microsoft.com/office/officeart/2005/8/layout/vList2"/>
    <dgm:cxn modelId="{8DD1436F-AC9B-488F-B295-682027543BF1}" type="presParOf" srcId="{909299FE-8A6E-4080-883D-AA2102D5CEDD}" destId="{57AC8876-C9D3-4512-8DD4-003EBC3DA56F}" srcOrd="2" destOrd="0" presId="urn:microsoft.com/office/officeart/2005/8/layout/vList2"/>
    <dgm:cxn modelId="{13A9FAFC-7D8A-4075-A7EE-131634046CC3}" type="presParOf" srcId="{909299FE-8A6E-4080-883D-AA2102D5CEDD}" destId="{1440F2DF-8382-4134-A6F5-361107854DD3}" srcOrd="3" destOrd="0" presId="urn:microsoft.com/office/officeart/2005/8/layout/vList2"/>
    <dgm:cxn modelId="{94A93A87-279E-4635-AC4B-29EA7BE84C76}" type="presParOf" srcId="{909299FE-8A6E-4080-883D-AA2102D5CEDD}" destId="{5A94B7AA-FFB9-446D-A39E-037F5BC6CA75}" srcOrd="4" destOrd="0" presId="urn:microsoft.com/office/officeart/2005/8/layout/vList2"/>
    <dgm:cxn modelId="{8DE40728-F539-4784-93C7-98DCA6AC1488}" type="presParOf" srcId="{909299FE-8A6E-4080-883D-AA2102D5CEDD}" destId="{52C289DF-159D-406E-A062-C6B2F026EC0F}" srcOrd="5" destOrd="0" presId="urn:microsoft.com/office/officeart/2005/8/layout/vList2"/>
    <dgm:cxn modelId="{7F944C26-C48C-45D3-B824-25CDD5B3B205}" type="presParOf" srcId="{909299FE-8A6E-4080-883D-AA2102D5CEDD}" destId="{76A24408-03C2-4BC4-8E17-5AA82F9A98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0E65D-CBF9-47B6-8611-4F67977EE5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A6198A95-A41C-406B-B4D0-6CCD5A24269A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Kenya</a:t>
          </a:r>
          <a:endParaRPr lang="tr-TR" sz="1600" dirty="0"/>
        </a:p>
      </dgm:t>
    </dgm:pt>
    <dgm:pt modelId="{94BF7889-BD32-4CF6-9BD1-3BF4619B71E2}" type="parTrans" cxnId="{94740BDE-C65A-46B0-92EF-ABB03B801E9D}">
      <dgm:prSet/>
      <dgm:spPr/>
      <dgm:t>
        <a:bodyPr/>
        <a:lstStyle/>
        <a:p>
          <a:endParaRPr lang="tr-TR"/>
        </a:p>
      </dgm:t>
    </dgm:pt>
    <dgm:pt modelId="{C215EA17-DB98-4B5B-B307-C91078576727}" type="sibTrans" cxnId="{94740BDE-C65A-46B0-92EF-ABB03B801E9D}">
      <dgm:prSet/>
      <dgm:spPr/>
      <dgm:t>
        <a:bodyPr/>
        <a:lstStyle/>
        <a:p>
          <a:endParaRPr lang="tr-TR"/>
        </a:p>
      </dgm:t>
    </dgm:pt>
    <dgm:pt modelId="{69253AFC-6555-4329-94B7-40C36F666F50}">
      <dgm:prSet custT="1"/>
      <dgm:spPr/>
      <dgm:t>
        <a:bodyPr/>
        <a:lstStyle/>
        <a:p>
          <a:pPr algn="ctr" rtl="0"/>
          <a:r>
            <a:rPr lang="tr-TR" sz="1600" dirty="0" smtClean="0"/>
            <a:t>Makine İhracatı</a:t>
          </a:r>
          <a:endParaRPr lang="tr-TR" sz="1600" dirty="0"/>
        </a:p>
      </dgm:t>
    </dgm:pt>
    <dgm:pt modelId="{CCDDD1B2-CCE0-4A40-A07E-EF6B697290CA}" type="parTrans" cxnId="{29EDBC57-411B-4A21-B281-AA4D915B9DDA}">
      <dgm:prSet/>
      <dgm:spPr/>
      <dgm:t>
        <a:bodyPr/>
        <a:lstStyle/>
        <a:p>
          <a:endParaRPr lang="tr-TR"/>
        </a:p>
      </dgm:t>
    </dgm:pt>
    <dgm:pt modelId="{F97550CC-078E-438D-9956-950C7FC6A6A8}" type="sibTrans" cxnId="{29EDBC57-411B-4A21-B281-AA4D915B9DDA}">
      <dgm:prSet/>
      <dgm:spPr/>
      <dgm:t>
        <a:bodyPr/>
        <a:lstStyle/>
        <a:p>
          <a:endParaRPr lang="tr-TR"/>
        </a:p>
      </dgm:t>
    </dgm:pt>
    <dgm:pt modelId="{AF6E9E36-3190-4DB5-8541-6174942C2D32}">
      <dgm:prSet custT="1"/>
      <dgm:spPr/>
      <dgm:t>
        <a:bodyPr/>
        <a:lstStyle/>
        <a:p>
          <a:pPr algn="ctr" rtl="0"/>
          <a:r>
            <a:rPr lang="tr-TR" sz="1600" dirty="0" smtClean="0"/>
            <a:t>Tutar: 1,6 milyon €</a:t>
          </a:r>
          <a:endParaRPr lang="tr-TR" sz="1600" dirty="0"/>
        </a:p>
      </dgm:t>
    </dgm:pt>
    <dgm:pt modelId="{0C1BE432-7DA8-4E8B-8AA9-5BC7C425087F}" type="parTrans" cxnId="{03666FB7-BDB8-477E-8175-BFF352809A23}">
      <dgm:prSet/>
      <dgm:spPr/>
      <dgm:t>
        <a:bodyPr/>
        <a:lstStyle/>
        <a:p>
          <a:endParaRPr lang="tr-TR"/>
        </a:p>
      </dgm:t>
    </dgm:pt>
    <dgm:pt modelId="{D06F66CC-B440-4FA5-A68F-E00B762AD4C7}" type="sibTrans" cxnId="{03666FB7-BDB8-477E-8175-BFF352809A23}">
      <dgm:prSet/>
      <dgm:spPr/>
      <dgm:t>
        <a:bodyPr/>
        <a:lstStyle/>
        <a:p>
          <a:endParaRPr lang="tr-TR"/>
        </a:p>
      </dgm:t>
    </dgm:pt>
    <dgm:pt modelId="{8905E4CC-AA6A-4310-AF31-22AF5C60BF8F}">
      <dgm:prSet custT="1"/>
      <dgm:spPr/>
      <dgm:t>
        <a:bodyPr/>
        <a:lstStyle/>
        <a:p>
          <a:pPr algn="ctr" rtl="0"/>
          <a:r>
            <a:rPr lang="tr-TR" sz="1400" dirty="0" smtClean="0"/>
            <a:t>Geri ödeme dönemi: 5 yıl</a:t>
          </a:r>
          <a:endParaRPr lang="tr-TR" sz="1400" dirty="0"/>
        </a:p>
      </dgm:t>
    </dgm:pt>
    <dgm:pt modelId="{900048DB-F056-4A70-82BE-8D7942F05BFF}" type="parTrans" cxnId="{B0335834-2C8D-438E-BBBA-55AD86A382AE}">
      <dgm:prSet/>
      <dgm:spPr/>
      <dgm:t>
        <a:bodyPr/>
        <a:lstStyle/>
        <a:p>
          <a:endParaRPr lang="tr-TR"/>
        </a:p>
      </dgm:t>
    </dgm:pt>
    <dgm:pt modelId="{0A641888-4802-42B4-9F34-1550DCFF773C}" type="sibTrans" cxnId="{B0335834-2C8D-438E-BBBA-55AD86A382AE}">
      <dgm:prSet/>
      <dgm:spPr/>
      <dgm:t>
        <a:bodyPr/>
        <a:lstStyle/>
        <a:p>
          <a:endParaRPr lang="tr-TR"/>
        </a:p>
      </dgm:t>
    </dgm:pt>
    <dgm:pt modelId="{AE224795-7454-4C31-A918-0DFA35C67BCB}" type="pres">
      <dgm:prSet presAssocID="{3150E65D-CBF9-47B6-8611-4F67977EE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28B3D5-98EB-4BBC-8551-84D1347A3AE5}" type="pres">
      <dgm:prSet presAssocID="{A6198A95-A41C-406B-B4D0-6CCD5A24269A}" presName="parentText" presStyleLbl="node1" presStyleIdx="0" presStyleCnt="4" custLinFactNeighborY="2890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96114C-3126-4892-96D5-D13BFF4201DC}" type="pres">
      <dgm:prSet presAssocID="{C215EA17-DB98-4B5B-B307-C91078576727}" presName="spacer" presStyleCnt="0"/>
      <dgm:spPr/>
      <dgm:t>
        <a:bodyPr/>
        <a:lstStyle/>
        <a:p>
          <a:endParaRPr lang="tr-TR"/>
        </a:p>
      </dgm:t>
    </dgm:pt>
    <dgm:pt modelId="{4A1E5C1D-2450-44C2-997B-85B0FE7A584C}" type="pres">
      <dgm:prSet presAssocID="{69253AFC-6555-4329-94B7-40C36F666F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B32AA1-9DF5-4F2A-BF72-10C0169A42EE}" type="pres">
      <dgm:prSet presAssocID="{F97550CC-078E-438D-9956-950C7FC6A6A8}" presName="spacer" presStyleCnt="0"/>
      <dgm:spPr/>
      <dgm:t>
        <a:bodyPr/>
        <a:lstStyle/>
        <a:p>
          <a:endParaRPr lang="tr-TR"/>
        </a:p>
      </dgm:t>
    </dgm:pt>
    <dgm:pt modelId="{C07CD621-F0A1-40B3-8EA1-FFE10CF4DFED}" type="pres">
      <dgm:prSet presAssocID="{AF6E9E36-3190-4DB5-8541-6174942C2D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E412CD-1EBB-454E-AA67-371AE9A89051}" type="pres">
      <dgm:prSet presAssocID="{D06F66CC-B440-4FA5-A68F-E00B762AD4C7}" presName="spacer" presStyleCnt="0"/>
      <dgm:spPr/>
      <dgm:t>
        <a:bodyPr/>
        <a:lstStyle/>
        <a:p>
          <a:endParaRPr lang="tr-TR"/>
        </a:p>
      </dgm:t>
    </dgm:pt>
    <dgm:pt modelId="{C067528E-8998-4706-A8AA-6330DFFCE8AD}" type="pres">
      <dgm:prSet presAssocID="{8905E4CC-AA6A-4310-AF31-22AF5C60BF8F}" presName="parentText" presStyleLbl="node1" presStyleIdx="3" presStyleCnt="4" custScaleY="12479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666FB7-BDB8-477E-8175-BFF352809A23}" srcId="{3150E65D-CBF9-47B6-8611-4F67977EE5E3}" destId="{AF6E9E36-3190-4DB5-8541-6174942C2D32}" srcOrd="2" destOrd="0" parTransId="{0C1BE432-7DA8-4E8B-8AA9-5BC7C425087F}" sibTransId="{D06F66CC-B440-4FA5-A68F-E00B762AD4C7}"/>
    <dgm:cxn modelId="{29EDBC57-411B-4A21-B281-AA4D915B9DDA}" srcId="{3150E65D-CBF9-47B6-8611-4F67977EE5E3}" destId="{69253AFC-6555-4329-94B7-40C36F666F50}" srcOrd="1" destOrd="0" parTransId="{CCDDD1B2-CCE0-4A40-A07E-EF6B697290CA}" sibTransId="{F97550CC-078E-438D-9956-950C7FC6A6A8}"/>
    <dgm:cxn modelId="{06A90C69-1D51-4F60-BCAD-0C4FD3D4FAD9}" type="presOf" srcId="{8905E4CC-AA6A-4310-AF31-22AF5C60BF8F}" destId="{C067528E-8998-4706-A8AA-6330DFFCE8AD}" srcOrd="0" destOrd="0" presId="urn:microsoft.com/office/officeart/2005/8/layout/vList2"/>
    <dgm:cxn modelId="{59825328-0135-4EFA-A816-9AB71A04AD6D}" type="presOf" srcId="{AF6E9E36-3190-4DB5-8541-6174942C2D32}" destId="{C07CD621-F0A1-40B3-8EA1-FFE10CF4DFED}" srcOrd="0" destOrd="0" presId="urn:microsoft.com/office/officeart/2005/8/layout/vList2"/>
    <dgm:cxn modelId="{0FA35AEE-5CD1-43FF-85A4-8659D9F5E9A4}" type="presOf" srcId="{A6198A95-A41C-406B-B4D0-6CCD5A24269A}" destId="{2E28B3D5-98EB-4BBC-8551-84D1347A3AE5}" srcOrd="0" destOrd="0" presId="urn:microsoft.com/office/officeart/2005/8/layout/vList2"/>
    <dgm:cxn modelId="{A05A7414-FD15-4419-8EF0-D6964744A871}" type="presOf" srcId="{69253AFC-6555-4329-94B7-40C36F666F50}" destId="{4A1E5C1D-2450-44C2-997B-85B0FE7A584C}" srcOrd="0" destOrd="0" presId="urn:microsoft.com/office/officeart/2005/8/layout/vList2"/>
    <dgm:cxn modelId="{94740BDE-C65A-46B0-92EF-ABB03B801E9D}" srcId="{3150E65D-CBF9-47B6-8611-4F67977EE5E3}" destId="{A6198A95-A41C-406B-B4D0-6CCD5A24269A}" srcOrd="0" destOrd="0" parTransId="{94BF7889-BD32-4CF6-9BD1-3BF4619B71E2}" sibTransId="{C215EA17-DB98-4B5B-B307-C91078576727}"/>
    <dgm:cxn modelId="{B0335834-2C8D-438E-BBBA-55AD86A382AE}" srcId="{3150E65D-CBF9-47B6-8611-4F67977EE5E3}" destId="{8905E4CC-AA6A-4310-AF31-22AF5C60BF8F}" srcOrd="3" destOrd="0" parTransId="{900048DB-F056-4A70-82BE-8D7942F05BFF}" sibTransId="{0A641888-4802-42B4-9F34-1550DCFF773C}"/>
    <dgm:cxn modelId="{DA53448B-7671-44AC-811D-81A5478E9C42}" type="presOf" srcId="{3150E65D-CBF9-47B6-8611-4F67977EE5E3}" destId="{AE224795-7454-4C31-A918-0DFA35C67BCB}" srcOrd="0" destOrd="0" presId="urn:microsoft.com/office/officeart/2005/8/layout/vList2"/>
    <dgm:cxn modelId="{EA1106BD-B14E-4824-8B9C-794093042060}" type="presParOf" srcId="{AE224795-7454-4C31-A918-0DFA35C67BCB}" destId="{2E28B3D5-98EB-4BBC-8551-84D1347A3AE5}" srcOrd="0" destOrd="0" presId="urn:microsoft.com/office/officeart/2005/8/layout/vList2"/>
    <dgm:cxn modelId="{EC6E18C7-3DE8-410F-90DD-0A106720A98A}" type="presParOf" srcId="{AE224795-7454-4C31-A918-0DFA35C67BCB}" destId="{2396114C-3126-4892-96D5-D13BFF4201DC}" srcOrd="1" destOrd="0" presId="urn:microsoft.com/office/officeart/2005/8/layout/vList2"/>
    <dgm:cxn modelId="{2418BBCA-6320-4926-AD28-D274553DD36D}" type="presParOf" srcId="{AE224795-7454-4C31-A918-0DFA35C67BCB}" destId="{4A1E5C1D-2450-44C2-997B-85B0FE7A584C}" srcOrd="2" destOrd="0" presId="urn:microsoft.com/office/officeart/2005/8/layout/vList2"/>
    <dgm:cxn modelId="{E1DFFF8B-C586-402A-87CB-02A6AF060C0A}" type="presParOf" srcId="{AE224795-7454-4C31-A918-0DFA35C67BCB}" destId="{68B32AA1-9DF5-4F2A-BF72-10C0169A42EE}" srcOrd="3" destOrd="0" presId="urn:microsoft.com/office/officeart/2005/8/layout/vList2"/>
    <dgm:cxn modelId="{242A512C-F9F1-433C-9276-6878D46A8E07}" type="presParOf" srcId="{AE224795-7454-4C31-A918-0DFA35C67BCB}" destId="{C07CD621-F0A1-40B3-8EA1-FFE10CF4DFED}" srcOrd="4" destOrd="0" presId="urn:microsoft.com/office/officeart/2005/8/layout/vList2"/>
    <dgm:cxn modelId="{178019F7-3646-4AAA-8B98-3B5951FEF95F}" type="presParOf" srcId="{AE224795-7454-4C31-A918-0DFA35C67BCB}" destId="{45E412CD-1EBB-454E-AA67-371AE9A89051}" srcOrd="5" destOrd="0" presId="urn:microsoft.com/office/officeart/2005/8/layout/vList2"/>
    <dgm:cxn modelId="{C7825407-A4F3-42F4-98DA-9293E6D0D9A0}" type="presParOf" srcId="{AE224795-7454-4C31-A918-0DFA35C67BCB}" destId="{C067528E-8998-4706-A8AA-6330DFFCE8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0E65D-CBF9-47B6-8611-4F67977EE5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8905E4CC-AA6A-4310-AF31-22AF5C60BF8F}">
      <dgm:prSet custT="1"/>
      <dgm:spPr/>
      <dgm:t>
        <a:bodyPr/>
        <a:lstStyle/>
        <a:p>
          <a:pPr algn="ctr" rtl="0"/>
          <a:r>
            <a:rPr lang="tr-TR" sz="1600" dirty="0" smtClean="0"/>
            <a:t>Geri ödeme dönemi: 5 yıl</a:t>
          </a:r>
          <a:endParaRPr lang="tr-TR" sz="1600" dirty="0"/>
        </a:p>
      </dgm:t>
    </dgm:pt>
    <dgm:pt modelId="{900048DB-F056-4A70-82BE-8D7942F05BFF}" type="parTrans" cxnId="{B0335834-2C8D-438E-BBBA-55AD86A382AE}">
      <dgm:prSet/>
      <dgm:spPr/>
      <dgm:t>
        <a:bodyPr/>
        <a:lstStyle/>
        <a:p>
          <a:endParaRPr lang="tr-TR"/>
        </a:p>
      </dgm:t>
    </dgm:pt>
    <dgm:pt modelId="{0A641888-4802-42B4-9F34-1550DCFF773C}" type="sibTrans" cxnId="{B0335834-2C8D-438E-BBBA-55AD86A382AE}">
      <dgm:prSet/>
      <dgm:spPr/>
      <dgm:t>
        <a:bodyPr/>
        <a:lstStyle/>
        <a:p>
          <a:endParaRPr lang="tr-TR"/>
        </a:p>
      </dgm:t>
    </dgm:pt>
    <dgm:pt modelId="{AF6E9E36-3190-4DB5-8541-6174942C2D32}">
      <dgm:prSet custT="1"/>
      <dgm:spPr/>
      <dgm:t>
        <a:bodyPr/>
        <a:lstStyle/>
        <a:p>
          <a:pPr algn="ctr" rtl="0"/>
          <a:r>
            <a:rPr lang="tr-TR" sz="1600" dirty="0" smtClean="0"/>
            <a:t>Tutar: 4,8 milyon €</a:t>
          </a:r>
          <a:endParaRPr lang="tr-TR" sz="1600" dirty="0"/>
        </a:p>
      </dgm:t>
    </dgm:pt>
    <dgm:pt modelId="{D06F66CC-B440-4FA5-A68F-E00B762AD4C7}" type="sibTrans" cxnId="{03666FB7-BDB8-477E-8175-BFF352809A23}">
      <dgm:prSet/>
      <dgm:spPr/>
      <dgm:t>
        <a:bodyPr/>
        <a:lstStyle/>
        <a:p>
          <a:endParaRPr lang="tr-TR"/>
        </a:p>
      </dgm:t>
    </dgm:pt>
    <dgm:pt modelId="{0C1BE432-7DA8-4E8B-8AA9-5BC7C425087F}" type="parTrans" cxnId="{03666FB7-BDB8-477E-8175-BFF352809A23}">
      <dgm:prSet/>
      <dgm:spPr/>
      <dgm:t>
        <a:bodyPr/>
        <a:lstStyle/>
        <a:p>
          <a:endParaRPr lang="tr-TR"/>
        </a:p>
      </dgm:t>
    </dgm:pt>
    <dgm:pt modelId="{A6198A95-A41C-406B-B4D0-6CCD5A24269A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tr-TR" sz="1600" b="1" dirty="0" smtClean="0"/>
            <a:t>Gabon</a:t>
          </a:r>
          <a:endParaRPr lang="tr-TR" sz="1600" b="1" dirty="0"/>
        </a:p>
      </dgm:t>
    </dgm:pt>
    <dgm:pt modelId="{C215EA17-DB98-4B5B-B307-C91078576727}" type="sibTrans" cxnId="{94740BDE-C65A-46B0-92EF-ABB03B801E9D}">
      <dgm:prSet/>
      <dgm:spPr/>
      <dgm:t>
        <a:bodyPr/>
        <a:lstStyle/>
        <a:p>
          <a:endParaRPr lang="tr-TR"/>
        </a:p>
      </dgm:t>
    </dgm:pt>
    <dgm:pt modelId="{94BF7889-BD32-4CF6-9BD1-3BF4619B71E2}" type="parTrans" cxnId="{94740BDE-C65A-46B0-92EF-ABB03B801E9D}">
      <dgm:prSet/>
      <dgm:spPr/>
      <dgm:t>
        <a:bodyPr/>
        <a:lstStyle/>
        <a:p>
          <a:endParaRPr lang="tr-TR"/>
        </a:p>
      </dgm:t>
    </dgm:pt>
    <dgm:pt modelId="{EB875023-5A92-4CA6-8C88-89015D5A592C}">
      <dgm:prSet custT="1"/>
      <dgm:spPr/>
      <dgm:t>
        <a:bodyPr/>
        <a:lstStyle/>
        <a:p>
          <a:pPr algn="ctr"/>
          <a:r>
            <a:rPr lang="tr-TR" sz="1600" b="0" dirty="0"/>
            <a:t>Gemi-Römorkör</a:t>
          </a:r>
        </a:p>
      </dgm:t>
    </dgm:pt>
    <dgm:pt modelId="{FE7BF605-9D39-4E0F-AC53-51E4A0D892CC}" type="parTrans" cxnId="{DD486B82-0976-43EC-B53F-15962311B6D8}">
      <dgm:prSet/>
      <dgm:spPr/>
      <dgm:t>
        <a:bodyPr/>
        <a:lstStyle/>
        <a:p>
          <a:endParaRPr lang="tr-TR"/>
        </a:p>
      </dgm:t>
    </dgm:pt>
    <dgm:pt modelId="{60ACB719-D440-47EC-8559-9823F7D5FCA5}" type="sibTrans" cxnId="{DD486B82-0976-43EC-B53F-15962311B6D8}">
      <dgm:prSet/>
      <dgm:spPr/>
      <dgm:t>
        <a:bodyPr/>
        <a:lstStyle/>
        <a:p>
          <a:endParaRPr lang="tr-TR"/>
        </a:p>
      </dgm:t>
    </dgm:pt>
    <dgm:pt modelId="{AE224795-7454-4C31-A918-0DFA35C67BCB}" type="pres">
      <dgm:prSet presAssocID="{3150E65D-CBF9-47B6-8611-4F67977EE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28B3D5-98EB-4BBC-8551-84D1347A3AE5}" type="pres">
      <dgm:prSet presAssocID="{A6198A95-A41C-406B-B4D0-6CCD5A24269A}" presName="parentText" presStyleLbl="node1" presStyleIdx="0" presStyleCnt="4" custLinFactY="-423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96114C-3126-4892-96D5-D13BFF4201DC}" type="pres">
      <dgm:prSet presAssocID="{C215EA17-DB98-4B5B-B307-C91078576727}" presName="spacer" presStyleCnt="0"/>
      <dgm:spPr/>
      <dgm:t>
        <a:bodyPr/>
        <a:lstStyle/>
        <a:p>
          <a:endParaRPr lang="tr-TR"/>
        </a:p>
      </dgm:t>
    </dgm:pt>
    <dgm:pt modelId="{5DD5E9A9-161F-4919-8A04-A30F0FFD6B64}" type="pres">
      <dgm:prSet presAssocID="{EB875023-5A92-4CA6-8C88-89015D5A592C}" presName="parentText" presStyleLbl="node1" presStyleIdx="1" presStyleCnt="4" custLinFactY="57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F64452-DA53-460D-8E02-0A14A8CD5860}" type="pres">
      <dgm:prSet presAssocID="{60ACB719-D440-47EC-8559-9823F7D5FCA5}" presName="spacer" presStyleCnt="0"/>
      <dgm:spPr/>
    </dgm:pt>
    <dgm:pt modelId="{C07CD621-F0A1-40B3-8EA1-FFE10CF4DFED}" type="pres">
      <dgm:prSet presAssocID="{AF6E9E36-3190-4DB5-8541-6174942C2D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E412CD-1EBB-454E-AA67-371AE9A89051}" type="pres">
      <dgm:prSet presAssocID="{D06F66CC-B440-4FA5-A68F-E00B762AD4C7}" presName="spacer" presStyleCnt="0"/>
      <dgm:spPr/>
      <dgm:t>
        <a:bodyPr/>
        <a:lstStyle/>
        <a:p>
          <a:endParaRPr lang="tr-TR"/>
        </a:p>
      </dgm:t>
    </dgm:pt>
    <dgm:pt modelId="{C067528E-8998-4706-A8AA-6330DFFCE8AD}" type="pres">
      <dgm:prSet presAssocID="{8905E4CC-AA6A-4310-AF31-22AF5C60BF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666FB7-BDB8-477E-8175-BFF352809A23}" srcId="{3150E65D-CBF9-47B6-8611-4F67977EE5E3}" destId="{AF6E9E36-3190-4DB5-8541-6174942C2D32}" srcOrd="2" destOrd="0" parTransId="{0C1BE432-7DA8-4E8B-8AA9-5BC7C425087F}" sibTransId="{D06F66CC-B440-4FA5-A68F-E00B762AD4C7}"/>
    <dgm:cxn modelId="{ECC577F5-BCEA-4361-86D3-6B4715B4105D}" type="presOf" srcId="{AF6E9E36-3190-4DB5-8541-6174942C2D32}" destId="{C07CD621-F0A1-40B3-8EA1-FFE10CF4DFED}" srcOrd="0" destOrd="0" presId="urn:microsoft.com/office/officeart/2005/8/layout/vList2"/>
    <dgm:cxn modelId="{DD486B82-0976-43EC-B53F-15962311B6D8}" srcId="{3150E65D-CBF9-47B6-8611-4F67977EE5E3}" destId="{EB875023-5A92-4CA6-8C88-89015D5A592C}" srcOrd="1" destOrd="0" parTransId="{FE7BF605-9D39-4E0F-AC53-51E4A0D892CC}" sibTransId="{60ACB719-D440-47EC-8559-9823F7D5FCA5}"/>
    <dgm:cxn modelId="{0D6543AF-AE3A-4BA1-B49C-F06E6B8FB4A9}" type="presOf" srcId="{3150E65D-CBF9-47B6-8611-4F67977EE5E3}" destId="{AE224795-7454-4C31-A918-0DFA35C67BCB}" srcOrd="0" destOrd="0" presId="urn:microsoft.com/office/officeart/2005/8/layout/vList2"/>
    <dgm:cxn modelId="{68DA8BAA-4DB2-4D6F-959B-84127640862F}" type="presOf" srcId="{EB875023-5A92-4CA6-8C88-89015D5A592C}" destId="{5DD5E9A9-161F-4919-8A04-A30F0FFD6B64}" srcOrd="0" destOrd="0" presId="urn:microsoft.com/office/officeart/2005/8/layout/vList2"/>
    <dgm:cxn modelId="{632E279E-F215-432C-AE8A-E8FED6D73169}" type="presOf" srcId="{A6198A95-A41C-406B-B4D0-6CCD5A24269A}" destId="{2E28B3D5-98EB-4BBC-8551-84D1347A3AE5}" srcOrd="0" destOrd="0" presId="urn:microsoft.com/office/officeart/2005/8/layout/vList2"/>
    <dgm:cxn modelId="{D886180C-EDFD-4192-BB0B-E80BC9E36362}" type="presOf" srcId="{8905E4CC-AA6A-4310-AF31-22AF5C60BF8F}" destId="{C067528E-8998-4706-A8AA-6330DFFCE8AD}" srcOrd="0" destOrd="0" presId="urn:microsoft.com/office/officeart/2005/8/layout/vList2"/>
    <dgm:cxn modelId="{94740BDE-C65A-46B0-92EF-ABB03B801E9D}" srcId="{3150E65D-CBF9-47B6-8611-4F67977EE5E3}" destId="{A6198A95-A41C-406B-B4D0-6CCD5A24269A}" srcOrd="0" destOrd="0" parTransId="{94BF7889-BD32-4CF6-9BD1-3BF4619B71E2}" sibTransId="{C215EA17-DB98-4B5B-B307-C91078576727}"/>
    <dgm:cxn modelId="{B0335834-2C8D-438E-BBBA-55AD86A382AE}" srcId="{3150E65D-CBF9-47B6-8611-4F67977EE5E3}" destId="{8905E4CC-AA6A-4310-AF31-22AF5C60BF8F}" srcOrd="3" destOrd="0" parTransId="{900048DB-F056-4A70-82BE-8D7942F05BFF}" sibTransId="{0A641888-4802-42B4-9F34-1550DCFF773C}"/>
    <dgm:cxn modelId="{3BE4E865-C039-4FE0-B2B8-A1CAE43A53C9}" type="presParOf" srcId="{AE224795-7454-4C31-A918-0DFA35C67BCB}" destId="{2E28B3D5-98EB-4BBC-8551-84D1347A3AE5}" srcOrd="0" destOrd="0" presId="urn:microsoft.com/office/officeart/2005/8/layout/vList2"/>
    <dgm:cxn modelId="{4186BBCD-3BBE-4ACE-BCB2-0D5C01ED70AC}" type="presParOf" srcId="{AE224795-7454-4C31-A918-0DFA35C67BCB}" destId="{2396114C-3126-4892-96D5-D13BFF4201DC}" srcOrd="1" destOrd="0" presId="urn:microsoft.com/office/officeart/2005/8/layout/vList2"/>
    <dgm:cxn modelId="{2022BAA7-6ADD-4D63-A254-4E29E23F7BF1}" type="presParOf" srcId="{AE224795-7454-4C31-A918-0DFA35C67BCB}" destId="{5DD5E9A9-161F-4919-8A04-A30F0FFD6B64}" srcOrd="2" destOrd="0" presId="urn:microsoft.com/office/officeart/2005/8/layout/vList2"/>
    <dgm:cxn modelId="{91812A52-1160-4AEA-9ED8-AA6FE024B05D}" type="presParOf" srcId="{AE224795-7454-4C31-A918-0DFA35C67BCB}" destId="{57F64452-DA53-460D-8E02-0A14A8CD5860}" srcOrd="3" destOrd="0" presId="urn:microsoft.com/office/officeart/2005/8/layout/vList2"/>
    <dgm:cxn modelId="{4A737274-9BC3-4A40-847D-7FEFB74DA44F}" type="presParOf" srcId="{AE224795-7454-4C31-A918-0DFA35C67BCB}" destId="{C07CD621-F0A1-40B3-8EA1-FFE10CF4DFED}" srcOrd="4" destOrd="0" presId="urn:microsoft.com/office/officeart/2005/8/layout/vList2"/>
    <dgm:cxn modelId="{52942AFE-0621-49F1-86C5-C71BD88D8A1C}" type="presParOf" srcId="{AE224795-7454-4C31-A918-0DFA35C67BCB}" destId="{45E412CD-1EBB-454E-AA67-371AE9A89051}" srcOrd="5" destOrd="0" presId="urn:microsoft.com/office/officeart/2005/8/layout/vList2"/>
    <dgm:cxn modelId="{71E0829E-C6CD-4C57-BDFB-AE73B8770202}" type="presParOf" srcId="{AE224795-7454-4C31-A918-0DFA35C67BCB}" destId="{C067528E-8998-4706-A8AA-6330DFFCE8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17C30-FF0E-421F-BBFA-284EE55F27C9}">
      <dsp:nvSpPr>
        <dsp:cNvPr id="0" name=""/>
        <dsp:cNvSpPr/>
      </dsp:nvSpPr>
      <dsp:spPr>
        <a:xfrm>
          <a:off x="0" y="0"/>
          <a:ext cx="3192463" cy="3861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Paraguay, Meksika, Çin</a:t>
          </a:r>
          <a:endParaRPr lang="tr-TR" sz="1600" b="1" kern="1200" dirty="0"/>
        </a:p>
      </dsp:txBody>
      <dsp:txXfrm>
        <a:off x="18848" y="18848"/>
        <a:ext cx="3154767" cy="348404"/>
      </dsp:txXfrm>
    </dsp:sp>
    <dsp:sp modelId="{57AC8876-C9D3-4512-8DD4-003EBC3DA56F}">
      <dsp:nvSpPr>
        <dsp:cNvPr id="0" name=""/>
        <dsp:cNvSpPr/>
      </dsp:nvSpPr>
      <dsp:spPr>
        <a:xfrm>
          <a:off x="0" y="418195"/>
          <a:ext cx="3192463" cy="38610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Tavukçuluk Ekipmanları</a:t>
          </a:r>
          <a:endParaRPr lang="tr-TR" sz="1600" kern="1200" dirty="0"/>
        </a:p>
      </dsp:txBody>
      <dsp:txXfrm>
        <a:off x="18848" y="437043"/>
        <a:ext cx="3154767" cy="348404"/>
      </dsp:txXfrm>
    </dsp:sp>
    <dsp:sp modelId="{5A94B7AA-FFB9-446D-A39E-037F5BC6CA75}">
      <dsp:nvSpPr>
        <dsp:cNvPr id="0" name=""/>
        <dsp:cNvSpPr/>
      </dsp:nvSpPr>
      <dsp:spPr>
        <a:xfrm>
          <a:off x="0" y="835975"/>
          <a:ext cx="3192463" cy="38610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4,9 milyon $</a:t>
          </a:r>
          <a:endParaRPr lang="tr-TR" sz="1600" kern="1200" dirty="0"/>
        </a:p>
      </dsp:txBody>
      <dsp:txXfrm>
        <a:off x="18848" y="854823"/>
        <a:ext cx="3154767" cy="348404"/>
      </dsp:txXfrm>
    </dsp:sp>
    <dsp:sp modelId="{76A24408-03C2-4BC4-8E17-5AA82F9A98C7}">
      <dsp:nvSpPr>
        <dsp:cNvPr id="0" name=""/>
        <dsp:cNvSpPr/>
      </dsp:nvSpPr>
      <dsp:spPr>
        <a:xfrm>
          <a:off x="0" y="1253755"/>
          <a:ext cx="3192463" cy="386100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Geri ödeme dönemi: 4 yıl</a:t>
          </a:r>
          <a:endParaRPr lang="tr-TR" sz="1600" kern="1200" dirty="0"/>
        </a:p>
      </dsp:txBody>
      <dsp:txXfrm>
        <a:off x="18848" y="1272603"/>
        <a:ext cx="3154767" cy="348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B3D5-98EB-4BBC-8551-84D1347A3AE5}">
      <dsp:nvSpPr>
        <dsp:cNvPr id="0" name=""/>
        <dsp:cNvSpPr/>
      </dsp:nvSpPr>
      <dsp:spPr>
        <a:xfrm>
          <a:off x="0" y="15228"/>
          <a:ext cx="3812501" cy="38376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Kenya</a:t>
          </a:r>
          <a:endParaRPr lang="tr-TR" sz="1600" kern="1200" dirty="0"/>
        </a:p>
      </dsp:txBody>
      <dsp:txXfrm>
        <a:off x="18734" y="33962"/>
        <a:ext cx="3775033" cy="346292"/>
      </dsp:txXfrm>
    </dsp:sp>
    <dsp:sp modelId="{4A1E5C1D-2450-44C2-997B-85B0FE7A584C}">
      <dsp:nvSpPr>
        <dsp:cNvPr id="0" name=""/>
        <dsp:cNvSpPr/>
      </dsp:nvSpPr>
      <dsp:spPr>
        <a:xfrm>
          <a:off x="0" y="415370"/>
          <a:ext cx="3812501" cy="38376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Makine İhracatı</a:t>
          </a:r>
          <a:endParaRPr lang="tr-TR" sz="1600" kern="1200" dirty="0"/>
        </a:p>
      </dsp:txBody>
      <dsp:txXfrm>
        <a:off x="18734" y="434104"/>
        <a:ext cx="3775033" cy="346292"/>
      </dsp:txXfrm>
    </dsp:sp>
    <dsp:sp modelId="{C07CD621-F0A1-40B3-8EA1-FFE10CF4DFED}">
      <dsp:nvSpPr>
        <dsp:cNvPr id="0" name=""/>
        <dsp:cNvSpPr/>
      </dsp:nvSpPr>
      <dsp:spPr>
        <a:xfrm>
          <a:off x="0" y="822170"/>
          <a:ext cx="3812501" cy="38376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1,6 milyon €</a:t>
          </a:r>
          <a:endParaRPr lang="tr-TR" sz="1600" kern="1200" dirty="0"/>
        </a:p>
      </dsp:txBody>
      <dsp:txXfrm>
        <a:off x="18734" y="840904"/>
        <a:ext cx="3775033" cy="346292"/>
      </dsp:txXfrm>
    </dsp:sp>
    <dsp:sp modelId="{C067528E-8998-4706-A8AA-6330DFFCE8AD}">
      <dsp:nvSpPr>
        <dsp:cNvPr id="0" name=""/>
        <dsp:cNvSpPr/>
      </dsp:nvSpPr>
      <dsp:spPr>
        <a:xfrm>
          <a:off x="0" y="1228970"/>
          <a:ext cx="3812501" cy="478928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Geri ödeme dönemi: 5 yıl</a:t>
          </a:r>
          <a:endParaRPr lang="tr-TR" sz="1400" kern="1200" dirty="0"/>
        </a:p>
      </dsp:txBody>
      <dsp:txXfrm>
        <a:off x="23379" y="1252349"/>
        <a:ext cx="3765743" cy="432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B3D5-98EB-4BBC-8551-84D1347A3AE5}">
      <dsp:nvSpPr>
        <dsp:cNvPr id="0" name=""/>
        <dsp:cNvSpPr/>
      </dsp:nvSpPr>
      <dsp:spPr>
        <a:xfrm>
          <a:off x="0" y="0"/>
          <a:ext cx="3437551" cy="38610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Gabon</a:t>
          </a:r>
          <a:endParaRPr lang="tr-TR" sz="1600" b="1" kern="1200" dirty="0"/>
        </a:p>
      </dsp:txBody>
      <dsp:txXfrm>
        <a:off x="18848" y="18848"/>
        <a:ext cx="3399855" cy="348404"/>
      </dsp:txXfrm>
    </dsp:sp>
    <dsp:sp modelId="{5DD5E9A9-161F-4919-8A04-A30F0FFD6B64}">
      <dsp:nvSpPr>
        <dsp:cNvPr id="0" name=""/>
        <dsp:cNvSpPr/>
      </dsp:nvSpPr>
      <dsp:spPr>
        <a:xfrm>
          <a:off x="0" y="472195"/>
          <a:ext cx="3437551" cy="386100"/>
        </a:xfrm>
        <a:prstGeom prst="roundRect">
          <a:avLst/>
        </a:prstGeom>
        <a:solidFill>
          <a:schemeClr val="accent1">
            <a:shade val="80000"/>
            <a:hueOff val="65091"/>
            <a:satOff val="-293"/>
            <a:lumOff val="8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/>
            <a:t>Gemi-Römorkör</a:t>
          </a:r>
        </a:p>
      </dsp:txBody>
      <dsp:txXfrm>
        <a:off x="18848" y="491043"/>
        <a:ext cx="3399855" cy="348404"/>
      </dsp:txXfrm>
    </dsp:sp>
    <dsp:sp modelId="{C07CD621-F0A1-40B3-8EA1-FFE10CF4DFED}">
      <dsp:nvSpPr>
        <dsp:cNvPr id="0" name=""/>
        <dsp:cNvSpPr/>
      </dsp:nvSpPr>
      <dsp:spPr>
        <a:xfrm>
          <a:off x="0" y="835975"/>
          <a:ext cx="3437551" cy="386100"/>
        </a:xfrm>
        <a:prstGeom prst="roundRect">
          <a:avLst/>
        </a:prstGeom>
        <a:solidFill>
          <a:schemeClr val="accent1">
            <a:shade val="80000"/>
            <a:hueOff val="130181"/>
            <a:satOff val="-587"/>
            <a:lumOff val="17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Tutar: 4,8 milyon €</a:t>
          </a:r>
          <a:endParaRPr lang="tr-TR" sz="1600" kern="1200" dirty="0"/>
        </a:p>
      </dsp:txBody>
      <dsp:txXfrm>
        <a:off x="18848" y="854823"/>
        <a:ext cx="3399855" cy="348404"/>
      </dsp:txXfrm>
    </dsp:sp>
    <dsp:sp modelId="{C067528E-8998-4706-A8AA-6330DFFCE8AD}">
      <dsp:nvSpPr>
        <dsp:cNvPr id="0" name=""/>
        <dsp:cNvSpPr/>
      </dsp:nvSpPr>
      <dsp:spPr>
        <a:xfrm>
          <a:off x="0" y="1253755"/>
          <a:ext cx="3437551" cy="386100"/>
        </a:xfrm>
        <a:prstGeom prst="roundRect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Geri ödeme dönemi: 5 yıl</a:t>
          </a:r>
          <a:endParaRPr lang="tr-TR" sz="1600" kern="1200" dirty="0"/>
        </a:p>
      </dsp:txBody>
      <dsp:txXfrm>
        <a:off x="18848" y="1272603"/>
        <a:ext cx="3399855" cy="34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188" cy="495294"/>
          </a:xfrm>
          <a:prstGeom prst="rect">
            <a:avLst/>
          </a:prstGeom>
        </p:spPr>
        <p:txBody>
          <a:bodyPr vert="horz" lIns="90841" tIns="45421" rIns="90841" bIns="45421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2"/>
            <a:ext cx="2946188" cy="495294"/>
          </a:xfrm>
          <a:prstGeom prst="rect">
            <a:avLst/>
          </a:prstGeom>
        </p:spPr>
        <p:txBody>
          <a:bodyPr vert="horz" lIns="90841" tIns="45421" rIns="90841" bIns="45421" rtlCol="0"/>
          <a:lstStyle>
            <a:lvl1pPr algn="r">
              <a:defRPr sz="1200"/>
            </a:lvl1pPr>
          </a:lstStyle>
          <a:p>
            <a:fld id="{E9FE176A-AE25-490A-AC2A-B6380BB069DB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7"/>
            <a:ext cx="2946188" cy="495294"/>
          </a:xfrm>
          <a:prstGeom prst="rect">
            <a:avLst/>
          </a:prstGeom>
        </p:spPr>
        <p:txBody>
          <a:bodyPr vert="horz" lIns="90841" tIns="45421" rIns="90841" bIns="45421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378957"/>
            <a:ext cx="2946188" cy="495294"/>
          </a:xfrm>
          <a:prstGeom prst="rect">
            <a:avLst/>
          </a:prstGeom>
        </p:spPr>
        <p:txBody>
          <a:bodyPr vert="horz" lIns="90841" tIns="45421" rIns="90841" bIns="45421" rtlCol="0" anchor="b"/>
          <a:lstStyle>
            <a:lvl1pPr algn="r">
              <a:defRPr sz="1200"/>
            </a:lvl1pPr>
          </a:lstStyle>
          <a:p>
            <a:fld id="{23B35EC8-7FD8-4D5E-81BD-4D627A9D26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60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5427"/>
          </a:xfrm>
          <a:prstGeom prst="rect">
            <a:avLst/>
          </a:prstGeom>
        </p:spPr>
        <p:txBody>
          <a:bodyPr vert="horz" lIns="90841" tIns="45421" rIns="90841" bIns="454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59" cy="495427"/>
          </a:xfrm>
          <a:prstGeom prst="rect">
            <a:avLst/>
          </a:prstGeom>
        </p:spPr>
        <p:txBody>
          <a:bodyPr vert="horz" lIns="90841" tIns="45421" rIns="90841" bIns="454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AF614-C378-45E9-9027-D9701AF78441}" type="datetimeFigureOut">
              <a:rPr lang="tr-TR"/>
              <a:pPr>
                <a:defRPr/>
              </a:pPr>
              <a:t>18.02.2020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1900"/>
            <a:ext cx="592772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1" tIns="45421" rIns="90841" bIns="45421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6"/>
            <a:ext cx="5438140" cy="3887986"/>
          </a:xfrm>
          <a:prstGeom prst="rect">
            <a:avLst/>
          </a:prstGeom>
        </p:spPr>
        <p:txBody>
          <a:bodyPr vert="horz" lIns="90841" tIns="45421" rIns="90841" bIns="4542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0841" tIns="45421" rIns="90841" bIns="454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wrap="square" lIns="90841" tIns="45421" rIns="90841" bIns="454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65B6A7-39D0-434D-B165-919E60D7EA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7420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tr-TR" smtClean="0">
                <a:solidFill>
                  <a:srgbClr val="545454"/>
                </a:solidFill>
                <a:latin typeface="Century Gothic"/>
              </a:rPr>
              <a:pPr/>
              <a:t>1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460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97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5763" y="700088"/>
            <a:ext cx="6180137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75048" eaLnBrk="1" hangingPunct="1">
              <a:spcBef>
                <a:spcPct val="0"/>
              </a:spcBef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053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8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8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475" y="747713"/>
            <a:ext cx="6640513" cy="3736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7963" y="798513"/>
            <a:ext cx="7107238" cy="3998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srgbClr val="545454"/>
                </a:solidFill>
                <a:latin typeface="Century Gothic"/>
              </a:rPr>
              <a:pPr/>
              <a:t>7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101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775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Alacağınızın tahsilatına ilişkin </a:t>
            </a:r>
            <a:r>
              <a:rPr lang="tr-TR" b="1" dirty="0"/>
              <a:t>Garanti </a:t>
            </a:r>
            <a:r>
              <a:rPr lang="tr-TR" dirty="0"/>
              <a:t>sunuyoruz.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Sigorta başvurusu sonrasında alıcılarınız, sektörleri ve ülkeleri hakkında yaptığımız araştırmalar sonucu verilen limitler ile dolaylı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Enformasyon’a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sahip olursunuz. 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Sigorta kapsamına alınan alacaklarınızı doğrudan nakde çevirerek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Finansman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sağlayabilirsiniz. </a:t>
            </a:r>
          </a:p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97650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3" y="742950"/>
            <a:ext cx="6584950" cy="3705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6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58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0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8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4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image" Target="../media/image3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ucuk@Eximbank.gov.t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3426723"/>
            <a:ext cx="9753600" cy="122695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İHRACATIN FİNANSMANINDA </a:t>
            </a:r>
            <a: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/>
            </a:r>
            <a:b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tr-TR" sz="6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TÜRK EXıMBANK</a:t>
            </a:r>
            <a:r>
              <a:rPr lang="tr-TR" sz="2400" b="1" dirty="0">
                <a:solidFill>
                  <a:srgbClr val="C00000"/>
                </a:solidFill>
              </a:rPr>
              <a:t/>
            </a:r>
            <a:br>
              <a:rPr lang="tr-TR" sz="2400" b="1" dirty="0">
                <a:solidFill>
                  <a:srgbClr val="C00000"/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54" y="692696"/>
            <a:ext cx="2118253" cy="1318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89" y="445362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TÜRKİYE İHRACAT KREDİ BANKASI A.Ş.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483" y="5383018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0 (850) 200 55 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www.eximbank.gov.tr</a:t>
            </a:r>
          </a:p>
        </p:txBody>
      </p:sp>
    </p:spTree>
    <p:extLst>
      <p:ext uri="{BB962C8B-B14F-4D97-AF65-F5344CB8AC3E}">
        <p14:creationId xmlns:p14="http://schemas.microsoft.com/office/powerpoint/2010/main" val="33223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7"/>
          <p:cNvSpPr/>
          <p:nvPr/>
        </p:nvSpPr>
        <p:spPr>
          <a:xfrm rot="2554458">
            <a:off x="878466" y="1463602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2436516">
            <a:off x="882462" y="4024926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68" y="2383833"/>
            <a:ext cx="3015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Mal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768" y="4995286"/>
            <a:ext cx="3587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Hizmet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1880" y="1938162"/>
            <a:ext cx="60499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İ</a:t>
            </a:r>
            <a:r>
              <a:rPr lang="tr-TR" sz="2400" i="1" dirty="0" smtClean="0">
                <a:latin typeface="+mn-lt"/>
              </a:rPr>
              <a:t>hracatçı</a:t>
            </a:r>
          </a:p>
          <a:p>
            <a:endParaRPr lang="tr-TR" sz="7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</a:t>
            </a:r>
            <a:r>
              <a:rPr lang="tr-TR" sz="2400" i="1" dirty="0" smtClean="0">
                <a:latin typeface="+mn-lt"/>
              </a:rPr>
              <a:t>malatçı (ihracata yönelik mal üreten)</a:t>
            </a:r>
          </a:p>
          <a:p>
            <a:endParaRPr lang="tr-TR" sz="7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+mn-lt"/>
              </a:rPr>
              <a:t>imalatçı-ihracatçı</a:t>
            </a:r>
            <a:endParaRPr lang="tr-TR" sz="24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880" y="4233539"/>
            <a:ext cx="59546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Turizm işletmeleri ve seyahat acentaları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Özel havayolu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Nakliyat işletmeleri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Müteahhitlik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Müşavirlik, mühendislik ve yazılım firmaları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KULLANICISI FİRMALAR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032" y="2521814"/>
            <a:ext cx="33768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Öncesi İhracat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Reeskont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Sonrası Reeskont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KOBİ 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DTŞ İhracat Kredisi</a:t>
            </a:r>
            <a:endParaRPr lang="tr-TR" sz="16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558" y="2391622"/>
            <a:ext cx="45508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İşletme Sermayesi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Yurtdışı Mağazalar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AYB Kredisi</a:t>
            </a:r>
          </a:p>
          <a:p>
            <a:pPr marL="34290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Marka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Gemi İnşa ve İhracatı Finansman Programı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Özellikli İhracat Kredisi</a:t>
            </a:r>
          </a:p>
          <a:p>
            <a:pPr lvl="0"/>
            <a:endParaRPr lang="tr-TR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9004" y="6550223"/>
            <a:ext cx="3010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smtClean="0">
                <a:latin typeface="+mn-lt"/>
              </a:rPr>
              <a:t>*DKH: Döviz Kazandırıcı Hizmetler</a:t>
            </a:r>
            <a:endParaRPr lang="tr-TR" sz="1400" i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1259" y="2457869"/>
            <a:ext cx="29185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DKH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Turizm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Uluslararası Nakliyat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Fuar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 Dışı Müteahhitlik </a:t>
            </a:r>
            <a:r>
              <a:rPr lang="tr-TR" sz="1600" dirty="0">
                <a:latin typeface="+mn-lt"/>
              </a:rPr>
              <a:t>Hizmetleri Köprü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lvl="0"/>
            <a:endParaRPr lang="tr-TR" sz="1600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YURT İÇİ KREDİ PROGRAMLARI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855" y="1396459"/>
            <a:ext cx="3236985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KISA VADELİ KREDİLER</a:t>
            </a:r>
            <a:endParaRPr lang="tr-T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943351" y="1396459"/>
            <a:ext cx="3933824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ORTA UZUN VADELİ KREDİLER</a:t>
            </a:r>
            <a:endParaRPr lang="tr-T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502957" y="1396458"/>
            <a:ext cx="3412818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DKH* KAPSAMINDAKİ KREDİLER</a:t>
            </a:r>
            <a:endParaRPr lang="tr-TR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928" y="1654889"/>
            <a:ext cx="9756141" cy="4343400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LEASİNG ŞİRKETLERİ KREDİ </a:t>
            </a:r>
            <a:r>
              <a:rPr lang="tr-TR" dirty="0" smtClean="0"/>
              <a:t>PROGRAMI</a:t>
            </a:r>
          </a:p>
          <a:p>
            <a:pPr marL="45720" lvl="0" indent="0">
              <a:buNone/>
            </a:pPr>
            <a:endParaRPr lang="tr-TR" dirty="0"/>
          </a:p>
          <a:p>
            <a:pPr lvl="0"/>
            <a:r>
              <a:rPr lang="tr-TR" dirty="0"/>
              <a:t>FİNANSAL KURULUŞLAR ALICI KREDİSİ </a:t>
            </a:r>
            <a:r>
              <a:rPr lang="tr-TR" dirty="0" smtClean="0"/>
              <a:t>SİGORTASI</a:t>
            </a:r>
          </a:p>
          <a:p>
            <a:pPr marL="45720" lvl="0" indent="0">
              <a:buNone/>
            </a:pPr>
            <a:endParaRPr lang="tr-TR" dirty="0" smtClean="0"/>
          </a:p>
          <a:p>
            <a:pPr lvl="0"/>
            <a:r>
              <a:rPr lang="tr-TR" dirty="0" smtClean="0"/>
              <a:t>KISA VADELİ İHRACAT KREDİ SİGORTASI-HİZMET</a:t>
            </a:r>
          </a:p>
          <a:p>
            <a:pPr marL="45720" lvl="0" indent="0">
              <a:buNone/>
            </a:pPr>
            <a:endParaRPr lang="tr-TR" dirty="0"/>
          </a:p>
          <a:p>
            <a:pPr lvl="0"/>
            <a:r>
              <a:rPr lang="tr-TR" dirty="0"/>
              <a:t>İVME </a:t>
            </a:r>
            <a:r>
              <a:rPr lang="tr-TR" dirty="0" smtClean="0"/>
              <a:t>PAKETİ</a:t>
            </a:r>
          </a:p>
          <a:p>
            <a:pPr lvl="0"/>
            <a:endParaRPr lang="tr-TR" dirty="0"/>
          </a:p>
          <a:p>
            <a:pPr marL="45720" indent="0">
              <a:buNone/>
            </a:pPr>
            <a:endParaRPr lang="tr-TR" dirty="0" smtClean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UYGULAMAYA ALINAN YENİ ÜRÜNLER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Leasing şirketleri aracılığı ile Türk Eximbank kaynağından kredi imkanı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İhracata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yönelik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yatırımların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orta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–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uzun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vadeli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finansmanı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Azami 5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yıl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vade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Başlangıçta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2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00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milyon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dolar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limit</a:t>
            </a:r>
            <a:endParaRPr lang="tr-TR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1 yıla kadar geri ödemesiz dönem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LEASING ŞİRKETLERİ KREDİ PROGRAMI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Finansal kuruluşlarca Türk Malı ve Hizmeti ihracatının finansmanı için verilen alıcı kredileri, Türk Eximbank tarafından sigortalanmaktadır.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Yurt dışında yerleşik kamu veya özel kredi borçlusu tarafından ödenmemesi riski kapsanmaktadır.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b="1" dirty="0">
                <a:latin typeface="Century Gothic" panose="020B0502020202020204" pitchFamily="34" charset="0"/>
              </a:rPr>
              <a:t>FİNANSAL KURULUŞLAR ALICI KREDİSİ SİGORTASI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Döviz kazandırıcı hizmetler dahil faturalı, vadeli hizmet alacakları için sigorta garantisi,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Hizmet sektöründeki firmalar için garanti kapsamına alınan vadeli hizmet alacaklarına ıskonto imkanı,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dirty="0"/>
              <a:t>KISA VADELİ İHRACAT KREDİ SİGORTASI-HİZMET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 Milyar TL banka limiti</a:t>
            </a:r>
          </a:p>
          <a:p>
            <a:r>
              <a:rPr lang="tr-TR" dirty="0" smtClean="0"/>
              <a:t>Yüksek teknoloji ürün ihracatına yönelik</a:t>
            </a:r>
          </a:p>
          <a:p>
            <a:r>
              <a:rPr lang="tr-TR" dirty="0" smtClean="0"/>
              <a:t>1 yıl anapara ödemesiz toplam 3 yıl vadeli TL kredi imkanı </a:t>
            </a:r>
            <a:r>
              <a:rPr lang="tr-TR" sz="1400" i="1" dirty="0" smtClean="0"/>
              <a:t>(</a:t>
            </a:r>
            <a:r>
              <a:rPr lang="tr-TR" sz="1400" i="1" dirty="0"/>
              <a:t>2 yıl vadeli devlet tahvili faizinin %</a:t>
            </a:r>
            <a:r>
              <a:rPr lang="tr-TR" sz="1400" i="1" dirty="0" smtClean="0"/>
              <a:t> </a:t>
            </a:r>
            <a:r>
              <a:rPr lang="tr-TR" sz="1400" i="1" dirty="0" smtClean="0"/>
              <a:t>70'i: Örnek 18.02.2020 tarihli </a:t>
            </a:r>
            <a:r>
              <a:rPr lang="tr-TR" sz="1400" i="1" dirty="0" err="1" smtClean="0"/>
              <a:t>kullandırımda</a:t>
            </a:r>
            <a:r>
              <a:rPr lang="tr-TR" sz="1400" i="1" dirty="0" smtClean="0"/>
              <a:t> ilk taksit faizi %8,85)</a:t>
            </a:r>
            <a:r>
              <a:rPr lang="tr-TR" sz="1600" i="1" dirty="0"/>
              <a:t> </a:t>
            </a:r>
            <a:endParaRPr lang="tr-TR" sz="1600" i="1" dirty="0" smtClean="0"/>
          </a:p>
          <a:p>
            <a:r>
              <a:rPr lang="tr-TR" dirty="0"/>
              <a:t>Y</a:t>
            </a:r>
            <a:r>
              <a:rPr lang="tr-TR" dirty="0" smtClean="0"/>
              <a:t>üksek teknoloji ihracatı için 1 yıl anapara ödemesiz 5 yıl vadeli işletme kredisi </a:t>
            </a:r>
            <a:r>
              <a:rPr lang="tr-TR" sz="1400" i="1" dirty="0"/>
              <a:t>(</a:t>
            </a:r>
            <a:r>
              <a:rPr lang="tr-TR" sz="1400" i="1" dirty="0" smtClean="0"/>
              <a:t>EURIBOR+2,70)</a:t>
            </a:r>
            <a:endParaRPr lang="tr-TR" sz="1400" i="1" dirty="0" smtClean="0"/>
          </a:p>
          <a:p>
            <a:r>
              <a:rPr lang="tr-TR" dirty="0" smtClean="0"/>
              <a:t>Türk menşeli yatırım malı harcamaları için 3 yıl anapara ödemesiz 10 yıl vadeli yatırım kredisi </a:t>
            </a:r>
            <a:r>
              <a:rPr lang="tr-TR" sz="1400" i="1" dirty="0" smtClean="0"/>
              <a:t>(</a:t>
            </a:r>
            <a:r>
              <a:rPr lang="tr-TR" sz="1400" i="1" dirty="0" smtClean="0"/>
              <a:t>EURIBOR+2,60)</a:t>
            </a:r>
            <a:endParaRPr lang="tr-TR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İVME </a:t>
            </a:r>
            <a:r>
              <a:rPr lang="tr-TR" sz="3200" b="1" i="1" dirty="0" smtClean="0">
                <a:latin typeface="Century Gothic" panose="020B0502020202020204" pitchFamily="34" charset="0"/>
              </a:rPr>
              <a:t>(İleri Verimli Milli Endüstri) </a:t>
            </a:r>
            <a:r>
              <a:rPr lang="tr-TR" sz="3200" b="1" dirty="0" smtClean="0">
                <a:latin typeface="Century Gothic" panose="020B0502020202020204" pitchFamily="34" charset="0"/>
              </a:rPr>
              <a:t>PAKETİ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381" y="336327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4454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ilgili başvuru evrakı ile Bankamıza Başvurur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6784" y="245397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Firmanın güncel mali </a:t>
            </a:r>
          </a:p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tabloları ve verileri alınır 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529" y="1577054"/>
            <a:ext cx="762000" cy="7620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89649" y="2472255"/>
            <a:ext cx="246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için mali analiz ve istihbarat raporu hazırlanır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8804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31" y="4254199"/>
            <a:ext cx="32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teminat tesis edilir.</a:t>
            </a:r>
            <a:endParaRPr lang="tr-TR" sz="1400" i="1" dirty="0">
              <a:solidFill>
                <a:srgbClr val="FF0000"/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934" y="152226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7354577" y="24807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ve istihbarat raporu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6580" y="596226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9141" y="3343060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43681" y="4435807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firmaya aktarılır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4" y="1486246"/>
            <a:ext cx="1204913" cy="107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1" y="3432489"/>
            <a:ext cx="779553" cy="724655"/>
          </a:xfrm>
          <a:prstGeom prst="rect">
            <a:avLst/>
          </a:prstGeom>
        </p:spPr>
      </p:pic>
      <p:pic>
        <p:nvPicPr>
          <p:cNvPr id="46" name="Picture 45" descr="lifeinsurancepolic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7923" y="1381736"/>
            <a:ext cx="890068" cy="1056956"/>
          </a:xfrm>
          <a:prstGeom prst="rect">
            <a:avLst/>
          </a:prstGeom>
        </p:spPr>
      </p:pic>
      <p:pic>
        <p:nvPicPr>
          <p:cNvPr id="42" name="Picture 41" descr="eximbanklogo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401475">
            <a:off x="4106150" y="3413817"/>
            <a:ext cx="1349463" cy="762000"/>
          </a:xfrm>
          <a:prstGeom prst="rect">
            <a:avLst/>
          </a:prstGeom>
        </p:spPr>
      </p:pic>
      <p:pic>
        <p:nvPicPr>
          <p:cNvPr id="1040" name="Picture 16" descr="C:\Users\Enb\AppData\Local\Microsoft\Windows\Temporary Internet Files\Content.IE5\5E1SPIG5\documents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45449">
            <a:off x="4914748" y="3519612"/>
            <a:ext cx="907488" cy="8451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132586" y="442411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2528968" y="504942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57409" y="593353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geri ödeme vadesinde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geri ödemesini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3" y="4978195"/>
            <a:ext cx="1000540" cy="100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1" y="5119338"/>
            <a:ext cx="960563" cy="960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92193" y="601833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Firmadan alınan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teminatlar iade edilir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6480" y="42811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sözleşmeler akdedilir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56050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(DOĞRUDAN KREDİLER)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6" y="389612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7669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Aracı Bankaya Başvurur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2881" y="251431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Aracı Banka başvuruyu Bankamıza iletir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4802" y="1624337"/>
            <a:ext cx="762000" cy="7620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472681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7848" y="158131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678280" y="261614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24981" y="500018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Aracı Banka nezdinde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85" y="3689748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-358837" y="484629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Aracı Bankaya aktarılır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0" y="1394382"/>
            <a:ext cx="1261354" cy="126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794901" y="495402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7162983" y="389635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41069" y="4962927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Geri ödeme vadesi geldiğinde </a:t>
            </a:r>
            <a:r>
              <a:rPr lang="tr-TR" sz="1400" dirty="0" smtClean="0">
                <a:solidFill>
                  <a:srgbClr val="FF0000"/>
                </a:solidFill>
              </a:rPr>
              <a:t>Aracı Banka geri ödemeyi Bankamıza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6" y="3896127"/>
            <a:ext cx="1000540" cy="10005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(ARACI BANKA KREDİLERİ)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</a:rPr>
              <a:t>ALACAK SİGORTASI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358" y="2207271"/>
            <a:ext cx="63055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1987 </a:t>
            </a: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yılında </a:t>
            </a: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kuruldu (Bakanlar Kurulu Kararı ile)</a:t>
            </a:r>
            <a:endParaRPr lang="tr-TR" sz="2000" b="1" kern="0" spc="-2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Sermayesinin tamamı Hazine’ye ait </a:t>
            </a: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Ülkemizin tek resmi ihracat finansman kuruluşu </a:t>
            </a:r>
          </a:p>
          <a:p>
            <a:pPr marL="363538" lvl="1" indent="-363538" algn="just"/>
            <a:endParaRPr lang="tr-TR" sz="400" b="1" kern="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3463" y="3969327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AMAÇLAR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358" y="4606384"/>
            <a:ext cx="8375084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İhracatın artırılması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İhraç ürünlerinin ve pazarlarının çeşitlendirilmesi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Rekabet gücü kazanımı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Riskten arındırılmış bir ortamda iş yapma imkanı sağlanması</a:t>
            </a:r>
            <a:endParaRPr lang="tr-TR" sz="2000" b="1" kern="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TÜRK EXIMBANK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3463" y="1511079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YASAL STATÜ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50" y="3352799"/>
            <a:ext cx="1899746" cy="11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39991" y="2074679"/>
            <a:ext cx="437103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Rectangle 23"/>
          <p:cNvSpPr/>
          <p:nvPr/>
        </p:nvSpPr>
        <p:spPr>
          <a:xfrm>
            <a:off x="3819638" y="2074679"/>
            <a:ext cx="3303812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711" y="2085026"/>
            <a:ext cx="303581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402711" y="2085026"/>
            <a:ext cx="3133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entury Gothic" panose="020B0502020202020204" pitchFamily="34" charset="0"/>
              </a:rPr>
              <a:t>Firmaların faturalarının ödenmesini temin eder, ticari faaliyetlerin getirdiği ticari ve siyasi riskleri güvenilir bir şekilde yönetmelerini sağlar</a:t>
            </a:r>
            <a:r>
              <a:rPr lang="tr-TR" i="1" dirty="0">
                <a:latin typeface="Century Gothic" panose="020B0502020202020204" pitchFamily="34" charset="0"/>
              </a:rPr>
              <a:t>.</a:t>
            </a: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5" y="3614618"/>
            <a:ext cx="866148" cy="8632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10046" y="3801125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Türk Eximbank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588" y="2349355"/>
            <a:ext cx="896685" cy="89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8" y="4869755"/>
            <a:ext cx="845122" cy="8451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39990" y="1978665"/>
            <a:ext cx="4572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Teminat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Ticari </a:t>
            </a:r>
            <a:r>
              <a:rPr lang="tr-TR" sz="1400" dirty="0">
                <a:latin typeface="Century Gothic" panose="020B0502020202020204" pitchFamily="34" charset="0"/>
              </a:rPr>
              <a:t>ve politik risklere karşı tahsilat güvencesi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Finansman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Riskten </a:t>
            </a:r>
            <a:r>
              <a:rPr lang="tr-TR" sz="1400" dirty="0">
                <a:latin typeface="Century Gothic" panose="020B0502020202020204" pitchFamily="34" charset="0"/>
              </a:rPr>
              <a:t>arınmış alacakların </a:t>
            </a:r>
            <a:r>
              <a:rPr lang="tr-TR" sz="1400" dirty="0" smtClean="0">
                <a:latin typeface="Century Gothic" panose="020B0502020202020204" pitchFamily="34" charset="0"/>
              </a:rPr>
              <a:t>ıskonto </a:t>
            </a:r>
            <a:r>
              <a:rPr lang="tr-TR" sz="1400" dirty="0">
                <a:latin typeface="Century Gothic" panose="020B0502020202020204" pitchFamily="34" charset="0"/>
              </a:rPr>
              <a:t>edilmesi </a:t>
            </a:r>
            <a:endParaRPr lang="tr-TR" sz="1400" dirty="0" smtClean="0">
              <a:latin typeface="Century Gothic" panose="020B0502020202020204" pitchFamily="34" charset="0"/>
            </a:endParaRP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suretiyle </a:t>
            </a:r>
            <a:r>
              <a:rPr lang="tr-TR" sz="1400" dirty="0">
                <a:latin typeface="Century Gothic" panose="020B0502020202020204" pitchFamily="34" charset="0"/>
              </a:rPr>
              <a:t>finansman imkanı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Enformasyon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Alıcı </a:t>
            </a:r>
            <a:r>
              <a:rPr lang="tr-TR" sz="1400" dirty="0">
                <a:latin typeface="Century Gothic" panose="020B0502020202020204" pitchFamily="34" charset="0"/>
              </a:rPr>
              <a:t>firmalar ve ülkeler hakkında risk analizi yapılmasını sağlar</a:t>
            </a:r>
            <a:r>
              <a:rPr lang="tr-TR" sz="1400" dirty="0" smtClean="0">
                <a:latin typeface="Century Gothic" panose="020B0502020202020204" pitchFamily="34" charset="0"/>
              </a:rPr>
              <a:t>.</a:t>
            </a:r>
            <a:endParaRPr lang="tr-TR" sz="14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045" y="5079950"/>
            <a:ext cx="1086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Alıcı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711" y="1583552"/>
            <a:ext cx="3035813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NEDİR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9992" y="1571362"/>
            <a:ext cx="4371032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FONKSİYONLARI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233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0046" y="2456156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latin typeface="Century Gothic" panose="020B0502020202020204" pitchFamily="34" charset="0"/>
              </a:rPr>
              <a:t>İhracatçı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125" y="1566379"/>
            <a:ext cx="3314325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TARAFLAR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73887" y="2670618"/>
            <a:ext cx="4956087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Spesifik İhracat </a:t>
            </a:r>
            <a:r>
              <a:rPr lang="tr-TR" sz="2400" dirty="0" smtClean="0">
                <a:latin typeface="Century Gothic" panose="020B0502020202020204" pitchFamily="34" charset="0"/>
              </a:rPr>
              <a:t>Kredi Sigortası Sevk Sonrası Risk Poliçesi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 ÜRÜNLERİ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389" y="2670618"/>
            <a:ext cx="4752528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İhracat Alacak Sigortası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Yurt içi Alacak Sigortası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95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KISA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1296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ORTA VE UZUN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242396"/>
            <a:ext cx="12188825" cy="874018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199" b="1" dirty="0">
                <a:latin typeface="Century Gothic" panose="020B0502020202020204" pitchFamily="34" charset="0"/>
              </a:rPr>
              <a:t>ALACAK SİGORTASI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553" y="1867981"/>
            <a:ext cx="2067080" cy="88874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KAPSAM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8574" y="1867981"/>
            <a:ext cx="2063798" cy="90282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VADE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0011" y="1869169"/>
            <a:ext cx="2154893" cy="901638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entury Gothic" panose="020B0502020202020204" pitchFamily="34" charset="0"/>
              </a:rPr>
              <a:t>TAZMİNAT 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04128" y="2944921"/>
            <a:ext cx="207188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238</a:t>
            </a:r>
            <a:r>
              <a:rPr lang="tr-T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ÜLKE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6501" y="2951962"/>
            <a:ext cx="208300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GÜN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0005" y="2947932"/>
            <a:ext cx="2157033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04127" y="4063878"/>
            <a:ext cx="2067080" cy="934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238</a:t>
            </a:r>
            <a:r>
              <a:rPr lang="tr-TR" sz="1999" dirty="0">
                <a:solidFill>
                  <a:srgbClr val="002060"/>
                </a:solidFill>
                <a:latin typeface="Century Gothic" panose="020B0502020202020204" pitchFamily="34" charset="0"/>
              </a:rPr>
              <a:t> ÜLKE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9365" y="4063878"/>
            <a:ext cx="2083007" cy="907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</a:t>
            </a:r>
            <a:r>
              <a:rPr lang="tr-T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YILDAN UZUN</a:t>
            </a:r>
            <a:endParaRPr lang="tr-T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277" y="4063878"/>
            <a:ext cx="2170627" cy="905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4127" y="5255657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YURT İÇİ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SATIŞLAR</a:t>
            </a:r>
            <a:endParaRPr lang="tr-TR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59895" y="5253090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GÜN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92145" y="5253090"/>
            <a:ext cx="2154893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335361" y="2937008"/>
            <a:ext cx="2109951" cy="92371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KISA VADELİ İHRACAT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335361" y="4075098"/>
            <a:ext cx="2109951" cy="923719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ORTA- UZUN VADELİ İHRACAT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Round Single Corner Rectangle 28"/>
          <p:cNvSpPr/>
          <p:nvPr/>
        </p:nvSpPr>
        <p:spPr>
          <a:xfrm>
            <a:off x="335361" y="5226469"/>
            <a:ext cx="2109951" cy="854389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/>
                </a:solidFill>
              </a:rPr>
              <a:t>KISA VADELİ YURT İÇİ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266723"/>
            <a:ext cx="913748" cy="5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75" y="2210974"/>
            <a:ext cx="6524625" cy="3831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Transfer yasakları veya </a:t>
            </a:r>
            <a:r>
              <a:rPr lang="tr-TR" dirty="0" smtClean="0">
                <a:latin typeface="Century Gothic" panose="020B0502020202020204" pitchFamily="34" charset="0"/>
              </a:rPr>
              <a:t>kısıtlamaları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meydana gelen savaş, ihtilal, iç savaş, isyan ve benzeri </a:t>
            </a:r>
            <a:r>
              <a:rPr lang="tr-TR" dirty="0" smtClean="0">
                <a:latin typeface="Century Gothic" panose="020B0502020202020204" pitchFamily="34" charset="0"/>
              </a:rPr>
              <a:t>haller nedeniyle </a:t>
            </a:r>
            <a:r>
              <a:rPr lang="tr-TR" dirty="0">
                <a:latin typeface="Century Gothic" panose="020B0502020202020204" pitchFamily="34" charset="0"/>
              </a:rPr>
              <a:t>mal bedellerinin ödenmemesi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yasakları veya kısıtlamaları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müsaadelerinin iptali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ya da Türkiye sınırları dışında mallara el konulması veya benzeri haller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Kamu </a:t>
            </a:r>
            <a:r>
              <a:rPr lang="tr-TR" dirty="0">
                <a:latin typeface="Century Gothic" panose="020B0502020202020204" pitchFamily="34" charset="0"/>
              </a:rPr>
              <a:t>alıcısının ödeyememe hali</a:t>
            </a:r>
            <a:br>
              <a:rPr lang="tr-TR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975" y="2210974"/>
            <a:ext cx="4752528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Alıcının;</a:t>
            </a:r>
          </a:p>
          <a:p>
            <a:pPr>
              <a:lnSpc>
                <a:spcPct val="90000"/>
              </a:lnSpc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İflas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Tasfiye kararı alınması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 ödemekten acze düşmesi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 ile ilgili konkordato ilan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Borçlarını ödeyememesi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KAPSANAN RİSKLER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TİCARİ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POLİTİK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33" y="2790427"/>
            <a:ext cx="1872208" cy="186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269" y="2516518"/>
            <a:ext cx="2155411" cy="2201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362325"/>
            <a:ext cx="2827908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>
                <a:solidFill>
                  <a:schemeClr val="bg1"/>
                </a:solidFill>
              </a:rPr>
              <a:t>Türk Eximbank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2139" y="1462570"/>
            <a:ext cx="331731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müşterileri için Türk Eximbank’tan alıcı limiti talep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6426" y="5083789"/>
            <a:ext cx="3482981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Türk Eximbank satıcı firmanın müşterilerini finansal açıdan değerlendirir. Alıcı limiti tahsis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1652" y="143897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3341" y="5215462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57" y="2494652"/>
            <a:ext cx="3052393" cy="2258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28688" y="1470121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alıcı limiti çerçevesinde alıcı firmaya sevkiyat gerçekleştirir.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8332" y="152673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1036" y="5181340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1148" y="5083789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Olası bir ödeyememe durumunda Türk Eximbank mal bedellerini tazmin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076" y="1380723"/>
            <a:ext cx="3210877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Alacaklarına tahsilat güvencesi sağlamak isteyen satıcı firma Türk Eximbank’a gelir.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14" y="1494798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30" y="2574774"/>
            <a:ext cx="2205422" cy="2205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767" y="5163408"/>
            <a:ext cx="3129790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 Türk Eximbank’tan alacak sigortası poliçesi yaptırır.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60" y="5165263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smtClean="0">
                <a:latin typeface="Century Gothic" panose="020B0502020202020204" pitchFamily="34" charset="0"/>
              </a:rPr>
              <a:t>SİGORTA SÜRECİ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147287"/>
            <a:ext cx="1105337" cy="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349820" y="2148482"/>
            <a:ext cx="113755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T.C. Merkez Bankası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kaynaklı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Firma limiti 350 milyon ABD Doları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(DTŞ firmaları için 400 milyon ABD Doları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Vadesine maksimum 360 gün kalan ihracat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alacakları</a:t>
            </a: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Bankamız İhracat Sigorta Poliçesi ile </a:t>
            </a:r>
            <a:r>
              <a:rPr lang="tr-TR" sz="24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teminatlandırma</a:t>
            </a: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Faktoring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şirketleri aracılığıyla da </a:t>
            </a: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kullandırım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imkanı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(2015 yılından itibaren)</a:t>
            </a: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KISA VADELİ SİGORTA POLİÇESİ İLE FİNANSMAN TEMİNİ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320" y="1307908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SEVK SONRASI REESKONT KREDİSİ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320" y="214739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96" y="295920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320" y="4001338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319" y="477997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319" y="5486627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089872" y="175581"/>
            <a:ext cx="2201379" cy="1534113"/>
            <a:chOff x="9192653" y="1964252"/>
            <a:chExt cx="1780899" cy="67444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9192653" y="1973046"/>
              <a:ext cx="1780899" cy="6656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193476" y="1964252"/>
              <a:ext cx="1780076" cy="3247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ALICI 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96249" y="201816"/>
            <a:ext cx="2123728" cy="1481644"/>
            <a:chOff x="9700490" y="2029696"/>
            <a:chExt cx="3334734" cy="665650"/>
          </a:xfrm>
          <a:solidFill>
            <a:schemeClr val="bg2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9700490" y="2029696"/>
              <a:ext cx="3334734" cy="66565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9700490" y="2029696"/>
              <a:ext cx="3334734" cy="246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2402622">
            <a:off x="3295129" y="1887999"/>
            <a:ext cx="1722949" cy="5368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ight Arrow 24"/>
          <p:cNvSpPr/>
          <p:nvPr/>
        </p:nvSpPr>
        <p:spPr>
          <a:xfrm rot="2462620">
            <a:off x="2639074" y="2236910"/>
            <a:ext cx="2478987" cy="5605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6" name="TextBox 25"/>
          <p:cNvSpPr txBox="1"/>
          <p:nvPr/>
        </p:nvSpPr>
        <p:spPr>
          <a:xfrm rot="2340309">
            <a:off x="3368158" y="1903376"/>
            <a:ext cx="14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  </a:t>
            </a:r>
            <a:r>
              <a:rPr lang="tr-TR" sz="1400" dirty="0" smtClean="0"/>
              <a:t>SSRK </a:t>
            </a:r>
            <a:r>
              <a:rPr lang="tr-TR" sz="1400" dirty="0"/>
              <a:t>Talebi</a:t>
            </a:r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5328143" y="4533351"/>
            <a:ext cx="1823746" cy="8640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TextBox 40"/>
          <p:cNvSpPr txBox="1"/>
          <p:nvPr/>
        </p:nvSpPr>
        <p:spPr>
          <a:xfrm rot="2466572">
            <a:off x="2677736" y="2367686"/>
            <a:ext cx="23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Temlikname + Bono</a:t>
            </a:r>
            <a:endParaRPr lang="tr-TR" sz="1400" dirty="0"/>
          </a:p>
        </p:txBody>
      </p:sp>
      <p:grpSp>
        <p:nvGrpSpPr>
          <p:cNvPr id="5" name="Group 42"/>
          <p:cNvGrpSpPr/>
          <p:nvPr/>
        </p:nvGrpSpPr>
        <p:grpSpPr>
          <a:xfrm>
            <a:off x="9192344" y="2996952"/>
            <a:ext cx="1368152" cy="1152128"/>
            <a:chOff x="9192653" y="1973046"/>
            <a:chExt cx="1780899" cy="1257339"/>
          </a:xfrm>
        </p:grpSpPr>
        <p:sp>
          <p:nvSpPr>
            <p:cNvPr id="44" name="Rounded Rectangle 43"/>
            <p:cNvSpPr/>
            <p:nvPr/>
          </p:nvSpPr>
          <p:spPr>
            <a:xfrm>
              <a:off x="9192653" y="1973046"/>
              <a:ext cx="1780899" cy="12573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9192653" y="1973046"/>
              <a:ext cx="1741907" cy="72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6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SİGORTA</a:t>
              </a:r>
              <a:endParaRPr lang="tr-T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47" name="Picture 4" descr="C:\Users\bc1285\Desktop\eximbank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0" y="3068959"/>
            <a:ext cx="1008112" cy="541645"/>
          </a:xfrm>
          <a:prstGeom prst="rect">
            <a:avLst/>
          </a:prstGeom>
          <a:noFill/>
        </p:spPr>
      </p:pic>
      <p:sp>
        <p:nvSpPr>
          <p:cNvPr id="69" name="Down Arrow 68"/>
          <p:cNvSpPr/>
          <p:nvPr/>
        </p:nvSpPr>
        <p:spPr>
          <a:xfrm rot="3569535">
            <a:off x="7792493" y="1437435"/>
            <a:ext cx="589982" cy="210229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0" name="TextBox 69"/>
          <p:cNvSpPr txBox="1"/>
          <p:nvPr/>
        </p:nvSpPr>
        <p:spPr>
          <a:xfrm rot="19733804">
            <a:off x="7235674" y="2236223"/>
            <a:ext cx="187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Vade’de geri </a:t>
            </a:r>
            <a:r>
              <a:rPr lang="tr-TR" sz="1400" dirty="0"/>
              <a:t>Ödeme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526543" y="4607549"/>
            <a:ext cx="144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TCMB ‘ye Geri Ödeme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7769" y="318449"/>
            <a:ext cx="1368152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/>
            <a:r>
              <a:rPr lang="tr-T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SATICI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92439" y="1080236"/>
            <a:ext cx="359569" cy="3272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46" name="Oval 45"/>
          <p:cNvSpPr/>
          <p:nvPr/>
        </p:nvSpPr>
        <p:spPr>
          <a:xfrm>
            <a:off x="4281146" y="1754190"/>
            <a:ext cx="360040" cy="2970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1" name="Oval 50"/>
          <p:cNvSpPr/>
          <p:nvPr/>
        </p:nvSpPr>
        <p:spPr>
          <a:xfrm>
            <a:off x="7896200" y="3789040"/>
            <a:ext cx="432048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0" name="Oval 59"/>
          <p:cNvSpPr/>
          <p:nvPr/>
        </p:nvSpPr>
        <p:spPr>
          <a:xfrm>
            <a:off x="8719812" y="216225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65" name="Oval 64"/>
          <p:cNvSpPr/>
          <p:nvPr/>
        </p:nvSpPr>
        <p:spPr>
          <a:xfrm>
            <a:off x="6528048" y="4653136"/>
            <a:ext cx="393070" cy="343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59" name="Left-Right Arrow 58"/>
          <p:cNvSpPr/>
          <p:nvPr/>
        </p:nvSpPr>
        <p:spPr>
          <a:xfrm>
            <a:off x="3449516" y="586428"/>
            <a:ext cx="5022748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TextBox 65"/>
          <p:cNvSpPr txBox="1"/>
          <p:nvPr/>
        </p:nvSpPr>
        <p:spPr>
          <a:xfrm>
            <a:off x="3449515" y="739653"/>
            <a:ext cx="434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Vadeli Mal Satış İşlemi</a:t>
            </a:r>
          </a:p>
        </p:txBody>
      </p:sp>
      <p:sp>
        <p:nvSpPr>
          <p:cNvPr id="68" name="Left-Right Arrow 67"/>
          <p:cNvSpPr/>
          <p:nvPr/>
        </p:nvSpPr>
        <p:spPr>
          <a:xfrm>
            <a:off x="6816080" y="3284984"/>
            <a:ext cx="2448272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TextBox 70"/>
          <p:cNvSpPr txBox="1"/>
          <p:nvPr/>
        </p:nvSpPr>
        <p:spPr>
          <a:xfrm>
            <a:off x="6909847" y="3429000"/>
            <a:ext cx="228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Sigortaya Uygunluk Onayı</a:t>
            </a:r>
          </a:p>
        </p:txBody>
      </p:sp>
      <p:sp>
        <p:nvSpPr>
          <p:cNvPr id="76" name="Left-Right Arrow 75"/>
          <p:cNvSpPr/>
          <p:nvPr/>
        </p:nvSpPr>
        <p:spPr>
          <a:xfrm rot="5400000">
            <a:off x="4356035" y="4497347"/>
            <a:ext cx="1823746" cy="936104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4311961" y="4659715"/>
            <a:ext cx="19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Reeskont Uygunluk  Kabul</a:t>
            </a:r>
            <a:endParaRPr lang="tr-TR" sz="1400" dirty="0"/>
          </a:p>
        </p:txBody>
      </p:sp>
      <p:sp>
        <p:nvSpPr>
          <p:cNvPr id="79" name="Oval 78"/>
          <p:cNvSpPr/>
          <p:nvPr/>
        </p:nvSpPr>
        <p:spPr>
          <a:xfrm>
            <a:off x="4511824" y="4797152"/>
            <a:ext cx="387176" cy="3098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80" name="Right Arrow 79"/>
          <p:cNvSpPr/>
          <p:nvPr/>
        </p:nvSpPr>
        <p:spPr>
          <a:xfrm rot="13303758">
            <a:off x="2163563" y="2375423"/>
            <a:ext cx="2306812" cy="7339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1" name="Left-Right Arrow 80"/>
          <p:cNvSpPr/>
          <p:nvPr/>
        </p:nvSpPr>
        <p:spPr>
          <a:xfrm rot="19720081">
            <a:off x="6472824" y="1645104"/>
            <a:ext cx="2492487" cy="763561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TextBox 81"/>
          <p:cNvSpPr txBox="1"/>
          <p:nvPr/>
        </p:nvSpPr>
        <p:spPr>
          <a:xfrm rot="19684148">
            <a:off x="6666655" y="1872580"/>
            <a:ext cx="209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Temlik </a:t>
            </a:r>
            <a:r>
              <a:rPr lang="tr-TR" sz="1400" dirty="0" smtClean="0"/>
              <a:t>İhbarı / Kabulü</a:t>
            </a:r>
            <a:endParaRPr lang="tr-TR" sz="1400" dirty="0"/>
          </a:p>
        </p:txBody>
      </p:sp>
      <p:sp>
        <p:nvSpPr>
          <p:cNvPr id="84" name="Oval 83"/>
          <p:cNvSpPr/>
          <p:nvPr/>
        </p:nvSpPr>
        <p:spPr>
          <a:xfrm>
            <a:off x="7259616" y="1484782"/>
            <a:ext cx="388094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 rot="2508662">
            <a:off x="2234870" y="2593139"/>
            <a:ext cx="219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    </a:t>
            </a:r>
            <a:r>
              <a:rPr lang="tr-TR" sz="1400" dirty="0" smtClean="0"/>
              <a:t>% 85 Kredi </a:t>
            </a:r>
            <a:r>
              <a:rPr lang="tr-TR" sz="1400" dirty="0"/>
              <a:t>Kullandırım</a:t>
            </a:r>
          </a:p>
        </p:txBody>
      </p:sp>
      <p:sp>
        <p:nvSpPr>
          <p:cNvPr id="87" name="Oval 86"/>
          <p:cNvSpPr/>
          <p:nvPr/>
        </p:nvSpPr>
        <p:spPr>
          <a:xfrm>
            <a:off x="4058812" y="3520626"/>
            <a:ext cx="393348" cy="3458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48" name="Rectangle 47"/>
          <p:cNvSpPr/>
          <p:nvPr/>
        </p:nvSpPr>
        <p:spPr>
          <a:xfrm>
            <a:off x="2892974" y="188641"/>
            <a:ext cx="615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SEVK SONRASI REESKONT KREDİSİ (SSRK)</a:t>
            </a:r>
          </a:p>
        </p:txBody>
      </p:sp>
      <p:sp>
        <p:nvSpPr>
          <p:cNvPr id="50" name="Left Arrow 49"/>
          <p:cNvSpPr/>
          <p:nvPr/>
        </p:nvSpPr>
        <p:spPr>
          <a:xfrm rot="2574581">
            <a:off x="2143781" y="3208829"/>
            <a:ext cx="2422456" cy="6633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 rot="2554902">
            <a:off x="2426591" y="3691736"/>
            <a:ext cx="253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%15 ‘lik kısmın iadesi</a:t>
            </a:r>
          </a:p>
        </p:txBody>
      </p:sp>
      <p:sp>
        <p:nvSpPr>
          <p:cNvPr id="53" name="Oval 52"/>
          <p:cNvSpPr/>
          <p:nvPr/>
        </p:nvSpPr>
        <p:spPr>
          <a:xfrm>
            <a:off x="3449515" y="4349539"/>
            <a:ext cx="661252" cy="4678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00" y="2736707"/>
            <a:ext cx="1788099" cy="1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Oval 61"/>
          <p:cNvSpPr/>
          <p:nvPr/>
        </p:nvSpPr>
        <p:spPr>
          <a:xfrm>
            <a:off x="2788985" y="1279156"/>
            <a:ext cx="36972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4" y="5877272"/>
            <a:ext cx="1079245" cy="94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1" y="783228"/>
            <a:ext cx="1744749" cy="90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626613"/>
            <a:ext cx="2148387" cy="1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Risk </a:t>
            </a:r>
            <a:r>
              <a:rPr lang="tr-TR" sz="3200" b="1" dirty="0">
                <a:latin typeface="Century Gothic" panose="020B0502020202020204" pitchFamily="34" charset="0"/>
              </a:rPr>
              <a:t>Programı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0822" y="1628504"/>
            <a:ext cx="9614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Katma değeri yüksek sermaye ve/veya yatırım malları ihracatı yapan ihracatçılarımız faydalanabilmektedir,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Dünya’daki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3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hariç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238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ülkeye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yapılan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ihracatı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kapsayan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poliç</a:t>
            </a: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e,</a:t>
            </a:r>
            <a:endParaRPr lang="en-US" dirty="0">
              <a:latin typeface="Lato Light" charset="0"/>
              <a:ea typeface="Lato Light" charset="0"/>
              <a:cs typeface="Lato Light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Lato Light" charset="0"/>
                <a:ea typeface="Lato Light" charset="0"/>
                <a:cs typeface="Lato Light" charset="0"/>
              </a:rPr>
              <a:t>10 yıla kadar vadeli Türk menşeli mal ve hizmetlerin ihracatı sigorta kapsamına alınır,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Alacaklarınız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%90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’a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tazmin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edilir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. (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Akreditifli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İşlemler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için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%95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’e </a:t>
            </a:r>
            <a:r>
              <a:rPr lang="en-US" dirty="0" err="1">
                <a:latin typeface="Lato Light" charset="0"/>
                <a:ea typeface="Lato Light" charset="0"/>
                <a:cs typeface="Lato Light" charset="0"/>
              </a:rPr>
              <a:t>kadar</a:t>
            </a:r>
            <a:r>
              <a:rPr lang="en-US" dirty="0">
                <a:latin typeface="Lato Light" charset="0"/>
                <a:ea typeface="Lato Light" charset="0"/>
                <a:cs typeface="Lato Light" charset="0"/>
              </a:rPr>
              <a:t> 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Bankamızdan veya ticari bankalardan finansman temin etmelerine imkân sağlamaktır,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i="1" u="sng" dirty="0"/>
              <a:t>24 Ay ve üzeri</a:t>
            </a:r>
            <a:r>
              <a:rPr lang="tr-TR" dirty="0"/>
              <a:t> vadeler </a:t>
            </a:r>
            <a:r>
              <a:rPr lang="tr-TR" b="1" dirty="0">
                <a:solidFill>
                  <a:srgbClr val="FF0000"/>
                </a:solidFill>
              </a:rPr>
              <a:t>OECD</a:t>
            </a:r>
            <a:r>
              <a:rPr lang="tr-TR" dirty="0"/>
              <a:t> düzenlemelerine tabidir,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Spesifik İhracat Kredi Sigortası Sevk Sonrası </a:t>
            </a:r>
            <a:r>
              <a:rPr lang="tr-TR" sz="3200" b="1" dirty="0" smtClean="0">
                <a:latin typeface="Century Gothic" panose="020B0502020202020204" pitchFamily="34" charset="0"/>
              </a:rPr>
              <a:t>Finansmanı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976" y="1314996"/>
            <a:ext cx="106854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Satış sözleşmesi bazında ticari ve politik risklere karşı sigortalanan ihracat işlemlerinden doğan, vadeli ihracat alacaklarını </a:t>
            </a:r>
            <a:r>
              <a:rPr lang="tr-TR" b="1" u="sng" dirty="0">
                <a:solidFill>
                  <a:srgbClr val="FF0000"/>
                </a:solidFill>
              </a:rPr>
              <a:t>sevk sonrası aşamada</a:t>
            </a:r>
            <a:r>
              <a:rPr lang="tr-TR" dirty="0"/>
              <a:t> </a:t>
            </a:r>
            <a:r>
              <a:rPr lang="tr-TR" dirty="0" smtClean="0"/>
              <a:t>ıskonto </a:t>
            </a:r>
            <a:r>
              <a:rPr lang="tr-TR" dirty="0"/>
              <a:t>ediyoruz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Krediye ilişkin asli teminat, ihracat alacaklarının ve ihracat bedellerine ilişkin Spesifik İhracat Kredi Sigortası kapsamında doğmuş/doğacak hakların Bankamıza temlik edilmesidir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İhraç edilecek mal, Türk menşeli ve sermaye malı niteliğinde olmalıdır. (</a:t>
            </a:r>
            <a:r>
              <a:rPr lang="tr-TR" i="1" dirty="0"/>
              <a:t>gümrük beyanname formunda menşe ülke kodu </a:t>
            </a:r>
            <a:r>
              <a:rPr lang="tr-TR" b="1" i="1" dirty="0">
                <a:solidFill>
                  <a:srgbClr val="FF0000"/>
                </a:solidFill>
              </a:rPr>
              <a:t>052</a:t>
            </a:r>
            <a:r>
              <a:rPr lang="tr-TR" i="1" dirty="0"/>
              <a:t> olan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%95 </a:t>
            </a:r>
            <a:r>
              <a:rPr lang="tr-TR" dirty="0"/>
              <a:t>(LC işlemlerde) = Kredilendirme oranını </a:t>
            </a:r>
            <a:r>
              <a:rPr lang="tr-TR" b="1" dirty="0">
                <a:solidFill>
                  <a:srgbClr val="FF0000"/>
                </a:solidFill>
              </a:rPr>
              <a:t>%90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Zarar tazmin oranı </a:t>
            </a:r>
            <a:r>
              <a:rPr lang="tr-TR" b="1" dirty="0">
                <a:solidFill>
                  <a:srgbClr val="FF0000"/>
                </a:solidFill>
              </a:rPr>
              <a:t>%90</a:t>
            </a:r>
            <a:r>
              <a:rPr lang="tr-TR" dirty="0"/>
              <a:t>= kredilendirme oranını </a:t>
            </a:r>
            <a:r>
              <a:rPr lang="tr-TR" b="1" dirty="0">
                <a:solidFill>
                  <a:srgbClr val="FF0000"/>
                </a:solidFill>
              </a:rPr>
              <a:t>%85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dirty="0"/>
              <a:t>Azami vade </a:t>
            </a:r>
            <a:r>
              <a:rPr lang="tr-TR" b="1" dirty="0">
                <a:solidFill>
                  <a:srgbClr val="FF0000"/>
                </a:solidFill>
              </a:rPr>
              <a:t>120 Ay </a:t>
            </a:r>
            <a:r>
              <a:rPr lang="tr-TR" dirty="0"/>
              <a:t>(Yüksek Gelir Grubu Ülkeler için </a:t>
            </a:r>
            <a:r>
              <a:rPr lang="tr-TR" b="1" dirty="0">
                <a:solidFill>
                  <a:srgbClr val="FF0000"/>
                </a:solidFill>
              </a:rPr>
              <a:t>60 Ay</a:t>
            </a:r>
            <a:r>
              <a:rPr lang="tr-TR" dirty="0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FF0000"/>
                </a:solidFill>
              </a:rPr>
              <a:t>24 Ay </a:t>
            </a:r>
            <a:r>
              <a:rPr lang="tr-TR" dirty="0"/>
              <a:t>ve üzeri vadeler OECD düzenlemelerine tabidir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60" y="4786641"/>
            <a:ext cx="1670621" cy="10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838200" y="1638299"/>
          <a:ext cx="3192463" cy="16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7789514" y="1562100"/>
          <a:ext cx="3812501" cy="171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15" y="3388781"/>
            <a:ext cx="3812501" cy="223238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18" name="Content Placeholder 6"/>
          <p:cNvGraphicFramePr>
            <a:graphicFrameLocks/>
          </p:cNvGraphicFramePr>
          <p:nvPr>
            <p:extLst/>
          </p:nvPr>
        </p:nvGraphicFramePr>
        <p:xfrm>
          <a:off x="4163399" y="1638300"/>
          <a:ext cx="3437551" cy="16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7" y="3376730"/>
            <a:ext cx="3080807" cy="22444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8384"/>
          <a:stretch/>
        </p:blipFill>
        <p:spPr>
          <a:xfrm>
            <a:off x="4163400" y="3356312"/>
            <a:ext cx="3378812" cy="22648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-1" y="235390"/>
            <a:ext cx="12191999" cy="969362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İHRACAT ALACAKLARI </a:t>
            </a:r>
            <a:r>
              <a:rPr lang="tr-TR" sz="3200" b="1" dirty="0" smtClean="0">
                <a:latin typeface="Century Gothic" panose="020B0502020202020204" pitchFamily="34" charset="0"/>
              </a:rPr>
              <a:t>ıskonto </a:t>
            </a:r>
            <a:r>
              <a:rPr lang="tr-TR" sz="3200" b="1" dirty="0">
                <a:latin typeface="Century Gothic" panose="020B0502020202020204" pitchFamily="34" charset="0"/>
              </a:rPr>
              <a:t>PROGRAMI – İŞLEM ÖRNEKLERİ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49" y="1509652"/>
            <a:ext cx="9866108" cy="4130496"/>
          </a:xfrm>
          <a:prstGeom prst="rect">
            <a:avLst/>
          </a:prstGeom>
        </p:spPr>
      </p:pic>
      <p:sp>
        <p:nvSpPr>
          <p:cNvPr id="148" name="Flowchart: Connector 147"/>
          <p:cNvSpPr/>
          <p:nvPr/>
        </p:nvSpPr>
        <p:spPr>
          <a:xfrm>
            <a:off x="5569037" y="4116139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49" name="Flowchart: Connector 148"/>
          <p:cNvSpPr/>
          <p:nvPr/>
        </p:nvSpPr>
        <p:spPr>
          <a:xfrm>
            <a:off x="3949230" y="4280899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0" name="Flowchart: Connector 149"/>
          <p:cNvSpPr/>
          <p:nvPr/>
        </p:nvSpPr>
        <p:spPr>
          <a:xfrm>
            <a:off x="7079923" y="4586756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1" name="Flowchart: Connector 150"/>
          <p:cNvSpPr/>
          <p:nvPr/>
        </p:nvSpPr>
        <p:spPr>
          <a:xfrm>
            <a:off x="8410652" y="4226625"/>
            <a:ext cx="152361" cy="13704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2" name="Flowchart: Connector 151"/>
          <p:cNvSpPr/>
          <p:nvPr/>
        </p:nvSpPr>
        <p:spPr>
          <a:xfrm>
            <a:off x="7228006" y="366453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3" name="Flowchart: Connector 152"/>
          <p:cNvSpPr/>
          <p:nvPr/>
        </p:nvSpPr>
        <p:spPr>
          <a:xfrm>
            <a:off x="3818332" y="2900714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4" name="Flowchart: Connector 153"/>
          <p:cNvSpPr/>
          <p:nvPr/>
        </p:nvSpPr>
        <p:spPr>
          <a:xfrm>
            <a:off x="5790307" y="2887103"/>
            <a:ext cx="165057" cy="1602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6" name="Flowchart: Connector 155"/>
          <p:cNvSpPr/>
          <p:nvPr/>
        </p:nvSpPr>
        <p:spPr>
          <a:xfrm>
            <a:off x="9200588" y="2280615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9" name="TextBox 158"/>
          <p:cNvSpPr txBox="1"/>
          <p:nvPr/>
        </p:nvSpPr>
        <p:spPr>
          <a:xfrm>
            <a:off x="4918620" y="2608791"/>
            <a:ext cx="31233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Ankara Bölge 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Müdürlüğü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457478" y="4458097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Denizli Şubesi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959149" y="4303509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Konya Şubesi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27025" y="3390148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Kayseri Şubesi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8606904" y="4166174"/>
            <a:ext cx="1468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Gaziantep Şubesi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410406" y="4333273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Adana Şubesi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749520" y="2051586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70C0"/>
                </a:solidFill>
              </a:defRPr>
            </a:lvl1pPr>
          </a:lstStyle>
          <a:p>
            <a:r>
              <a:rPr lang="tr-TR" sz="1200" dirty="0">
                <a:solidFill>
                  <a:srgbClr val="C00000"/>
                </a:solidFill>
              </a:rPr>
              <a:t>Trabzon Şube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662731" y="1505451"/>
            <a:ext cx="155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000" b="1" dirty="0">
                <a:solidFill>
                  <a:schemeClr val="accent3">
                    <a:lumMod val="50000"/>
                  </a:schemeClr>
                </a:solidFill>
              </a:rPr>
              <a:t>İstanbul Avrupa Yakası Şube</a:t>
            </a:r>
          </a:p>
        </p:txBody>
      </p:sp>
      <p:sp>
        <p:nvSpPr>
          <p:cNvPr id="172" name="Flowchart: Connector 171"/>
          <p:cNvSpPr/>
          <p:nvPr/>
        </p:nvSpPr>
        <p:spPr>
          <a:xfrm>
            <a:off x="3912879" y="2112757"/>
            <a:ext cx="76180" cy="5073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62" name="TextBox 161"/>
          <p:cNvSpPr txBox="1"/>
          <p:nvPr/>
        </p:nvSpPr>
        <p:spPr>
          <a:xfrm>
            <a:off x="3161477" y="2718869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Bursa Şubesi </a:t>
            </a:r>
          </a:p>
        </p:txBody>
      </p:sp>
      <p:sp>
        <p:nvSpPr>
          <p:cNvPr id="53" name="Flowchart: Connector 52"/>
          <p:cNvSpPr/>
          <p:nvPr/>
        </p:nvSpPr>
        <p:spPr>
          <a:xfrm>
            <a:off x="4464255" y="494558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54" name="TextBox 53"/>
          <p:cNvSpPr txBox="1"/>
          <p:nvPr/>
        </p:nvSpPr>
        <p:spPr>
          <a:xfrm>
            <a:off x="3847747" y="5143764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Antalya Şubesi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14568" y="2226650"/>
            <a:ext cx="2288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Gebze Şubesi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5575" y="3516824"/>
            <a:ext cx="1239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Manisa Şube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52579" y="2891565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rgbClr val="C00000"/>
                </a:solidFill>
              </a:rPr>
              <a:t>Eskişehir Şube</a:t>
            </a:r>
          </a:p>
        </p:txBody>
      </p:sp>
      <p:sp>
        <p:nvSpPr>
          <p:cNvPr id="63" name="Flowchart: Connector 62"/>
          <p:cNvSpPr/>
          <p:nvPr/>
        </p:nvSpPr>
        <p:spPr>
          <a:xfrm>
            <a:off x="4671475" y="3121112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67" name="TextBox 66"/>
          <p:cNvSpPr txBox="1"/>
          <p:nvPr/>
        </p:nvSpPr>
        <p:spPr>
          <a:xfrm>
            <a:off x="3654847" y="1836252"/>
            <a:ext cx="2243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 smtClean="0">
                <a:solidFill>
                  <a:schemeClr val="accent3">
                    <a:lumMod val="50000"/>
                  </a:schemeClr>
                </a:solidFill>
              </a:rPr>
              <a:t>Marmara Bölge Müdürlüğü</a:t>
            </a:r>
            <a:endParaRPr lang="tr-TR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5" name="Flowchart: Connector 74"/>
          <p:cNvSpPr/>
          <p:nvPr/>
        </p:nvSpPr>
        <p:spPr>
          <a:xfrm>
            <a:off x="3243948" y="3467397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73" name="TextBox 50"/>
          <p:cNvSpPr txBox="1"/>
          <p:nvPr/>
        </p:nvSpPr>
        <p:spPr>
          <a:xfrm>
            <a:off x="-242179" y="2369007"/>
            <a:ext cx="2777868" cy="203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599" b="1" dirty="0">
                <a:solidFill>
                  <a:srgbClr val="00B050"/>
                </a:solidFill>
                <a:latin typeface="+mn-lt"/>
              </a:rPr>
              <a:t>20</a:t>
            </a:r>
            <a:r>
              <a:rPr lang="tr-TR" sz="3199" b="1" dirty="0">
                <a:solidFill>
                  <a:srgbClr val="00B050"/>
                </a:solidFill>
                <a:latin typeface="+mn-lt"/>
              </a:rPr>
              <a:t> </a:t>
            </a:r>
          </a:p>
          <a:p>
            <a:pPr algn="ctr"/>
            <a:r>
              <a:rPr lang="tr-TR" sz="2800" b="1" dirty="0">
                <a:solidFill>
                  <a:srgbClr val="00B050"/>
                </a:solidFill>
                <a:latin typeface="+mn-lt"/>
              </a:rPr>
              <a:t>ŞUBE</a:t>
            </a:r>
          </a:p>
          <a:p>
            <a:pPr algn="ctr"/>
            <a:endParaRPr lang="tr-TR" sz="3199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09049" y="454408"/>
            <a:ext cx="0" cy="5108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326" y="2023947"/>
            <a:ext cx="97585" cy="9758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235982" y="2326825"/>
            <a:ext cx="938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Çorlu Şube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415" y="5104202"/>
            <a:ext cx="141013" cy="1410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649384" y="2438017"/>
            <a:ext cx="82357" cy="82357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9292" y="261863"/>
            <a:ext cx="11838501" cy="70775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tr-TR" sz="3999" b="1" dirty="0" smtClean="0">
                <a:solidFill>
                  <a:schemeClr val="bg1"/>
                </a:solidFill>
              </a:rPr>
              <a:t>Mevcut Şube </a:t>
            </a:r>
            <a:r>
              <a:rPr lang="tr-TR" sz="3999" b="1" dirty="0">
                <a:solidFill>
                  <a:schemeClr val="bg1"/>
                </a:solidFill>
              </a:rPr>
              <a:t>Ağımız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3745" y="4838424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Mersin </a:t>
            </a:r>
            <a:r>
              <a:rPr lang="tr-TR" sz="12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Şubesi</a:t>
            </a:r>
            <a:endParaRPr lang="tr-TR" sz="1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44" y="5181370"/>
            <a:ext cx="127401" cy="12740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820531" y="4368843"/>
            <a:ext cx="164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Ege Bölge 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Müdürlüğü</a:t>
            </a:r>
          </a:p>
        </p:txBody>
      </p:sp>
      <p:sp>
        <p:nvSpPr>
          <p:cNvPr id="91" name="Flowchart: Connector 90"/>
          <p:cNvSpPr/>
          <p:nvPr/>
        </p:nvSpPr>
        <p:spPr>
          <a:xfrm>
            <a:off x="2799857" y="399298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23" y="2171419"/>
            <a:ext cx="97585" cy="9758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993246" y="2293447"/>
            <a:ext cx="1047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 err="1">
                <a:solidFill>
                  <a:schemeClr val="accent3">
                    <a:lumMod val="50000"/>
                  </a:schemeClr>
                </a:solidFill>
              </a:rPr>
              <a:t>Odakule</a:t>
            </a: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 Ş.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953963" y="2203258"/>
            <a:ext cx="56448" cy="5644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10" y="2239695"/>
            <a:ext cx="72757" cy="72757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3974463" y="1515354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Maltepe Şube</a:t>
            </a:r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3486492" y="1837403"/>
            <a:ext cx="82627" cy="1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2" idx="0"/>
          </p:cNvCxnSpPr>
          <p:nvPr/>
        </p:nvCxnSpPr>
        <p:spPr>
          <a:xfrm flipV="1">
            <a:off x="3950969" y="1949577"/>
            <a:ext cx="83311" cy="16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25410" y="1735864"/>
            <a:ext cx="567976" cy="45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27603" y="2235590"/>
            <a:ext cx="139213" cy="11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Ribbon 9"/>
          <p:cNvSpPr/>
          <p:nvPr/>
        </p:nvSpPr>
        <p:spPr>
          <a:xfrm>
            <a:off x="8410652" y="194328"/>
            <a:ext cx="2797416" cy="1169914"/>
          </a:xfrm>
          <a:prstGeom prst="ribbon2">
            <a:avLst/>
          </a:prstGeom>
          <a:solidFill>
            <a:srgbClr val="FF7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YENİ ŞUBELER</a:t>
            </a:r>
            <a:endParaRPr lang="tr-TR" dirty="0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9489074" y="1169252"/>
            <a:ext cx="320286" cy="958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5052960" y="1169253"/>
            <a:ext cx="4756401" cy="1844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7682848" y="1169253"/>
            <a:ext cx="2126512" cy="369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799568" y="4802123"/>
            <a:ext cx="1878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C00000"/>
                </a:solidFill>
              </a:rPr>
              <a:t>İskenderun </a:t>
            </a:r>
            <a:r>
              <a:rPr lang="tr-TR" sz="1200" b="1" dirty="0">
                <a:solidFill>
                  <a:srgbClr val="C00000"/>
                </a:solidFill>
              </a:rPr>
              <a:t>Şubesi</a:t>
            </a:r>
          </a:p>
        </p:txBody>
      </p:sp>
    </p:spTree>
    <p:extLst>
      <p:ext uri="{BB962C8B-B14F-4D97-AF65-F5344CB8AC3E}">
        <p14:creationId xmlns:p14="http://schemas.microsoft.com/office/powerpoint/2010/main" val="16561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9" y="1579159"/>
            <a:ext cx="2806721" cy="1749705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4604971" y="3554477"/>
            <a:ext cx="3344636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2200" b="1" dirty="0" smtClean="0">
                <a:solidFill>
                  <a:srgbClr val="53565A"/>
                </a:solidFill>
              </a:rPr>
              <a:t>www.eximbank.gov.tr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2200" b="1" dirty="0" smtClean="0">
              <a:solidFill>
                <a:srgbClr val="53565A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tr-TR" sz="2200" b="1" dirty="0">
              <a:solidFill>
                <a:srgbClr val="53565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2641" y="4305553"/>
            <a:ext cx="78892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400" b="1" dirty="0" smtClean="0">
                <a:solidFill>
                  <a:srgbClr val="53565A"/>
                </a:solidFill>
                <a:latin typeface="+mn-lt"/>
              </a:rPr>
              <a:t>A.ASLIHAN KÜÇÜK</a:t>
            </a:r>
            <a:endParaRPr lang="tr-TR" sz="1400" b="1" dirty="0">
              <a:solidFill>
                <a:srgbClr val="53565A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 smtClean="0">
                <a:solidFill>
                  <a:srgbClr val="53565A"/>
                </a:solidFill>
                <a:latin typeface="+mn-lt"/>
              </a:rPr>
              <a:t>İÇ ANADOLU BÖLGE MÜDÜRLÜĞÜ / PAZARLAMA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 smtClean="0">
                <a:solidFill>
                  <a:srgbClr val="53565A"/>
                </a:solidFill>
                <a:latin typeface="+mn-lt"/>
                <a:hlinkClick r:id="rId4"/>
              </a:rPr>
              <a:t>akucuk@Eximbank.gov.tr</a:t>
            </a:r>
            <a:endParaRPr lang="tr-TR" sz="1500" dirty="0" smtClean="0">
              <a:solidFill>
                <a:srgbClr val="53565A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 smtClean="0">
                <a:solidFill>
                  <a:srgbClr val="53565A"/>
                </a:solidFill>
                <a:latin typeface="+mn-lt"/>
              </a:rPr>
              <a:t>0850 200 60 74</a:t>
            </a:r>
            <a:endParaRPr lang="tr-TR" sz="1500" dirty="0">
              <a:solidFill>
                <a:srgbClr val="53565A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317" y="5720018"/>
            <a:ext cx="78892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400" b="1" dirty="0">
                <a:solidFill>
                  <a:srgbClr val="53565A"/>
                </a:solidFill>
                <a:latin typeface="+mn-lt"/>
              </a:rPr>
              <a:t>GENEL MÜDÜRLÜK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tr-TR" sz="1500" dirty="0">
                <a:solidFill>
                  <a:srgbClr val="53565A"/>
                </a:solidFill>
                <a:latin typeface="+mn-lt"/>
              </a:rPr>
              <a:t>Saray Mah. Ahmet Tevfik İleri Cad. No:19 34768 Ümraniye/İSTANBUL</a:t>
            </a:r>
          </a:p>
        </p:txBody>
      </p:sp>
    </p:spTree>
    <p:extLst>
      <p:ext uri="{BB962C8B-B14F-4D97-AF65-F5344CB8AC3E}">
        <p14:creationId xmlns:p14="http://schemas.microsoft.com/office/powerpoint/2010/main" val="2052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56240" y="1136735"/>
            <a:ext cx="3586608" cy="571387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2020 </a:t>
            </a:r>
            <a:r>
              <a:rPr lang="tr-TR" sz="2400" dirty="0">
                <a:solidFill>
                  <a:schemeClr val="tx1"/>
                </a:solidFill>
              </a:rPr>
              <a:t>Yılında ihracata </a:t>
            </a:r>
            <a:r>
              <a:rPr lang="tr-TR" sz="4400" b="1" dirty="0" smtClean="0">
                <a:solidFill>
                  <a:schemeClr val="tx1"/>
                </a:solidFill>
              </a:rPr>
              <a:t>50 </a:t>
            </a:r>
            <a:r>
              <a:rPr lang="tr-TR" sz="3600" b="1" dirty="0">
                <a:solidFill>
                  <a:schemeClr val="tx1"/>
                </a:solidFill>
              </a:rPr>
              <a:t>milyar $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destek vermeyi hedefliyoruz.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Yıllık Performansımız ve Hedeflerimiz…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6016" y="1136735"/>
          <a:ext cx="7896432" cy="587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58670" y="1562500"/>
            <a:ext cx="9882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39,3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634" y="1454488"/>
            <a:ext cx="14394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Milyar $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5967" y="1971633"/>
            <a:ext cx="6443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33</a:t>
            </a:r>
          </a:p>
        </p:txBody>
      </p:sp>
      <p:sp>
        <p:nvSpPr>
          <p:cNvPr id="25" name="Right Brace 24"/>
          <p:cNvSpPr/>
          <p:nvPr/>
        </p:nvSpPr>
        <p:spPr>
          <a:xfrm rot="16200000">
            <a:off x="1344475" y="2168311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023298"/>
            <a:ext cx="1184982" cy="737510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3244770" y="1650453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807908" y="1219811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44,2</a:t>
            </a:r>
            <a:endParaRPr lang="tr-TR" sz="3200" b="1" dirty="0"/>
          </a:p>
        </p:txBody>
      </p:sp>
      <p:sp>
        <p:nvSpPr>
          <p:cNvPr id="20" name="Right Brace 19"/>
          <p:cNvSpPr/>
          <p:nvPr/>
        </p:nvSpPr>
        <p:spPr>
          <a:xfrm rot="16200000">
            <a:off x="5138186" y="1256737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27"/>
          <p:cNvSpPr txBox="1"/>
          <p:nvPr/>
        </p:nvSpPr>
        <p:spPr>
          <a:xfrm>
            <a:off x="6711952" y="1153334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44,1</a:t>
            </a:r>
            <a:endParaRPr lang="tr-TR" sz="3200" b="1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7110326" y="1253078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9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</a:t>
            </a:r>
            <a:r>
              <a:rPr lang="tr-TR" sz="4000" b="1" dirty="0" smtClean="0">
                <a:solidFill>
                  <a:schemeClr val="bg1"/>
                </a:solidFill>
              </a:rPr>
              <a:t>Rakamlarla TÜRK EXIMBANK (2018)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2798"/>
            <a:ext cx="12192000" cy="567520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Türkiye’nin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En Büyük </a:t>
            </a:r>
            <a:r>
              <a:rPr lang="tr-TR" sz="2800" dirty="0" smtClean="0">
                <a:solidFill>
                  <a:schemeClr val="tx1"/>
                </a:solidFill>
              </a:rPr>
              <a:t>Alacak Sigortası Şirketi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Yurtdışı Fon Temininde </a:t>
            </a:r>
            <a:r>
              <a:rPr lang="tr-TR" sz="3600" b="1" dirty="0" smtClean="0">
                <a:solidFill>
                  <a:schemeClr val="tx1"/>
                </a:solidFill>
              </a:rPr>
              <a:t>7</a:t>
            </a:r>
            <a:r>
              <a:rPr lang="tr-TR" sz="3000" b="1" dirty="0" smtClean="0">
                <a:solidFill>
                  <a:schemeClr val="tx1"/>
                </a:solidFill>
              </a:rPr>
              <a:t>.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Büyük Banka</a:t>
            </a:r>
          </a:p>
          <a:p>
            <a:pPr marL="342900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Kredi Büyülüğünde Türkiye’nin </a:t>
            </a:r>
            <a:r>
              <a:rPr lang="tr-TR" sz="3600" b="1" dirty="0" smtClean="0">
                <a:solidFill>
                  <a:schemeClr val="tx1"/>
                </a:solidFill>
              </a:rPr>
              <a:t>8</a:t>
            </a:r>
            <a:r>
              <a:rPr lang="tr-TR" sz="3000" b="1" dirty="0" smtClean="0">
                <a:solidFill>
                  <a:schemeClr val="tx1"/>
                </a:solidFill>
              </a:rPr>
              <a:t>. </a:t>
            </a:r>
            <a:r>
              <a:rPr lang="tr-TR" sz="2800" dirty="0" smtClean="0">
                <a:solidFill>
                  <a:schemeClr val="tx1"/>
                </a:solidFill>
              </a:rPr>
              <a:t>Büyük Bankası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İhracat Kredilerinin </a:t>
            </a:r>
            <a:r>
              <a:rPr lang="tr-TR" sz="3600" b="1" dirty="0" smtClean="0">
                <a:solidFill>
                  <a:schemeClr val="tx1"/>
                </a:solidFill>
              </a:rPr>
              <a:t>%50</a:t>
            </a:r>
            <a:r>
              <a:rPr lang="tr-TR" sz="2400" dirty="0" smtClean="0">
                <a:solidFill>
                  <a:schemeClr val="tx1"/>
                </a:solidFill>
              </a:rPr>
              <a:t>’</a:t>
            </a:r>
            <a:r>
              <a:rPr lang="tr-TR" sz="2800" dirty="0" smtClean="0">
                <a:solidFill>
                  <a:schemeClr val="tx1"/>
                </a:solidFill>
              </a:rPr>
              <a:t>ini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Tek Başına Veren Banka</a:t>
            </a:r>
          </a:p>
          <a:p>
            <a:pPr algn="ctr"/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" y="6021507"/>
            <a:ext cx="1341827" cy="8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</a:t>
            </a:r>
            <a:r>
              <a:rPr lang="tr-TR" sz="4000" b="1" dirty="0" smtClean="0">
                <a:solidFill>
                  <a:schemeClr val="bg1"/>
                </a:solidFill>
              </a:rPr>
              <a:t>Müşteri Sayımız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7931" y="1828799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Toplam Firma Sayısı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6263685" y="1828800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KOBİ Firma Sayısı</a:t>
            </a:r>
            <a:endParaRPr lang="tr-TR" sz="2400" dirty="0"/>
          </a:p>
        </p:txBody>
      </p:sp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1221973" y="2771775"/>
            <a:ext cx="4706345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12.584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6261688" y="2771775"/>
            <a:ext cx="4712383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9.188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352925" y="4638675"/>
            <a:ext cx="3781425" cy="180975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%</a:t>
            </a:r>
            <a:r>
              <a:rPr lang="tr-TR" sz="3600" dirty="0" smtClean="0"/>
              <a:t>73</a:t>
            </a:r>
            <a:r>
              <a:rPr lang="tr-TR" sz="2400" dirty="0" smtClean="0"/>
              <a:t> KOBİ oranı</a:t>
            </a:r>
            <a:endParaRPr lang="tr-T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" y="5994127"/>
            <a:ext cx="1280867" cy="7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784348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prstClr val="white"/>
                </a:solidFill>
                <a:latin typeface="Century Gothic"/>
              </a:rPr>
              <a:t>    </a:t>
            </a:r>
            <a:r>
              <a:rPr lang="tr-TR" sz="4000" b="1" dirty="0" smtClean="0">
                <a:solidFill>
                  <a:prstClr val="white"/>
                </a:solidFill>
                <a:latin typeface="Century Gothic"/>
              </a:rPr>
              <a:t>Finansman Programlarımız</a:t>
            </a:r>
            <a:endParaRPr lang="tr-TR" sz="4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464" y="1628800"/>
            <a:ext cx="3761312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YURT İÇİ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KREDİLER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8465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328" y="1628800"/>
            <a:ext cx="376131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ALACAK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SİGORTASI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6191" y="1628800"/>
            <a:ext cx="3761312" cy="1008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ULUSLARARASI KREDİLER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328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6193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1" y="2971321"/>
            <a:ext cx="360017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6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7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5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DÖVİZ KAZANDIRICI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HİZMET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3789" y="2877011"/>
            <a:ext cx="360017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2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1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7327" y="2877011"/>
            <a:ext cx="360017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4</a:t>
            </a:r>
            <a:r>
              <a:rPr lang="tr-TR" sz="2000" dirty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ULUSLARARASI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TİCARETİN 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  FİNANSMANI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4000" b="1" dirty="0" smtClean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solidFill>
                  <a:srgbClr val="545454"/>
                </a:solidFill>
                <a:latin typeface="Century Gothic"/>
              </a:rPr>
              <a:t>1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PROJE KREDİLERİ</a:t>
            </a: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562" y="3008021"/>
            <a:ext cx="8751756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>
                <a:solidFill>
                  <a:prstClr val="white"/>
                </a:solidFill>
              </a:rPr>
              <a:t>YURT İÇİ </a:t>
            </a:r>
            <a:r>
              <a:rPr lang="tr-TR" sz="7200" b="1" dirty="0" smtClean="0">
                <a:solidFill>
                  <a:prstClr val="white"/>
                </a:solidFill>
              </a:rPr>
              <a:t>KREDİLER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330" y="1880391"/>
            <a:ext cx="7950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Mal ve Hizmet İhracatı </a:t>
            </a: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aahhüdü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Teminat (Teminat Mektubu, KGF Protokolü)</a:t>
            </a:r>
          </a:p>
          <a:p>
            <a:pPr lvl="0"/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Her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firma için aynı faiz oranı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limiti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Vergi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İstisnası (BSMV)</a:t>
            </a:r>
          </a:p>
          <a:p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PROGRAMLARININ ORTAK ÖZELLİKLERİ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%HOSTNAME%">KOR-20.eximbank.ic</XMLData>
</file>

<file path=customXml/item2.xml><?xml version="1.0" encoding="utf-8"?>
<XMLData TextToDisplay="%USERNAME%">ze1269</XMLData>
</file>

<file path=customXml/item3.xml><?xml version="1.0" encoding="utf-8"?>
<XMLData TextToDisplay="%EMAILADDRESS%">zersezer@eximbank.gov.tr</XMLData>
</file>

<file path=customXml/item4.xml><?xml version="1.0" encoding="utf-8"?>
<XMLData TextToDisplay="%DOCUMENTGUID%">{00000000-0000-0000-0000-000000000000}</XMLData>
</file>

<file path=customXml/item5.xml><?xml version="1.0" encoding="utf-8"?>
<XMLData TextToDisplay="%CLASSIFICATIONDATETIME%">08:03 31/10/2019</XMLData>
</file>

<file path=customXml/item6.xml><?xml version="1.0" encoding="utf-8"?>
<XMLData TextToDisplay="RightsWATCHMark">2|EXIMBANK-Sınıflandırma-Hizmete Özel|{00000000-0000-0000-0000-000000000000}</XMLData>
</file>

<file path=customXml/itemProps1.xml><?xml version="1.0" encoding="utf-8"?>
<ds:datastoreItem xmlns:ds="http://schemas.openxmlformats.org/officeDocument/2006/customXml" ds:itemID="{B743C0F6-766C-4DE7-84E5-A3E4AD9D487A}">
  <ds:schemaRefs/>
</ds:datastoreItem>
</file>

<file path=customXml/itemProps2.xml><?xml version="1.0" encoding="utf-8"?>
<ds:datastoreItem xmlns:ds="http://schemas.openxmlformats.org/officeDocument/2006/customXml" ds:itemID="{79301F4A-5DAA-4EAF-A446-C296961F5C12}">
  <ds:schemaRefs/>
</ds:datastoreItem>
</file>

<file path=customXml/itemProps3.xml><?xml version="1.0" encoding="utf-8"?>
<ds:datastoreItem xmlns:ds="http://schemas.openxmlformats.org/officeDocument/2006/customXml" ds:itemID="{E724D23E-815A-475B-9AA3-CB50C87DBF4E}">
  <ds:schemaRefs/>
</ds:datastoreItem>
</file>

<file path=customXml/itemProps4.xml><?xml version="1.0" encoding="utf-8"?>
<ds:datastoreItem xmlns:ds="http://schemas.openxmlformats.org/officeDocument/2006/customXml" ds:itemID="{BFD8DA39-A04E-43FC-A468-EBCA4400B75B}">
  <ds:schemaRefs/>
</ds:datastoreItem>
</file>

<file path=customXml/itemProps5.xml><?xml version="1.0" encoding="utf-8"?>
<ds:datastoreItem xmlns:ds="http://schemas.openxmlformats.org/officeDocument/2006/customXml" ds:itemID="{8DFE63FF-36E7-4A42-B255-B94997FF4049}">
  <ds:schemaRefs/>
</ds:datastoreItem>
</file>

<file path=customXml/itemProps6.xml><?xml version="1.0" encoding="utf-8"?>
<ds:datastoreItem xmlns:ds="http://schemas.openxmlformats.org/officeDocument/2006/customXml" ds:itemID="{012BD0E4-2760-45D3-A7F9-28EC4E7FC3D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13478</TotalTime>
  <Words>1390</Words>
  <Application>Microsoft Office PowerPoint</Application>
  <PresentationFormat>Widescreen</PresentationFormat>
  <Paragraphs>384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Lato Light</vt:lpstr>
      <vt:lpstr>Tahoma</vt:lpstr>
      <vt:lpstr>Times New Roman</vt:lpstr>
      <vt:lpstr>Wingdings</vt:lpstr>
      <vt:lpstr>Wingdings 3</vt:lpstr>
      <vt:lpstr>Continental World 16x9</vt:lpstr>
      <vt:lpstr>1_Continental World 16x9</vt:lpstr>
      <vt:lpstr>İHRACATIN FİNANSMANINDA  TÜRK EXıMBANK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 ÖZER</dc:creator>
  <cp:lastModifiedBy>Ayşe Aslıhan KÜÇÜK</cp:lastModifiedBy>
  <cp:revision>649</cp:revision>
  <cp:lastPrinted>2020-02-18T09:25:13Z</cp:lastPrinted>
  <dcterms:created xsi:type="dcterms:W3CDTF">2015-03-03T13:08:45Z</dcterms:created>
  <dcterms:modified xsi:type="dcterms:W3CDTF">2020-02-18T09:25:25Z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2|EXIMBANK-Sınıflandırma-Hizmete Özel|{00000000-0000-0000-0000-000000000000}</vt:lpwstr>
  </property>
</Properties>
</file>