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0" r:id="rId1"/>
  </p:sldMasterIdLst>
  <p:notesMasterIdLst>
    <p:notesMasterId r:id="rId26"/>
  </p:notesMasterIdLst>
  <p:sldIdLst>
    <p:sldId id="256" r:id="rId2"/>
    <p:sldId id="277" r:id="rId3"/>
    <p:sldId id="332" r:id="rId4"/>
    <p:sldId id="308" r:id="rId5"/>
    <p:sldId id="310" r:id="rId6"/>
    <p:sldId id="311" r:id="rId7"/>
    <p:sldId id="312" r:id="rId8"/>
    <p:sldId id="336" r:id="rId9"/>
    <p:sldId id="337" r:id="rId10"/>
    <p:sldId id="338" r:id="rId11"/>
    <p:sldId id="340" r:id="rId12"/>
    <p:sldId id="313" r:id="rId13"/>
    <p:sldId id="314" r:id="rId14"/>
    <p:sldId id="315" r:id="rId15"/>
    <p:sldId id="316" r:id="rId16"/>
    <p:sldId id="333" r:id="rId17"/>
    <p:sldId id="325" r:id="rId18"/>
    <p:sldId id="326" r:id="rId19"/>
    <p:sldId id="327" r:id="rId20"/>
    <p:sldId id="317" r:id="rId21"/>
    <p:sldId id="318" r:id="rId22"/>
    <p:sldId id="319" r:id="rId23"/>
    <p:sldId id="328" r:id="rId24"/>
    <p:sldId id="286" r:id="rId25"/>
  </p:sldIdLst>
  <p:sldSz cx="12192000" cy="6858000"/>
  <p:notesSz cx="6797675" cy="9928225"/>
  <p:embeddedFontLst>
    <p:embeddedFont>
      <p:font typeface="Roboto" charset="0"/>
      <p:regular r:id="rId27"/>
      <p:bold r:id="rId28"/>
      <p:italic r:id="rId29"/>
      <p:boldItalic r:id="rId30"/>
    </p:embeddedFont>
    <p:embeddedFont>
      <p:font typeface="Arial Narrow" pitchFamily="34" charset="0"/>
      <p:regular r:id="rId31"/>
      <p:bold r:id="rId32"/>
      <p:italic r:id="rId33"/>
      <p:boldItalic r:id="rId34"/>
    </p:embeddedFont>
    <p:embeddedFont>
      <p:font typeface="Cambria Math" pitchFamily="18" charset="0"/>
      <p:regular r:id="rId35"/>
    </p:embeddedFont>
    <p:embeddedFont>
      <p:font typeface="Arial Unicode MS" pitchFamily="34" charset="-128"/>
      <p:regular r:id="rId36"/>
    </p:embeddedFont>
    <p:embeddedFont>
      <p:font typeface="Calibri" pitchFamily="34" charset="0"/>
      <p:regular r:id="rId37"/>
      <p:bold r:id="rId38"/>
      <p:italic r:id="rId39"/>
      <p:boldItalic r:id="rId40"/>
    </p:embeddedFont>
    <p:embeddedFont>
      <p:font typeface="MS PGothic" pitchFamily="34" charset="-128"/>
      <p:regular r:id="rId41"/>
    </p:embeddedFont>
    <p:embeddedFont>
      <p:font typeface="Century Gothic"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2E2"/>
    <a:srgbClr val="FDE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301B821-A1FF-4177-AEE7-76D212191A09}">
  <a:tblStyle styleId="{D0328DC8-332F-488E-A4C4-04CD5E06603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C08828C-482E-4C7B-8B82-7D5307E20000}"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rgbClr val="FFFFFF"/>
      </a:tcTxStyle>
      <a:tcStyle>
        <a:tcBdr/>
        <a:fill>
          <a:solidFill>
            <a:srgbClr val="FFAB40"/>
          </a:solidFill>
        </a:fill>
      </a:tcStyle>
    </a:lastCol>
    <a:firstCol>
      <a:tcTxStyle b="on" i="off">
        <a:font>
          <a:latin typeface="Calibri"/>
          <a:ea typeface="Calibri"/>
          <a:cs typeface="Calibri"/>
        </a:font>
        <a:srgbClr val="FFFFFF"/>
      </a:tcTxStyle>
      <a:tcStyle>
        <a:tcBdr/>
        <a:fill>
          <a:solidFill>
            <a:srgbClr val="FFAB40"/>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FFAB40"/>
          </a:solidFill>
        </a:fill>
      </a:tcStyle>
    </a:lastRow>
    <a:seCell>
      <a:tcTxStyle b="off" i="off"/>
      <a:tcStyle>
        <a:tcBdr/>
      </a:tcStyle>
    </a:seCell>
    <a:swCell>
      <a:tcTxStyle b="off" i="off"/>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FFAB40"/>
          </a:solidFill>
        </a:fill>
      </a:tcStyle>
    </a:firstRow>
    <a:neCell>
      <a:tcTxStyle b="off" i="off"/>
      <a:tcStyle>
        <a:tcBdr/>
      </a:tcStyle>
    </a:neCell>
    <a:nwCell>
      <a:tcTxStyle b="off" i="off"/>
      <a:tcStyle>
        <a:tcBdr/>
      </a:tcStyle>
    </a:nwCel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5577" autoAdjust="0"/>
  </p:normalViewPr>
  <p:slideViewPr>
    <p:cSldViewPr snapToGrid="0">
      <p:cViewPr>
        <p:scale>
          <a:sx n="91" d="100"/>
          <a:sy n="91" d="100"/>
        </p:scale>
        <p:origin x="-12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YY\Desktop\ar-ge%20y&#305;llar%20itibariyle.ods"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Microsoft%20PowerPoint%20uygulamas&#305;nda%20grafik"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sz="2000" dirty="0"/>
              <a:t>Yıllar İtibariyle </a:t>
            </a:r>
            <a:r>
              <a:rPr lang="en-US" sz="2000" dirty="0" err="1"/>
              <a:t>Ar-Ge</a:t>
            </a:r>
            <a:r>
              <a:rPr lang="en-US" sz="2000" dirty="0"/>
              <a:t> </a:t>
            </a:r>
            <a:r>
              <a:rPr lang="en-US" sz="2000" dirty="0" err="1"/>
              <a:t>Merkezi</a:t>
            </a:r>
            <a:r>
              <a:rPr lang="en-US" sz="2000" dirty="0"/>
              <a:t> </a:t>
            </a:r>
            <a:r>
              <a:rPr lang="en-US" sz="2000" dirty="0" err="1"/>
              <a:t>Sayısı</a:t>
            </a:r>
            <a:r>
              <a:rPr lang="en-US" dirty="0"/>
              <a:t> </a:t>
            </a: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0807044281069564"/>
          <c:y val="0.12124169276119862"/>
          <c:w val="0.74921617801158891"/>
          <c:h val="0.79844952592010066"/>
        </c:manualLayout>
      </c:layout>
      <c:bar3DChart>
        <c:barDir val="col"/>
        <c:grouping val="clustered"/>
        <c:varyColors val="0"/>
        <c:ser>
          <c:idx val="0"/>
          <c:order val="0"/>
          <c:tx>
            <c:strRef>
              <c:f>Sheet1!$A$13</c:f>
              <c:strCache>
                <c:ptCount val="1"/>
                <c:pt idx="0">
                  <c:v>Ar-Ge Merkezi Sayısı </c:v>
                </c:pt>
              </c:strCache>
            </c:strRef>
          </c:tx>
          <c:invertIfNegative val="0"/>
          <c:dLbls>
            <c:spPr>
              <a:noFill/>
              <a:ln>
                <a:noFill/>
              </a:ln>
              <a:effectLst/>
            </c:spPr>
            <c:txPr>
              <a:bodyPr/>
              <a:lstStyle/>
              <a:p>
                <a:pPr>
                  <a:defRPr b="1" i="0" baseline="0"/>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Sheet1!$B$12:$O$12</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Sheet1!$B$13:$O$13</c:f>
              <c:numCache>
                <c:formatCode>General</c:formatCode>
                <c:ptCount val="14"/>
                <c:pt idx="0">
                  <c:v>20</c:v>
                </c:pt>
                <c:pt idx="1">
                  <c:v>62</c:v>
                </c:pt>
                <c:pt idx="2">
                  <c:v>82</c:v>
                </c:pt>
                <c:pt idx="3">
                  <c:v>110</c:v>
                </c:pt>
                <c:pt idx="4">
                  <c:v>138</c:v>
                </c:pt>
                <c:pt idx="5">
                  <c:v>152</c:v>
                </c:pt>
                <c:pt idx="6">
                  <c:v>168</c:v>
                </c:pt>
                <c:pt idx="7">
                  <c:v>232</c:v>
                </c:pt>
                <c:pt idx="8">
                  <c:v>334</c:v>
                </c:pt>
                <c:pt idx="9">
                  <c:v>770</c:v>
                </c:pt>
                <c:pt idx="10">
                  <c:v>1087</c:v>
                </c:pt>
                <c:pt idx="11">
                  <c:v>1227</c:v>
                </c:pt>
                <c:pt idx="12">
                  <c:v>1239</c:v>
                </c:pt>
                <c:pt idx="13">
                  <c:v>1244</c:v>
                </c:pt>
              </c:numCache>
            </c:numRef>
          </c:val>
          <c:extLst xmlns:c16r2="http://schemas.microsoft.com/office/drawing/2015/06/chart">
            <c:ext xmlns:c16="http://schemas.microsoft.com/office/drawing/2014/chart" uri="{C3380CC4-5D6E-409C-BE32-E72D297353CC}">
              <c16:uniqueId val="{00000000-2395-497D-B4CF-DC302A1BB4F0}"/>
            </c:ext>
          </c:extLst>
        </c:ser>
        <c:dLbls>
          <c:showLegendKey val="0"/>
          <c:showVal val="0"/>
          <c:showCatName val="0"/>
          <c:showSerName val="0"/>
          <c:showPercent val="0"/>
          <c:showBubbleSize val="0"/>
        </c:dLbls>
        <c:gapWidth val="150"/>
        <c:shape val="box"/>
        <c:axId val="169076224"/>
        <c:axId val="169093376"/>
        <c:axId val="0"/>
      </c:bar3DChart>
      <c:catAx>
        <c:axId val="169076224"/>
        <c:scaling>
          <c:orientation val="minMax"/>
        </c:scaling>
        <c:delete val="0"/>
        <c:axPos val="b"/>
        <c:numFmt formatCode="General" sourceLinked="1"/>
        <c:majorTickMark val="out"/>
        <c:minorTickMark val="none"/>
        <c:tickLblPos val="nextTo"/>
        <c:txPr>
          <a:bodyPr/>
          <a:lstStyle/>
          <a:p>
            <a:pPr>
              <a:defRPr b="1" i="0" baseline="0"/>
            </a:pPr>
            <a:endParaRPr lang="tr-TR"/>
          </a:p>
        </c:txPr>
        <c:crossAx val="169093376"/>
        <c:crosses val="autoZero"/>
        <c:auto val="1"/>
        <c:lblAlgn val="ctr"/>
        <c:lblOffset val="100"/>
        <c:noMultiLvlLbl val="0"/>
      </c:catAx>
      <c:valAx>
        <c:axId val="169093376"/>
        <c:scaling>
          <c:orientation val="minMax"/>
        </c:scaling>
        <c:delete val="0"/>
        <c:axPos val="l"/>
        <c:majorGridlines/>
        <c:numFmt formatCode="General" sourceLinked="1"/>
        <c:majorTickMark val="out"/>
        <c:minorTickMark val="none"/>
        <c:tickLblPos val="nextTo"/>
        <c:txPr>
          <a:bodyPr/>
          <a:lstStyle/>
          <a:p>
            <a:pPr>
              <a:defRPr b="1" i="0" baseline="0"/>
            </a:pPr>
            <a:endParaRPr lang="tr-TR"/>
          </a:p>
        </c:txPr>
        <c:crossAx val="169076224"/>
        <c:crosses val="autoZero"/>
        <c:crossBetween val="between"/>
      </c:valAx>
      <c:spPr>
        <a:ln>
          <a:solidFill>
            <a:schemeClr val="accent1"/>
          </a:solidFill>
        </a:ln>
      </c:spPr>
    </c:plotArea>
    <c:plotVisOnly val="1"/>
    <c:dispBlanksAs val="gap"/>
    <c:showDLblsOverMax val="0"/>
  </c:chart>
  <c:spPr>
    <a:ln>
      <a:solidFill>
        <a:schemeClr val="accent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0"/>
          <c:spPr>
            <a:solidFill>
              <a:schemeClr val="tx2"/>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'[Microsoft PowerPoint uygulamasında grafik]Sayfa2'!$C$6:$H$6</c:f>
              <c:numCache>
                <c:formatCode>General</c:formatCode>
                <c:ptCount val="6"/>
                <c:pt idx="0">
                  <c:v>2016</c:v>
                </c:pt>
                <c:pt idx="1">
                  <c:v>2017</c:v>
                </c:pt>
                <c:pt idx="2">
                  <c:v>2018</c:v>
                </c:pt>
                <c:pt idx="3">
                  <c:v>2019</c:v>
                </c:pt>
                <c:pt idx="4">
                  <c:v>2020</c:v>
                </c:pt>
                <c:pt idx="5">
                  <c:v>2021</c:v>
                </c:pt>
              </c:numCache>
            </c:numRef>
          </c:cat>
          <c:val>
            <c:numRef>
              <c:f>'[Microsoft PowerPoint uygulamasında grafik]Sayfa2'!$B$12:$B$17</c:f>
              <c:numCache>
                <c:formatCode>General</c:formatCode>
                <c:ptCount val="6"/>
                <c:pt idx="0">
                  <c:v>6</c:v>
                </c:pt>
                <c:pt idx="1">
                  <c:v>142</c:v>
                </c:pt>
                <c:pt idx="2">
                  <c:v>311</c:v>
                </c:pt>
                <c:pt idx="3">
                  <c:v>358</c:v>
                </c:pt>
                <c:pt idx="4">
                  <c:v>365</c:v>
                </c:pt>
                <c:pt idx="5">
                  <c:v>364</c:v>
                </c:pt>
              </c:numCache>
            </c:numRef>
          </c:val>
          <c:extLst xmlns:c16r2="http://schemas.microsoft.com/office/drawing/2015/06/chart">
            <c:ext xmlns:c16="http://schemas.microsoft.com/office/drawing/2014/chart" uri="{C3380CC4-5D6E-409C-BE32-E72D297353CC}">
              <c16:uniqueId val="{00000000-68AA-46FC-A85D-89CAA308C51A}"/>
            </c:ext>
          </c:extLst>
        </c:ser>
        <c:dLbls>
          <c:showLegendKey val="0"/>
          <c:showVal val="0"/>
          <c:showCatName val="0"/>
          <c:showSerName val="0"/>
          <c:showPercent val="0"/>
          <c:showBubbleSize val="0"/>
        </c:dLbls>
        <c:gapWidth val="150"/>
        <c:axId val="169468672"/>
        <c:axId val="169470208"/>
      </c:barChart>
      <c:catAx>
        <c:axId val="169468672"/>
        <c:scaling>
          <c:orientation val="minMax"/>
        </c:scaling>
        <c:delete val="0"/>
        <c:axPos val="b"/>
        <c:numFmt formatCode="General" sourceLinked="1"/>
        <c:majorTickMark val="out"/>
        <c:minorTickMark val="none"/>
        <c:tickLblPos val="nextTo"/>
        <c:crossAx val="169470208"/>
        <c:crosses val="autoZero"/>
        <c:auto val="1"/>
        <c:lblAlgn val="ctr"/>
        <c:lblOffset val="100"/>
        <c:noMultiLvlLbl val="0"/>
      </c:catAx>
      <c:valAx>
        <c:axId val="169470208"/>
        <c:scaling>
          <c:orientation val="minMax"/>
        </c:scaling>
        <c:delete val="0"/>
        <c:axPos val="l"/>
        <c:majorGridlines/>
        <c:numFmt formatCode="General" sourceLinked="1"/>
        <c:majorTickMark val="out"/>
        <c:minorTickMark val="none"/>
        <c:tickLblPos val="nextTo"/>
        <c:crossAx val="169468672"/>
        <c:crosses val="autoZero"/>
        <c:crossBetween val="between"/>
      </c:valAx>
      <c:spPr>
        <a:noFill/>
        <a:ln w="25400">
          <a:noFill/>
        </a:ln>
      </c:spPr>
    </c:plotArea>
    <c:plotVisOnly val="1"/>
    <c:dispBlanksAs val="gap"/>
    <c:showDLblsOverMax val="0"/>
  </c:chart>
  <c:txPr>
    <a:bodyPr/>
    <a:lstStyle/>
    <a:p>
      <a:pPr>
        <a:defRPr b="1"/>
      </a:pPr>
      <a:endParaRPr lang="tr-TR"/>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A55E23-8E0F-48DC-AF52-D3462D2C33C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517BF93C-2114-4A97-B7E4-6FD25D22C1F7}">
      <dgm:prSet custT="1"/>
      <dgm:spPr>
        <a:solidFill>
          <a:schemeClr val="accent1">
            <a:lumMod val="40000"/>
            <a:lumOff val="60000"/>
          </a:schemeClr>
        </a:solidFill>
      </dgm:spPr>
      <dgm:t>
        <a:bodyPr/>
        <a:lstStyle/>
        <a:p>
          <a:r>
            <a:rPr lang="tr-TR" altLang="tr-TR" sz="1600" b="1" i="0" baseline="0" dirty="0">
              <a:solidFill>
                <a:schemeClr val="tx1"/>
              </a:solidFill>
              <a:latin typeface="Calibri" panose="020F0502020204030204" pitchFamily="34" charset="0"/>
              <a:cs typeface="Calibri" panose="020F0502020204030204" pitchFamily="34" charset="0"/>
            </a:rPr>
            <a:t>teknolojik bilgi üretilmesi</a:t>
          </a:r>
          <a:endParaRPr lang="tr-TR" sz="1600" b="1" i="0" baseline="0" dirty="0">
            <a:solidFill>
              <a:schemeClr val="tx1"/>
            </a:solidFill>
            <a:latin typeface="Calibri" panose="020F0502020204030204" pitchFamily="34" charset="0"/>
            <a:cs typeface="Calibri" panose="020F0502020204030204" pitchFamily="34" charset="0"/>
          </a:endParaRPr>
        </a:p>
      </dgm:t>
    </dgm:pt>
    <dgm:pt modelId="{DBF0E3B1-5168-4A6D-8671-2D7DDDF84D9C}" type="parTrans" cxnId="{B5F177F2-A489-41C0-9D3F-A010B57DD3F7}">
      <dgm:prSet/>
      <dgm:spPr/>
      <dgm:t>
        <a:bodyPr/>
        <a:lstStyle/>
        <a:p>
          <a:endParaRPr lang="tr-TR"/>
        </a:p>
      </dgm:t>
    </dgm:pt>
    <dgm:pt modelId="{D7428701-E348-4286-9353-C0D1064283AC}" type="sibTrans" cxnId="{B5F177F2-A489-41C0-9D3F-A010B57DD3F7}">
      <dgm:prSet/>
      <dgm:spPr/>
      <dgm:t>
        <a:bodyPr/>
        <a:lstStyle/>
        <a:p>
          <a:endParaRPr lang="tr-TR"/>
        </a:p>
      </dgm:t>
    </dgm:pt>
    <dgm:pt modelId="{69824147-7B43-4122-A1B2-44C46C3B33B7}">
      <dgm:prSet custT="1"/>
      <dgm:spPr>
        <a:solidFill>
          <a:schemeClr val="accent1">
            <a:lumMod val="40000"/>
            <a:lumOff val="60000"/>
          </a:schemeClr>
        </a:solidFill>
        <a:effectLst/>
      </dgm:spPr>
      <dgm:t>
        <a:bodyPr/>
        <a:lstStyle/>
        <a:p>
          <a:r>
            <a:rPr lang="tr-TR" altLang="tr-TR" sz="1600" b="1" i="0" baseline="0" dirty="0">
              <a:solidFill>
                <a:schemeClr val="tx1"/>
              </a:solidFill>
              <a:latin typeface="Calibri" panose="020F0502020204030204" pitchFamily="34" charset="0"/>
              <a:cs typeface="Calibri" panose="020F0502020204030204" pitchFamily="34" charset="0"/>
            </a:rPr>
            <a:t>üründe ve üretim süreçlerinde yenilik yapılması</a:t>
          </a:r>
          <a:endParaRPr lang="tr-TR" sz="1600" b="1" i="0" baseline="0" dirty="0">
            <a:solidFill>
              <a:schemeClr val="tx1"/>
            </a:solidFill>
            <a:latin typeface="Calibri" panose="020F0502020204030204" pitchFamily="34" charset="0"/>
            <a:cs typeface="Calibri" panose="020F0502020204030204" pitchFamily="34" charset="0"/>
          </a:endParaRPr>
        </a:p>
      </dgm:t>
    </dgm:pt>
    <dgm:pt modelId="{F040CFA6-9612-4DD8-9701-1D77DBA45765}" type="parTrans" cxnId="{AD23C75C-4934-428C-877B-03770A30C6ED}">
      <dgm:prSet/>
      <dgm:spPr/>
      <dgm:t>
        <a:bodyPr/>
        <a:lstStyle/>
        <a:p>
          <a:endParaRPr lang="tr-TR"/>
        </a:p>
      </dgm:t>
    </dgm:pt>
    <dgm:pt modelId="{A0C06AEE-4898-4132-AF03-B806A2043705}" type="sibTrans" cxnId="{AD23C75C-4934-428C-877B-03770A30C6ED}">
      <dgm:prSet/>
      <dgm:spPr/>
      <dgm:t>
        <a:bodyPr/>
        <a:lstStyle/>
        <a:p>
          <a:endParaRPr lang="tr-TR"/>
        </a:p>
      </dgm:t>
    </dgm:pt>
    <dgm:pt modelId="{4DBA6735-3F47-4959-A947-89691FCFEBCD}">
      <dgm:prSet custT="1"/>
      <dgm:spPr>
        <a:solidFill>
          <a:schemeClr val="accent1">
            <a:lumMod val="40000"/>
            <a:lumOff val="60000"/>
          </a:schemeClr>
        </a:solidFill>
      </dgm:spPr>
      <dgm:t>
        <a:bodyPr/>
        <a:lstStyle/>
        <a:p>
          <a:r>
            <a:rPr lang="tr-TR" altLang="tr-TR" sz="1600" b="1" i="0" baseline="0" dirty="0">
              <a:solidFill>
                <a:schemeClr val="tx1"/>
              </a:solidFill>
              <a:latin typeface="Calibri" panose="020F0502020204030204" pitchFamily="34" charset="0"/>
              <a:cs typeface="Calibri" panose="020F0502020204030204" pitchFamily="34" charset="0"/>
            </a:rPr>
            <a:t>ürün kalitesi ve standardının yükseltilmesi</a:t>
          </a:r>
          <a:endParaRPr lang="tr-TR" sz="1600" b="1" i="0" baseline="0" dirty="0">
            <a:solidFill>
              <a:schemeClr val="tx1"/>
            </a:solidFill>
            <a:latin typeface="Calibri" panose="020F0502020204030204" pitchFamily="34" charset="0"/>
            <a:cs typeface="Calibri" panose="020F0502020204030204" pitchFamily="34" charset="0"/>
          </a:endParaRPr>
        </a:p>
      </dgm:t>
    </dgm:pt>
    <dgm:pt modelId="{82B5FB69-7D7C-4409-8DC6-CB838633637D}" type="parTrans" cxnId="{3653B052-BD4C-4D7A-A45E-596773E47AC7}">
      <dgm:prSet/>
      <dgm:spPr/>
      <dgm:t>
        <a:bodyPr/>
        <a:lstStyle/>
        <a:p>
          <a:endParaRPr lang="tr-TR"/>
        </a:p>
      </dgm:t>
    </dgm:pt>
    <dgm:pt modelId="{CADA69CC-4245-48B0-A277-1F79D7ABD3BC}" type="sibTrans" cxnId="{3653B052-BD4C-4D7A-A45E-596773E47AC7}">
      <dgm:prSet/>
      <dgm:spPr/>
      <dgm:t>
        <a:bodyPr/>
        <a:lstStyle/>
        <a:p>
          <a:endParaRPr lang="tr-TR"/>
        </a:p>
      </dgm:t>
    </dgm:pt>
    <dgm:pt modelId="{F2058EBE-20AB-436B-91F1-A5D887A22025}">
      <dgm:prSet custT="1"/>
      <dgm:spPr>
        <a:solidFill>
          <a:schemeClr val="accent1">
            <a:lumMod val="40000"/>
            <a:lumOff val="60000"/>
          </a:schemeClr>
        </a:solidFill>
      </dgm:spPr>
      <dgm:t>
        <a:bodyPr/>
        <a:lstStyle/>
        <a:p>
          <a:r>
            <a:rPr lang="tr-TR" altLang="tr-TR" sz="1600" b="1" i="0" baseline="0" dirty="0">
              <a:solidFill>
                <a:schemeClr val="tx1"/>
              </a:solidFill>
              <a:latin typeface="Calibri" panose="020F0502020204030204" pitchFamily="34" charset="0"/>
              <a:cs typeface="Calibri" panose="020F0502020204030204" pitchFamily="34" charset="0"/>
            </a:rPr>
            <a:t>teknolojik bilginin ticarileştirilmesi</a:t>
          </a:r>
          <a:endParaRPr lang="tr-TR" sz="1600" b="1" i="0" baseline="0" dirty="0">
            <a:solidFill>
              <a:schemeClr val="tx1"/>
            </a:solidFill>
            <a:latin typeface="Calibri" panose="020F0502020204030204" pitchFamily="34" charset="0"/>
            <a:cs typeface="Calibri" panose="020F0502020204030204" pitchFamily="34" charset="0"/>
          </a:endParaRPr>
        </a:p>
      </dgm:t>
    </dgm:pt>
    <dgm:pt modelId="{9F95032F-58E9-424D-B41C-7C0CEA615596}" type="parTrans" cxnId="{F37176E8-52C0-4BD4-9759-367737E62D70}">
      <dgm:prSet/>
      <dgm:spPr/>
      <dgm:t>
        <a:bodyPr/>
        <a:lstStyle/>
        <a:p>
          <a:endParaRPr lang="tr-TR"/>
        </a:p>
      </dgm:t>
    </dgm:pt>
    <dgm:pt modelId="{A271F890-DDF3-46CD-BCA9-DF5C08B99394}" type="sibTrans" cxnId="{F37176E8-52C0-4BD4-9759-367737E62D70}">
      <dgm:prSet/>
      <dgm:spPr/>
      <dgm:t>
        <a:bodyPr/>
        <a:lstStyle/>
        <a:p>
          <a:endParaRPr lang="tr-TR"/>
        </a:p>
      </dgm:t>
    </dgm:pt>
    <dgm:pt modelId="{30A474F5-8D83-487F-86EB-282FE5FE1303}">
      <dgm:prSet custT="1"/>
      <dgm:spPr>
        <a:solidFill>
          <a:schemeClr val="accent1">
            <a:lumMod val="40000"/>
            <a:lumOff val="60000"/>
          </a:schemeClr>
        </a:solidFill>
      </dgm:spPr>
      <dgm:t>
        <a:bodyPr/>
        <a:lstStyle/>
        <a:p>
          <a:r>
            <a:rPr lang="tr-TR" altLang="tr-TR" sz="1600" b="1" i="0" baseline="0" dirty="0">
              <a:solidFill>
                <a:schemeClr val="tx1"/>
              </a:solidFill>
              <a:latin typeface="Calibri" panose="020F0502020204030204" pitchFamily="34" charset="0"/>
              <a:cs typeface="Calibri" panose="020F0502020204030204" pitchFamily="34" charset="0"/>
            </a:rPr>
            <a:t>Ar-Ge ve tasarıma yönelik doğrudan yabancı sermaye  yatırımlarının ülkeye girişinin hızlandırılması</a:t>
          </a:r>
          <a:endParaRPr lang="tr-TR" sz="1600" b="1" i="0" baseline="0" dirty="0">
            <a:solidFill>
              <a:schemeClr val="tx1"/>
            </a:solidFill>
            <a:latin typeface="Calibri" panose="020F0502020204030204" pitchFamily="34" charset="0"/>
            <a:cs typeface="Calibri" panose="020F0502020204030204" pitchFamily="34" charset="0"/>
          </a:endParaRPr>
        </a:p>
      </dgm:t>
    </dgm:pt>
    <dgm:pt modelId="{F00745AA-EDCF-4322-A594-176D0929F695}" type="parTrans" cxnId="{70E907F5-A102-434C-A349-3F67EF315CBA}">
      <dgm:prSet/>
      <dgm:spPr/>
      <dgm:t>
        <a:bodyPr/>
        <a:lstStyle/>
        <a:p>
          <a:endParaRPr lang="tr-TR"/>
        </a:p>
      </dgm:t>
    </dgm:pt>
    <dgm:pt modelId="{812AF18D-26F3-4B05-8D1F-10D9AB2D6993}" type="sibTrans" cxnId="{70E907F5-A102-434C-A349-3F67EF315CBA}">
      <dgm:prSet/>
      <dgm:spPr/>
      <dgm:t>
        <a:bodyPr/>
        <a:lstStyle/>
        <a:p>
          <a:endParaRPr lang="tr-TR"/>
        </a:p>
      </dgm:t>
    </dgm:pt>
    <dgm:pt modelId="{75AE2095-24A6-4B00-BA9B-CE65D646D9F6}">
      <dgm:prSet custT="1"/>
      <dgm:spPr>
        <a:solidFill>
          <a:schemeClr val="accent1">
            <a:lumMod val="40000"/>
            <a:lumOff val="60000"/>
          </a:schemeClr>
        </a:solidFill>
      </dgm:spPr>
      <dgm:t>
        <a:bodyPr/>
        <a:lstStyle/>
        <a:p>
          <a:r>
            <a:rPr lang="tr-TR" altLang="tr-TR" sz="1600" b="1" i="0" baseline="0" dirty="0">
              <a:solidFill>
                <a:schemeClr val="tx1"/>
              </a:solidFill>
              <a:latin typeface="Calibri" panose="020F0502020204030204" pitchFamily="34" charset="0"/>
              <a:cs typeface="Calibri" panose="020F0502020204030204" pitchFamily="34" charset="0"/>
            </a:rPr>
            <a:t>Ar-Ge ve tasarım personeli ve nitelikli işgücü istihdamının artırılmasının teşvik edilmesi</a:t>
          </a:r>
          <a:endParaRPr lang="tr-TR" sz="1600" b="1" i="0" baseline="0" dirty="0">
            <a:solidFill>
              <a:schemeClr val="tx1"/>
            </a:solidFill>
            <a:latin typeface="Calibri" panose="020F0502020204030204" pitchFamily="34" charset="0"/>
            <a:cs typeface="Calibri" panose="020F0502020204030204" pitchFamily="34" charset="0"/>
          </a:endParaRPr>
        </a:p>
      </dgm:t>
    </dgm:pt>
    <dgm:pt modelId="{809FF3F9-13B8-4592-AC45-4FEF05593A1B}" type="parTrans" cxnId="{9C7A7B0E-2383-4223-A453-8DE987B35571}">
      <dgm:prSet/>
      <dgm:spPr/>
      <dgm:t>
        <a:bodyPr/>
        <a:lstStyle/>
        <a:p>
          <a:endParaRPr lang="tr-TR"/>
        </a:p>
      </dgm:t>
    </dgm:pt>
    <dgm:pt modelId="{6FFA9996-4A5B-448E-AF5D-0D72FDD63A99}" type="sibTrans" cxnId="{9C7A7B0E-2383-4223-A453-8DE987B35571}">
      <dgm:prSet/>
      <dgm:spPr/>
      <dgm:t>
        <a:bodyPr/>
        <a:lstStyle/>
        <a:p>
          <a:endParaRPr lang="tr-TR"/>
        </a:p>
      </dgm:t>
    </dgm:pt>
    <dgm:pt modelId="{6E8EEE01-775B-4179-8396-1362646826F3}" type="pres">
      <dgm:prSet presAssocID="{DFA55E23-8E0F-48DC-AF52-D3462D2C33CE}" presName="Name0" presStyleCnt="0">
        <dgm:presLayoutVars>
          <dgm:chMax val="7"/>
          <dgm:chPref val="7"/>
          <dgm:dir/>
        </dgm:presLayoutVars>
      </dgm:prSet>
      <dgm:spPr/>
      <dgm:t>
        <a:bodyPr/>
        <a:lstStyle/>
        <a:p>
          <a:endParaRPr lang="tr-TR"/>
        </a:p>
      </dgm:t>
    </dgm:pt>
    <dgm:pt modelId="{B9D3A2F8-ED60-48E3-A971-2995AD3005F2}" type="pres">
      <dgm:prSet presAssocID="{DFA55E23-8E0F-48DC-AF52-D3462D2C33CE}" presName="Name1" presStyleCnt="0"/>
      <dgm:spPr/>
    </dgm:pt>
    <dgm:pt modelId="{8169868E-DF4A-434E-B730-6F0CA876C353}" type="pres">
      <dgm:prSet presAssocID="{DFA55E23-8E0F-48DC-AF52-D3462D2C33CE}" presName="cycle" presStyleCnt="0"/>
      <dgm:spPr/>
    </dgm:pt>
    <dgm:pt modelId="{56924FF8-F8B7-4821-9933-F240D33515EE}" type="pres">
      <dgm:prSet presAssocID="{DFA55E23-8E0F-48DC-AF52-D3462D2C33CE}" presName="srcNode" presStyleLbl="node1" presStyleIdx="0" presStyleCnt="6"/>
      <dgm:spPr/>
    </dgm:pt>
    <dgm:pt modelId="{4626217C-3CAE-4A84-84E7-DC5F5EBB6B19}" type="pres">
      <dgm:prSet presAssocID="{DFA55E23-8E0F-48DC-AF52-D3462D2C33CE}" presName="conn" presStyleLbl="parChTrans1D2" presStyleIdx="0" presStyleCnt="1"/>
      <dgm:spPr/>
      <dgm:t>
        <a:bodyPr/>
        <a:lstStyle/>
        <a:p>
          <a:endParaRPr lang="tr-TR"/>
        </a:p>
      </dgm:t>
    </dgm:pt>
    <dgm:pt modelId="{48947416-BDE5-4480-BEDF-99039A289EC9}" type="pres">
      <dgm:prSet presAssocID="{DFA55E23-8E0F-48DC-AF52-D3462D2C33CE}" presName="extraNode" presStyleLbl="node1" presStyleIdx="0" presStyleCnt="6"/>
      <dgm:spPr/>
    </dgm:pt>
    <dgm:pt modelId="{A3765327-3CFD-4363-A90B-0CF8EE9E26BD}" type="pres">
      <dgm:prSet presAssocID="{DFA55E23-8E0F-48DC-AF52-D3462D2C33CE}" presName="dstNode" presStyleLbl="node1" presStyleIdx="0" presStyleCnt="6"/>
      <dgm:spPr/>
    </dgm:pt>
    <dgm:pt modelId="{3A02DC2F-A6CB-4AAB-97E8-3E3F38A8B1F2}" type="pres">
      <dgm:prSet presAssocID="{69824147-7B43-4122-A1B2-44C46C3B33B7}" presName="text_1" presStyleLbl="node1" presStyleIdx="0" presStyleCnt="6" custScaleX="46667" custLinFactNeighborX="-25463" custLinFactNeighborY="-7671">
        <dgm:presLayoutVars>
          <dgm:bulletEnabled val="1"/>
        </dgm:presLayoutVars>
      </dgm:prSet>
      <dgm:spPr/>
      <dgm:t>
        <a:bodyPr/>
        <a:lstStyle/>
        <a:p>
          <a:endParaRPr lang="tr-TR"/>
        </a:p>
      </dgm:t>
    </dgm:pt>
    <dgm:pt modelId="{3019F209-C376-4488-9B49-6C504B346F73}" type="pres">
      <dgm:prSet presAssocID="{69824147-7B43-4122-A1B2-44C46C3B33B7}" presName="accent_1" presStyleCnt="0"/>
      <dgm:spPr/>
    </dgm:pt>
    <dgm:pt modelId="{3D6F7703-AC1D-44D7-BBCD-09B22F4A0C35}" type="pres">
      <dgm:prSet presAssocID="{69824147-7B43-4122-A1B2-44C46C3B33B7}" presName="accentRepeatNode" presStyleLbl="solidFgAcc1" presStyleIdx="0" presStyleCnt="6"/>
      <dgm:spPr/>
    </dgm:pt>
    <dgm:pt modelId="{BA340E2A-CB10-4E9A-8CA0-DB88F205E15F}" type="pres">
      <dgm:prSet presAssocID="{517BF93C-2114-4A97-B7E4-6FD25D22C1F7}" presName="text_2" presStyleLbl="node1" presStyleIdx="1" presStyleCnt="6" custScaleX="37913" custLinFactNeighborX="-29605" custLinFactNeighborY="-6832">
        <dgm:presLayoutVars>
          <dgm:bulletEnabled val="1"/>
        </dgm:presLayoutVars>
      </dgm:prSet>
      <dgm:spPr/>
      <dgm:t>
        <a:bodyPr/>
        <a:lstStyle/>
        <a:p>
          <a:endParaRPr lang="tr-TR"/>
        </a:p>
      </dgm:t>
    </dgm:pt>
    <dgm:pt modelId="{7B3DAD0B-4F6C-4D49-AC74-3AB8F07DD4EC}" type="pres">
      <dgm:prSet presAssocID="{517BF93C-2114-4A97-B7E4-6FD25D22C1F7}" presName="accent_2" presStyleCnt="0"/>
      <dgm:spPr/>
    </dgm:pt>
    <dgm:pt modelId="{B0C4399E-0841-4B67-8F86-3406FBA4D984}" type="pres">
      <dgm:prSet presAssocID="{517BF93C-2114-4A97-B7E4-6FD25D22C1F7}" presName="accentRepeatNode" presStyleLbl="solidFgAcc1" presStyleIdx="1" presStyleCnt="6"/>
      <dgm:spPr/>
    </dgm:pt>
    <dgm:pt modelId="{43307E99-E63D-462F-8344-71660AE74722}" type="pres">
      <dgm:prSet presAssocID="{75AE2095-24A6-4B00-BA9B-CE65D646D9F6}" presName="text_3" presStyleLbl="node1" presStyleIdx="2" presStyleCnt="6" custScaleX="74242" custLinFactNeighborX="-11656" custLinFactNeighborY="8323">
        <dgm:presLayoutVars>
          <dgm:bulletEnabled val="1"/>
        </dgm:presLayoutVars>
      </dgm:prSet>
      <dgm:spPr/>
      <dgm:t>
        <a:bodyPr/>
        <a:lstStyle/>
        <a:p>
          <a:endParaRPr lang="tr-TR"/>
        </a:p>
      </dgm:t>
    </dgm:pt>
    <dgm:pt modelId="{1818722A-32EF-41B6-A4CB-8B52CC314EA8}" type="pres">
      <dgm:prSet presAssocID="{75AE2095-24A6-4B00-BA9B-CE65D646D9F6}" presName="accent_3" presStyleCnt="0"/>
      <dgm:spPr/>
    </dgm:pt>
    <dgm:pt modelId="{B204B58E-71AE-4CAE-BE3D-7DAAE2A39981}" type="pres">
      <dgm:prSet presAssocID="{75AE2095-24A6-4B00-BA9B-CE65D646D9F6}" presName="accentRepeatNode" presStyleLbl="solidFgAcc1" presStyleIdx="2" presStyleCnt="6"/>
      <dgm:spPr/>
    </dgm:pt>
    <dgm:pt modelId="{47A90D2B-9C08-4B3A-8973-16E63D9D9372}" type="pres">
      <dgm:prSet presAssocID="{30A474F5-8D83-487F-86EB-282FE5FE1303}" presName="text_4" presStyleLbl="node1" presStyleIdx="3" presStyleCnt="6" custScaleX="87127" custLinFactNeighborX="-4486" custLinFactNeighborY="4570">
        <dgm:presLayoutVars>
          <dgm:bulletEnabled val="1"/>
        </dgm:presLayoutVars>
      </dgm:prSet>
      <dgm:spPr/>
      <dgm:t>
        <a:bodyPr/>
        <a:lstStyle/>
        <a:p>
          <a:endParaRPr lang="tr-TR"/>
        </a:p>
      </dgm:t>
    </dgm:pt>
    <dgm:pt modelId="{ED854381-5026-4397-953C-D8EAB4166C43}" type="pres">
      <dgm:prSet presAssocID="{30A474F5-8D83-487F-86EB-282FE5FE1303}" presName="accent_4" presStyleCnt="0"/>
      <dgm:spPr/>
    </dgm:pt>
    <dgm:pt modelId="{7F0EBC21-04F2-4550-929B-DFDFB5993F30}" type="pres">
      <dgm:prSet presAssocID="{30A474F5-8D83-487F-86EB-282FE5FE1303}" presName="accentRepeatNode" presStyleLbl="solidFgAcc1" presStyleIdx="3" presStyleCnt="6"/>
      <dgm:spPr/>
    </dgm:pt>
    <dgm:pt modelId="{346AF8CE-170B-460C-88F8-3BB54F9B069A}" type="pres">
      <dgm:prSet presAssocID="{F2058EBE-20AB-436B-91F1-A5D887A22025}" presName="text_5" presStyleLbl="node1" presStyleIdx="4" presStyleCnt="6" custScaleX="50185" custLinFactNeighborX="-24174" custLinFactNeighborY="3416">
        <dgm:presLayoutVars>
          <dgm:bulletEnabled val="1"/>
        </dgm:presLayoutVars>
      </dgm:prSet>
      <dgm:spPr/>
      <dgm:t>
        <a:bodyPr/>
        <a:lstStyle/>
        <a:p>
          <a:endParaRPr lang="tr-TR"/>
        </a:p>
      </dgm:t>
    </dgm:pt>
    <dgm:pt modelId="{4D65A37A-CE51-4B68-B521-8B51F30AB988}" type="pres">
      <dgm:prSet presAssocID="{F2058EBE-20AB-436B-91F1-A5D887A22025}" presName="accent_5" presStyleCnt="0"/>
      <dgm:spPr/>
    </dgm:pt>
    <dgm:pt modelId="{B7157012-0D00-463D-BB96-F99F15541F61}" type="pres">
      <dgm:prSet presAssocID="{F2058EBE-20AB-436B-91F1-A5D887A22025}" presName="accentRepeatNode" presStyleLbl="solidFgAcc1" presStyleIdx="4" presStyleCnt="6"/>
      <dgm:spPr/>
    </dgm:pt>
    <dgm:pt modelId="{1A7B00F9-4D3E-4F2B-B744-992250063DC8}" type="pres">
      <dgm:prSet presAssocID="{4DBA6735-3F47-4959-A947-89691FCFEBCD}" presName="text_6" presStyleLbl="node1" presStyleIdx="5" presStyleCnt="6" custScaleX="55091" custLinFactNeighborX="-20380" custLinFactNeighborY="3728">
        <dgm:presLayoutVars>
          <dgm:bulletEnabled val="1"/>
        </dgm:presLayoutVars>
      </dgm:prSet>
      <dgm:spPr/>
      <dgm:t>
        <a:bodyPr/>
        <a:lstStyle/>
        <a:p>
          <a:endParaRPr lang="tr-TR"/>
        </a:p>
      </dgm:t>
    </dgm:pt>
    <dgm:pt modelId="{DF010668-7E1A-4BDE-9AF8-94CC1A160B54}" type="pres">
      <dgm:prSet presAssocID="{4DBA6735-3F47-4959-A947-89691FCFEBCD}" presName="accent_6" presStyleCnt="0"/>
      <dgm:spPr/>
    </dgm:pt>
    <dgm:pt modelId="{CB6D70B9-5009-455B-AF93-F78BD73F152E}" type="pres">
      <dgm:prSet presAssocID="{4DBA6735-3F47-4959-A947-89691FCFEBCD}" presName="accentRepeatNode" presStyleLbl="solidFgAcc1" presStyleIdx="5" presStyleCnt="6"/>
      <dgm:spPr/>
    </dgm:pt>
  </dgm:ptLst>
  <dgm:cxnLst>
    <dgm:cxn modelId="{70E907F5-A102-434C-A349-3F67EF315CBA}" srcId="{DFA55E23-8E0F-48DC-AF52-D3462D2C33CE}" destId="{30A474F5-8D83-487F-86EB-282FE5FE1303}" srcOrd="3" destOrd="0" parTransId="{F00745AA-EDCF-4322-A594-176D0929F695}" sibTransId="{812AF18D-26F3-4B05-8D1F-10D9AB2D6993}"/>
    <dgm:cxn modelId="{F37176E8-52C0-4BD4-9759-367737E62D70}" srcId="{DFA55E23-8E0F-48DC-AF52-D3462D2C33CE}" destId="{F2058EBE-20AB-436B-91F1-A5D887A22025}" srcOrd="4" destOrd="0" parTransId="{9F95032F-58E9-424D-B41C-7C0CEA615596}" sibTransId="{A271F890-DDF3-46CD-BCA9-DF5C08B99394}"/>
    <dgm:cxn modelId="{91BE05CD-3F1E-4700-AD52-40A72181A597}" type="presOf" srcId="{4DBA6735-3F47-4959-A947-89691FCFEBCD}" destId="{1A7B00F9-4D3E-4F2B-B744-992250063DC8}" srcOrd="0" destOrd="0" presId="urn:microsoft.com/office/officeart/2008/layout/VerticalCurvedList"/>
    <dgm:cxn modelId="{3653B052-BD4C-4D7A-A45E-596773E47AC7}" srcId="{DFA55E23-8E0F-48DC-AF52-D3462D2C33CE}" destId="{4DBA6735-3F47-4959-A947-89691FCFEBCD}" srcOrd="5" destOrd="0" parTransId="{82B5FB69-7D7C-4409-8DC6-CB838633637D}" sibTransId="{CADA69CC-4245-48B0-A277-1F79D7ABD3BC}"/>
    <dgm:cxn modelId="{7DD64E69-2E87-4DB8-A8A0-8D81D16FF1B0}" type="presOf" srcId="{75AE2095-24A6-4B00-BA9B-CE65D646D9F6}" destId="{43307E99-E63D-462F-8344-71660AE74722}" srcOrd="0" destOrd="0" presId="urn:microsoft.com/office/officeart/2008/layout/VerticalCurvedList"/>
    <dgm:cxn modelId="{72542C5B-5998-4E09-8F69-CB8737272F46}" type="presOf" srcId="{69824147-7B43-4122-A1B2-44C46C3B33B7}" destId="{3A02DC2F-A6CB-4AAB-97E8-3E3F38A8B1F2}" srcOrd="0" destOrd="0" presId="urn:microsoft.com/office/officeart/2008/layout/VerticalCurvedList"/>
    <dgm:cxn modelId="{9BA7A1C3-F889-4620-A575-CA20D76A3DFB}" type="presOf" srcId="{517BF93C-2114-4A97-B7E4-6FD25D22C1F7}" destId="{BA340E2A-CB10-4E9A-8CA0-DB88F205E15F}" srcOrd="0" destOrd="0" presId="urn:microsoft.com/office/officeart/2008/layout/VerticalCurvedList"/>
    <dgm:cxn modelId="{F7ABCA36-F379-40F5-9572-C08C42CB23E9}" type="presOf" srcId="{A0C06AEE-4898-4132-AF03-B806A2043705}" destId="{4626217C-3CAE-4A84-84E7-DC5F5EBB6B19}" srcOrd="0" destOrd="0" presId="urn:microsoft.com/office/officeart/2008/layout/VerticalCurvedList"/>
    <dgm:cxn modelId="{B5F177F2-A489-41C0-9D3F-A010B57DD3F7}" srcId="{DFA55E23-8E0F-48DC-AF52-D3462D2C33CE}" destId="{517BF93C-2114-4A97-B7E4-6FD25D22C1F7}" srcOrd="1" destOrd="0" parTransId="{DBF0E3B1-5168-4A6D-8671-2D7DDDF84D9C}" sibTransId="{D7428701-E348-4286-9353-C0D1064283AC}"/>
    <dgm:cxn modelId="{EFA69148-DED6-4E9A-8E26-377E3912B666}" type="presOf" srcId="{F2058EBE-20AB-436B-91F1-A5D887A22025}" destId="{346AF8CE-170B-460C-88F8-3BB54F9B069A}" srcOrd="0" destOrd="0" presId="urn:microsoft.com/office/officeart/2008/layout/VerticalCurvedList"/>
    <dgm:cxn modelId="{9C7A7B0E-2383-4223-A453-8DE987B35571}" srcId="{DFA55E23-8E0F-48DC-AF52-D3462D2C33CE}" destId="{75AE2095-24A6-4B00-BA9B-CE65D646D9F6}" srcOrd="2" destOrd="0" parTransId="{809FF3F9-13B8-4592-AC45-4FEF05593A1B}" sibTransId="{6FFA9996-4A5B-448E-AF5D-0D72FDD63A99}"/>
    <dgm:cxn modelId="{883B80F5-6A83-4EBF-9846-9AEE450AA9BF}" type="presOf" srcId="{30A474F5-8D83-487F-86EB-282FE5FE1303}" destId="{47A90D2B-9C08-4B3A-8973-16E63D9D9372}" srcOrd="0" destOrd="0" presId="urn:microsoft.com/office/officeart/2008/layout/VerticalCurvedList"/>
    <dgm:cxn modelId="{AD23C75C-4934-428C-877B-03770A30C6ED}" srcId="{DFA55E23-8E0F-48DC-AF52-D3462D2C33CE}" destId="{69824147-7B43-4122-A1B2-44C46C3B33B7}" srcOrd="0" destOrd="0" parTransId="{F040CFA6-9612-4DD8-9701-1D77DBA45765}" sibTransId="{A0C06AEE-4898-4132-AF03-B806A2043705}"/>
    <dgm:cxn modelId="{06C48BB9-F85F-4242-B6ED-27D6B9D1061B}" type="presOf" srcId="{DFA55E23-8E0F-48DC-AF52-D3462D2C33CE}" destId="{6E8EEE01-775B-4179-8396-1362646826F3}" srcOrd="0" destOrd="0" presId="urn:microsoft.com/office/officeart/2008/layout/VerticalCurvedList"/>
    <dgm:cxn modelId="{4313A33F-6A08-437C-A34D-519D878B95B3}" type="presParOf" srcId="{6E8EEE01-775B-4179-8396-1362646826F3}" destId="{B9D3A2F8-ED60-48E3-A971-2995AD3005F2}" srcOrd="0" destOrd="0" presId="urn:microsoft.com/office/officeart/2008/layout/VerticalCurvedList"/>
    <dgm:cxn modelId="{9803F611-77B2-4C70-9A03-91A0B7766500}" type="presParOf" srcId="{B9D3A2F8-ED60-48E3-A971-2995AD3005F2}" destId="{8169868E-DF4A-434E-B730-6F0CA876C353}" srcOrd="0" destOrd="0" presId="urn:microsoft.com/office/officeart/2008/layout/VerticalCurvedList"/>
    <dgm:cxn modelId="{EC34E6D4-8C6E-4BCE-8C36-F3301868A5F1}" type="presParOf" srcId="{8169868E-DF4A-434E-B730-6F0CA876C353}" destId="{56924FF8-F8B7-4821-9933-F240D33515EE}" srcOrd="0" destOrd="0" presId="urn:microsoft.com/office/officeart/2008/layout/VerticalCurvedList"/>
    <dgm:cxn modelId="{7FDFA5A2-1E88-4D38-9DD8-3E6A365BF717}" type="presParOf" srcId="{8169868E-DF4A-434E-B730-6F0CA876C353}" destId="{4626217C-3CAE-4A84-84E7-DC5F5EBB6B19}" srcOrd="1" destOrd="0" presId="urn:microsoft.com/office/officeart/2008/layout/VerticalCurvedList"/>
    <dgm:cxn modelId="{07DCDD34-0A2E-4016-9133-F58D3220D2F2}" type="presParOf" srcId="{8169868E-DF4A-434E-B730-6F0CA876C353}" destId="{48947416-BDE5-4480-BEDF-99039A289EC9}" srcOrd="2" destOrd="0" presId="urn:microsoft.com/office/officeart/2008/layout/VerticalCurvedList"/>
    <dgm:cxn modelId="{F305FEA1-A384-4231-B4CE-AE491BBBAD64}" type="presParOf" srcId="{8169868E-DF4A-434E-B730-6F0CA876C353}" destId="{A3765327-3CFD-4363-A90B-0CF8EE9E26BD}" srcOrd="3" destOrd="0" presId="urn:microsoft.com/office/officeart/2008/layout/VerticalCurvedList"/>
    <dgm:cxn modelId="{5F2CC5AC-CEA1-4379-88C4-562BEFE5E3C1}" type="presParOf" srcId="{B9D3A2F8-ED60-48E3-A971-2995AD3005F2}" destId="{3A02DC2F-A6CB-4AAB-97E8-3E3F38A8B1F2}" srcOrd="1" destOrd="0" presId="urn:microsoft.com/office/officeart/2008/layout/VerticalCurvedList"/>
    <dgm:cxn modelId="{CBE75914-D0F8-4B30-80BE-912564F8AEE7}" type="presParOf" srcId="{B9D3A2F8-ED60-48E3-A971-2995AD3005F2}" destId="{3019F209-C376-4488-9B49-6C504B346F73}" srcOrd="2" destOrd="0" presId="urn:microsoft.com/office/officeart/2008/layout/VerticalCurvedList"/>
    <dgm:cxn modelId="{9C655483-D510-46B7-9093-729EB8FB4AC5}" type="presParOf" srcId="{3019F209-C376-4488-9B49-6C504B346F73}" destId="{3D6F7703-AC1D-44D7-BBCD-09B22F4A0C35}" srcOrd="0" destOrd="0" presId="urn:microsoft.com/office/officeart/2008/layout/VerticalCurvedList"/>
    <dgm:cxn modelId="{A4BE65ED-CEC0-4FAA-BF6C-2089F63BAC71}" type="presParOf" srcId="{B9D3A2F8-ED60-48E3-A971-2995AD3005F2}" destId="{BA340E2A-CB10-4E9A-8CA0-DB88F205E15F}" srcOrd="3" destOrd="0" presId="urn:microsoft.com/office/officeart/2008/layout/VerticalCurvedList"/>
    <dgm:cxn modelId="{E8EF1704-A897-42CA-98F7-7AAE5F58E919}" type="presParOf" srcId="{B9D3A2F8-ED60-48E3-A971-2995AD3005F2}" destId="{7B3DAD0B-4F6C-4D49-AC74-3AB8F07DD4EC}" srcOrd="4" destOrd="0" presId="urn:microsoft.com/office/officeart/2008/layout/VerticalCurvedList"/>
    <dgm:cxn modelId="{0FA5F4DA-555B-41D9-B26D-EF12F343D8F2}" type="presParOf" srcId="{7B3DAD0B-4F6C-4D49-AC74-3AB8F07DD4EC}" destId="{B0C4399E-0841-4B67-8F86-3406FBA4D984}" srcOrd="0" destOrd="0" presId="urn:microsoft.com/office/officeart/2008/layout/VerticalCurvedList"/>
    <dgm:cxn modelId="{F56B0D6A-44A0-48C2-B13D-BA34D15D5746}" type="presParOf" srcId="{B9D3A2F8-ED60-48E3-A971-2995AD3005F2}" destId="{43307E99-E63D-462F-8344-71660AE74722}" srcOrd="5" destOrd="0" presId="urn:microsoft.com/office/officeart/2008/layout/VerticalCurvedList"/>
    <dgm:cxn modelId="{594ACC72-1026-45A3-8028-DEA2096B11EA}" type="presParOf" srcId="{B9D3A2F8-ED60-48E3-A971-2995AD3005F2}" destId="{1818722A-32EF-41B6-A4CB-8B52CC314EA8}" srcOrd="6" destOrd="0" presId="urn:microsoft.com/office/officeart/2008/layout/VerticalCurvedList"/>
    <dgm:cxn modelId="{A7A73D99-1DB0-4983-8BD9-D3CB4B2B441B}" type="presParOf" srcId="{1818722A-32EF-41B6-A4CB-8B52CC314EA8}" destId="{B204B58E-71AE-4CAE-BE3D-7DAAE2A39981}" srcOrd="0" destOrd="0" presId="urn:microsoft.com/office/officeart/2008/layout/VerticalCurvedList"/>
    <dgm:cxn modelId="{C5E2B276-1C23-4AA9-8052-72661D9842FE}" type="presParOf" srcId="{B9D3A2F8-ED60-48E3-A971-2995AD3005F2}" destId="{47A90D2B-9C08-4B3A-8973-16E63D9D9372}" srcOrd="7" destOrd="0" presId="urn:microsoft.com/office/officeart/2008/layout/VerticalCurvedList"/>
    <dgm:cxn modelId="{33CBE95B-76AA-48CE-A271-1B2588F27655}" type="presParOf" srcId="{B9D3A2F8-ED60-48E3-A971-2995AD3005F2}" destId="{ED854381-5026-4397-953C-D8EAB4166C43}" srcOrd="8" destOrd="0" presId="urn:microsoft.com/office/officeart/2008/layout/VerticalCurvedList"/>
    <dgm:cxn modelId="{9D0C62D0-D399-4F7D-8F90-86BF3A4EF572}" type="presParOf" srcId="{ED854381-5026-4397-953C-D8EAB4166C43}" destId="{7F0EBC21-04F2-4550-929B-DFDFB5993F30}" srcOrd="0" destOrd="0" presId="urn:microsoft.com/office/officeart/2008/layout/VerticalCurvedList"/>
    <dgm:cxn modelId="{3875BE9E-A6CC-470C-B8C1-C8AD68E780D8}" type="presParOf" srcId="{B9D3A2F8-ED60-48E3-A971-2995AD3005F2}" destId="{346AF8CE-170B-460C-88F8-3BB54F9B069A}" srcOrd="9" destOrd="0" presId="urn:microsoft.com/office/officeart/2008/layout/VerticalCurvedList"/>
    <dgm:cxn modelId="{FCF91454-CF71-4E98-A63A-7F946334A680}" type="presParOf" srcId="{B9D3A2F8-ED60-48E3-A971-2995AD3005F2}" destId="{4D65A37A-CE51-4B68-B521-8B51F30AB988}" srcOrd="10" destOrd="0" presId="urn:microsoft.com/office/officeart/2008/layout/VerticalCurvedList"/>
    <dgm:cxn modelId="{D42AA2C8-27F3-4058-AC90-712729EAE37D}" type="presParOf" srcId="{4D65A37A-CE51-4B68-B521-8B51F30AB988}" destId="{B7157012-0D00-463D-BB96-F99F15541F61}" srcOrd="0" destOrd="0" presId="urn:microsoft.com/office/officeart/2008/layout/VerticalCurvedList"/>
    <dgm:cxn modelId="{4C923B37-A864-48B3-8F19-2291C623DB3D}" type="presParOf" srcId="{B9D3A2F8-ED60-48E3-A971-2995AD3005F2}" destId="{1A7B00F9-4D3E-4F2B-B744-992250063DC8}" srcOrd="11" destOrd="0" presId="urn:microsoft.com/office/officeart/2008/layout/VerticalCurvedList"/>
    <dgm:cxn modelId="{7686476A-7735-43AB-87EF-0007A5E3A44E}" type="presParOf" srcId="{B9D3A2F8-ED60-48E3-A971-2995AD3005F2}" destId="{DF010668-7E1A-4BDE-9AF8-94CC1A160B54}" srcOrd="12" destOrd="0" presId="urn:microsoft.com/office/officeart/2008/layout/VerticalCurvedList"/>
    <dgm:cxn modelId="{089D9F74-6C60-441C-8B32-18BB797EE338}" type="presParOf" srcId="{DF010668-7E1A-4BDE-9AF8-94CC1A160B54}" destId="{CB6D70B9-5009-455B-AF93-F78BD73F152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CBD323-CAFB-47DC-A0DF-59A0AD81E02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9A583914-AB6E-4BB4-9988-C4FFB09BF3E2}">
      <dgm:prSet phldrT="[Metin]"/>
      <dgm:spPr>
        <a:gradFill flip="none" rotWithShape="1">
          <a:gsLst>
            <a:gs pos="69000">
              <a:schemeClr val="accent1">
                <a:lumMod val="75000"/>
              </a:schemeClr>
            </a:gs>
            <a:gs pos="97000">
              <a:schemeClr val="accent2">
                <a:lumMod val="89000"/>
              </a:schemeClr>
            </a:gs>
            <a:gs pos="71000">
              <a:schemeClr val="accent2">
                <a:lumMod val="75000"/>
              </a:schemeClr>
            </a:gs>
            <a:gs pos="97000">
              <a:schemeClr val="accent2">
                <a:lumMod val="70000"/>
              </a:schemeClr>
            </a:gs>
          </a:gsLst>
          <a:path path="circle">
            <a:fillToRect l="50000" t="50000" r="50000" b="50000"/>
          </a:path>
          <a:tileRect/>
        </a:gradFill>
        <a:ln w="38100">
          <a:solidFill>
            <a:schemeClr val="bg2">
              <a:lumMod val="75000"/>
            </a:schemeClr>
          </a:solidFill>
        </a:ln>
        <a:effectLst>
          <a:glow rad="228600">
            <a:schemeClr val="accent3">
              <a:satMod val="175000"/>
              <a:alpha val="40000"/>
            </a:schemeClr>
          </a:glow>
          <a:outerShdw blurRad="50800" dist="38100" dir="16200000" rotWithShape="0">
            <a:prstClr val="black">
              <a:alpha val="40000"/>
            </a:prstClr>
          </a:outerShdw>
        </a:effectLst>
      </dgm:spPr>
      <dgm:t>
        <a:bodyPr/>
        <a:lstStyle/>
        <a:p>
          <a:r>
            <a:rPr lang="tr-TR" b="1" dirty="0">
              <a:effectLst>
                <a:outerShdw blurRad="38100" dist="38100" dir="2700000" algn="tl">
                  <a:srgbClr val="000000">
                    <a:alpha val="43137"/>
                  </a:srgbClr>
                </a:outerShdw>
              </a:effectLst>
              <a:latin typeface="Century Gothic" panose="020B0502020202020204" pitchFamily="34" charset="0"/>
            </a:rPr>
            <a:t>Ar-Ge ve Tasarım Merkezi</a:t>
          </a:r>
        </a:p>
      </dgm:t>
    </dgm:pt>
    <dgm:pt modelId="{60F86917-E6F5-49AB-853A-7D8C09BD6D0F}" type="parTrans" cxnId="{8239ADA0-CD95-464B-95A4-505F3B08B41C}">
      <dgm:prSet/>
      <dgm:spPr/>
      <dgm:t>
        <a:bodyPr/>
        <a:lstStyle/>
        <a:p>
          <a:endParaRPr lang="tr-TR"/>
        </a:p>
      </dgm:t>
    </dgm:pt>
    <dgm:pt modelId="{062CEF01-C962-47DB-9E3C-9F4DA8863D07}" type="sibTrans" cxnId="{8239ADA0-CD95-464B-95A4-505F3B08B41C}">
      <dgm:prSet/>
      <dgm:spPr/>
      <dgm:t>
        <a:bodyPr/>
        <a:lstStyle/>
        <a:p>
          <a:endParaRPr lang="tr-TR"/>
        </a:p>
      </dgm:t>
    </dgm:pt>
    <dgm:pt modelId="{6F16BACF-2E73-49AB-BCD6-4815D039439A}">
      <dgm:prSet phldrT="[Metin]" custT="1"/>
      <dgm:spPr>
        <a:solidFill>
          <a:schemeClr val="accent1">
            <a:lumMod val="75000"/>
          </a:schemeClr>
        </a:solidFill>
        <a:ln w="38100">
          <a:solidFill>
            <a:schemeClr val="bg2">
              <a:lumMod val="75000"/>
            </a:schemeClr>
          </a:solidFill>
        </a:ln>
        <a:effectLst>
          <a:glow rad="101600">
            <a:schemeClr val="accent3">
              <a:satMod val="175000"/>
              <a:alpha val="40000"/>
            </a:schemeClr>
          </a:glow>
          <a:innerShdw blurRad="114300">
            <a:prstClr val="black"/>
          </a:innerShdw>
        </a:effectLst>
      </dgm:spPr>
      <dgm:t>
        <a:bodyPr/>
        <a:lstStyle/>
        <a:p>
          <a:pPr algn="l"/>
          <a:r>
            <a:rPr lang="tr-TR" sz="1800" b="1" dirty="0">
              <a:latin typeface="Century Gothic" panose="020B0502020202020204" pitchFamily="34" charset="0"/>
              <a:cs typeface="Arial" panose="020B0604020202020204" pitchFamily="34" charset="0"/>
            </a:rPr>
            <a:t> Vergi</a:t>
          </a:r>
          <a:r>
            <a:rPr lang="tr-TR" sz="1800" b="1" dirty="0">
              <a:latin typeface="Arial Narrow" panose="020B0606020202030204" pitchFamily="34" charset="0"/>
              <a:cs typeface="Arial" panose="020B0604020202020204" pitchFamily="34" charset="0"/>
            </a:rPr>
            <a:t> </a:t>
          </a:r>
          <a:r>
            <a:rPr lang="tr-TR" sz="1800" b="1" dirty="0">
              <a:latin typeface="Century Gothic" panose="020B0502020202020204" pitchFamily="34" charset="0"/>
              <a:cs typeface="Arial" panose="020B0604020202020204" pitchFamily="34" charset="0"/>
            </a:rPr>
            <a:t>İndirimi </a:t>
          </a:r>
          <a:r>
            <a:rPr lang="tr-TR" sz="1300" b="1" dirty="0">
              <a:latin typeface="Century Gothic" panose="020B0502020202020204" pitchFamily="34" charset="0"/>
              <a:cs typeface="Arial" panose="020B0604020202020204" pitchFamily="34" charset="0"/>
            </a:rPr>
            <a:t>(</a:t>
          </a:r>
          <a:r>
            <a:rPr lang="tr-TR" sz="1300" b="1" dirty="0" smtClean="0">
              <a:latin typeface="Century Gothic" panose="020B0502020202020204" pitchFamily="34" charset="0"/>
              <a:cs typeface="Arial" panose="020B0604020202020204" pitchFamily="34" charset="0"/>
            </a:rPr>
            <a:t>Ar-Ge/Tasarım Harcamalarının </a:t>
          </a:r>
          <a:r>
            <a:rPr lang="tr-TR" sz="1300" b="1" dirty="0">
              <a:latin typeface="Century Gothic" panose="020B0502020202020204" pitchFamily="34" charset="0"/>
              <a:cs typeface="Arial" panose="020B0604020202020204" pitchFamily="34" charset="0"/>
            </a:rPr>
            <a:t>Tamamı)</a:t>
          </a:r>
        </a:p>
      </dgm:t>
    </dgm:pt>
    <dgm:pt modelId="{486AC451-4C42-44B4-8C2A-6B097711DF82}" type="parTrans" cxnId="{5A0E44A3-AB26-4DB2-9232-0D2200D0C7D9}">
      <dgm:prSet/>
      <dgm:spPr>
        <a:ln w="38100" cap="rnd">
          <a:solidFill>
            <a:schemeClr val="bg2">
              <a:lumMod val="75000"/>
            </a:schemeClr>
          </a:solidFill>
        </a:ln>
        <a:effectLst>
          <a:glow rad="63500">
            <a:schemeClr val="accent3">
              <a:satMod val="175000"/>
              <a:alpha val="40000"/>
            </a:schemeClr>
          </a:glow>
        </a:effectLst>
      </dgm:spPr>
      <dgm:t>
        <a:bodyPr/>
        <a:lstStyle/>
        <a:p>
          <a:endParaRPr lang="tr-TR"/>
        </a:p>
      </dgm:t>
    </dgm:pt>
    <dgm:pt modelId="{C938724A-8B98-4BE0-9106-DB79175B49DC}" type="sibTrans" cxnId="{5A0E44A3-AB26-4DB2-9232-0D2200D0C7D9}">
      <dgm:prSet/>
      <dgm:spPr/>
      <dgm:t>
        <a:bodyPr/>
        <a:lstStyle/>
        <a:p>
          <a:endParaRPr lang="tr-TR"/>
        </a:p>
      </dgm:t>
    </dgm:pt>
    <dgm:pt modelId="{ADC7C480-4C17-4F1D-B690-04DE605A459C}">
      <dgm:prSet phldrT="[Metin]" custT="1"/>
      <dgm:spPr>
        <a:solidFill>
          <a:schemeClr val="accent1">
            <a:lumMod val="75000"/>
          </a:schemeClr>
        </a:solidFill>
        <a:ln w="38100">
          <a:solidFill>
            <a:schemeClr val="bg2">
              <a:lumMod val="75000"/>
            </a:schemeClr>
          </a:solidFill>
        </a:ln>
        <a:effectLst>
          <a:glow rad="101600">
            <a:schemeClr val="accent3">
              <a:satMod val="175000"/>
              <a:alpha val="40000"/>
            </a:schemeClr>
          </a:glow>
          <a:innerShdw blurRad="114300">
            <a:prstClr val="black"/>
          </a:innerShdw>
        </a:effectLst>
      </dgm:spPr>
      <dgm:t>
        <a:bodyPr/>
        <a:lstStyle/>
        <a:p>
          <a:pPr algn="l"/>
          <a:r>
            <a:rPr lang="tr-TR" sz="1800" b="1" dirty="0">
              <a:latin typeface="Century Gothic" panose="020B0502020202020204" pitchFamily="34" charset="0"/>
              <a:cs typeface="Arial" panose="020B0604020202020204" pitchFamily="34" charset="0"/>
            </a:rPr>
            <a:t> Temel Bilimler Desteği </a:t>
          </a:r>
          <a:r>
            <a:rPr lang="tr-TR" sz="1300" b="1" dirty="0">
              <a:latin typeface="Century Gothic" panose="020B0502020202020204" pitchFamily="34" charset="0"/>
              <a:cs typeface="Arial" panose="020B0604020202020204" pitchFamily="34" charset="0"/>
            </a:rPr>
            <a:t>(İki yıl süreyle brüt asgari ücret tutarı)</a:t>
          </a:r>
        </a:p>
      </dgm:t>
    </dgm:pt>
    <dgm:pt modelId="{D8C1EF8C-C4A0-42B1-8A5D-E15125834ECA}" type="sibTrans" cxnId="{F699C1E4-B3FC-4E0A-8772-D8F17AD84C88}">
      <dgm:prSet/>
      <dgm:spPr/>
      <dgm:t>
        <a:bodyPr/>
        <a:lstStyle/>
        <a:p>
          <a:endParaRPr lang="tr-TR"/>
        </a:p>
      </dgm:t>
    </dgm:pt>
    <dgm:pt modelId="{A6D43056-C4EC-449B-BF1C-14BB29541A1D}" type="parTrans" cxnId="{F699C1E4-B3FC-4E0A-8772-D8F17AD84C88}">
      <dgm:prSet/>
      <dgm:spPr>
        <a:ln w="38100">
          <a:solidFill>
            <a:schemeClr val="bg2">
              <a:lumMod val="75000"/>
            </a:schemeClr>
          </a:solidFill>
        </a:ln>
        <a:effectLst>
          <a:glow rad="63500">
            <a:schemeClr val="accent3">
              <a:satMod val="175000"/>
              <a:alpha val="40000"/>
            </a:schemeClr>
          </a:glow>
        </a:effectLst>
      </dgm:spPr>
      <dgm:t>
        <a:bodyPr/>
        <a:lstStyle/>
        <a:p>
          <a:endParaRPr lang="tr-TR"/>
        </a:p>
      </dgm:t>
    </dgm:pt>
    <dgm:pt modelId="{B52DCCBF-5F3A-416A-B100-35DEA37210E5}">
      <dgm:prSet phldrT="[Metin]" custT="1"/>
      <dgm:spPr>
        <a:solidFill>
          <a:schemeClr val="accent1">
            <a:lumMod val="75000"/>
          </a:schemeClr>
        </a:solidFill>
        <a:ln w="38100">
          <a:solidFill>
            <a:schemeClr val="bg2">
              <a:lumMod val="75000"/>
            </a:schemeClr>
          </a:solidFill>
        </a:ln>
        <a:effectLst>
          <a:glow rad="101600">
            <a:schemeClr val="accent3">
              <a:satMod val="175000"/>
              <a:alpha val="40000"/>
            </a:schemeClr>
          </a:glow>
          <a:innerShdw blurRad="114300">
            <a:prstClr val="black"/>
          </a:innerShdw>
        </a:effectLst>
      </dgm:spPr>
      <dgm:t>
        <a:bodyPr/>
        <a:lstStyle/>
        <a:p>
          <a:pPr algn="l"/>
          <a:r>
            <a:rPr lang="tr-TR" sz="1800" b="1" dirty="0">
              <a:latin typeface="Century Gothic" panose="020B0502020202020204" pitchFamily="34" charset="0"/>
              <a:cs typeface="Arial" panose="020B0604020202020204" pitchFamily="34" charset="0"/>
            </a:rPr>
            <a:t> Gümrük Vergisi İstisnası</a:t>
          </a:r>
        </a:p>
      </dgm:t>
    </dgm:pt>
    <dgm:pt modelId="{B53B5997-5F14-47DF-892A-45511E5DD27C}" type="sibTrans" cxnId="{EE320438-635F-4898-903B-83A702E58F97}">
      <dgm:prSet/>
      <dgm:spPr/>
      <dgm:t>
        <a:bodyPr/>
        <a:lstStyle/>
        <a:p>
          <a:endParaRPr lang="tr-TR"/>
        </a:p>
      </dgm:t>
    </dgm:pt>
    <dgm:pt modelId="{F1FA24DD-4FD1-4FE9-A8C0-5F259E8ED1BE}" type="parTrans" cxnId="{EE320438-635F-4898-903B-83A702E58F97}">
      <dgm:prSet/>
      <dgm:spPr>
        <a:ln w="38100">
          <a:solidFill>
            <a:schemeClr val="bg2">
              <a:lumMod val="75000"/>
            </a:schemeClr>
          </a:solidFill>
        </a:ln>
      </dgm:spPr>
      <dgm:t>
        <a:bodyPr/>
        <a:lstStyle/>
        <a:p>
          <a:endParaRPr lang="tr-TR"/>
        </a:p>
      </dgm:t>
    </dgm:pt>
    <dgm:pt modelId="{3DD8C056-C798-4899-81DE-F5F34CCF357C}">
      <dgm:prSet custT="1"/>
      <dgm:spPr>
        <a:solidFill>
          <a:schemeClr val="accent1">
            <a:lumMod val="75000"/>
          </a:schemeClr>
        </a:solidFill>
        <a:ln w="38100">
          <a:solidFill>
            <a:schemeClr val="bg2">
              <a:lumMod val="75000"/>
            </a:schemeClr>
          </a:solidFill>
        </a:ln>
        <a:effectLst>
          <a:glow rad="101600">
            <a:schemeClr val="accent3">
              <a:satMod val="175000"/>
              <a:alpha val="40000"/>
            </a:schemeClr>
          </a:glow>
          <a:innerShdw blurRad="114300">
            <a:prstClr val="black"/>
          </a:innerShdw>
        </a:effectLst>
      </dgm:spPr>
      <dgm:t>
        <a:bodyPr/>
        <a:lstStyle/>
        <a:p>
          <a:pPr algn="l"/>
          <a:r>
            <a:rPr lang="tr-TR" sz="1800" b="1" dirty="0">
              <a:latin typeface="Century Gothic" panose="020B0502020202020204" pitchFamily="34" charset="0"/>
              <a:cs typeface="Arial" panose="020B0604020202020204" pitchFamily="34" charset="0"/>
            </a:rPr>
            <a:t> Damga Vergisi İstisnası</a:t>
          </a:r>
        </a:p>
      </dgm:t>
    </dgm:pt>
    <dgm:pt modelId="{0135BB13-592C-41B5-AC00-7CA6C5E76E75}" type="sibTrans" cxnId="{FC713CEE-8643-47C2-AE95-29A593F162EF}">
      <dgm:prSet/>
      <dgm:spPr/>
      <dgm:t>
        <a:bodyPr/>
        <a:lstStyle/>
        <a:p>
          <a:endParaRPr lang="tr-TR"/>
        </a:p>
      </dgm:t>
    </dgm:pt>
    <dgm:pt modelId="{29C6F6AE-CBA8-4934-8CCB-EA86FE67D9C9}" type="parTrans" cxnId="{FC713CEE-8643-47C2-AE95-29A593F162EF}">
      <dgm:prSet/>
      <dgm:spPr>
        <a:ln w="38100">
          <a:solidFill>
            <a:schemeClr val="bg2">
              <a:lumMod val="75000"/>
            </a:schemeClr>
          </a:solidFill>
        </a:ln>
      </dgm:spPr>
      <dgm:t>
        <a:bodyPr/>
        <a:lstStyle/>
        <a:p>
          <a:endParaRPr lang="tr-TR"/>
        </a:p>
      </dgm:t>
    </dgm:pt>
    <dgm:pt modelId="{7CF6861F-0913-4C96-BD2B-8355A4A9B5BA}">
      <dgm:prSet custT="1"/>
      <dgm:spPr>
        <a:solidFill>
          <a:schemeClr val="accent1">
            <a:lumMod val="75000"/>
          </a:schemeClr>
        </a:solidFill>
        <a:ln w="38100">
          <a:solidFill>
            <a:schemeClr val="bg2">
              <a:lumMod val="75000"/>
            </a:schemeClr>
          </a:solidFill>
        </a:ln>
        <a:effectLst>
          <a:glow rad="101600">
            <a:schemeClr val="accent3">
              <a:satMod val="175000"/>
              <a:alpha val="40000"/>
            </a:schemeClr>
          </a:glow>
          <a:innerShdw blurRad="114300">
            <a:prstClr val="black"/>
          </a:innerShdw>
        </a:effectLst>
      </dgm:spPr>
      <dgm:t>
        <a:bodyPr/>
        <a:lstStyle/>
        <a:p>
          <a:pPr algn="l"/>
          <a:r>
            <a:rPr lang="tr-TR" sz="1800" b="1" dirty="0">
              <a:latin typeface="Century Gothic" panose="020B0502020202020204" pitchFamily="34" charset="0"/>
              <a:cs typeface="Arial" panose="020B0604020202020204" pitchFamily="34" charset="0"/>
            </a:rPr>
            <a:t> Gelir Vergisi Stopajı Desteği</a:t>
          </a:r>
        </a:p>
      </dgm:t>
    </dgm:pt>
    <dgm:pt modelId="{B9464EB5-2CC5-4E5C-B949-62289A6DB5BC}" type="sibTrans" cxnId="{DC8293B5-C505-4AB7-BCD7-47E647FB40FD}">
      <dgm:prSet/>
      <dgm:spPr/>
      <dgm:t>
        <a:bodyPr/>
        <a:lstStyle/>
        <a:p>
          <a:endParaRPr lang="tr-TR"/>
        </a:p>
      </dgm:t>
    </dgm:pt>
    <dgm:pt modelId="{E67CE8BF-B974-4C82-BDDF-F5CF7B72BBA3}" type="parTrans" cxnId="{DC8293B5-C505-4AB7-BCD7-47E647FB40FD}">
      <dgm:prSet/>
      <dgm:spPr>
        <a:ln w="38100">
          <a:solidFill>
            <a:schemeClr val="bg2">
              <a:lumMod val="75000"/>
            </a:schemeClr>
          </a:solidFill>
        </a:ln>
      </dgm:spPr>
      <dgm:t>
        <a:bodyPr/>
        <a:lstStyle/>
        <a:p>
          <a:endParaRPr lang="tr-TR"/>
        </a:p>
      </dgm:t>
    </dgm:pt>
    <dgm:pt modelId="{D6037239-875B-4A07-B496-7AAEA0B9A908}">
      <dgm:prSet custT="1"/>
      <dgm:spPr>
        <a:solidFill>
          <a:schemeClr val="accent1">
            <a:lumMod val="75000"/>
          </a:schemeClr>
        </a:solidFill>
        <a:ln w="38100">
          <a:solidFill>
            <a:schemeClr val="bg2">
              <a:lumMod val="75000"/>
            </a:schemeClr>
          </a:solidFill>
        </a:ln>
        <a:effectLst>
          <a:glow rad="101600">
            <a:schemeClr val="accent3">
              <a:satMod val="175000"/>
              <a:alpha val="40000"/>
            </a:schemeClr>
          </a:glow>
          <a:innerShdw blurRad="114300">
            <a:prstClr val="black"/>
          </a:innerShdw>
        </a:effectLst>
      </dgm:spPr>
      <dgm:t>
        <a:bodyPr/>
        <a:lstStyle/>
        <a:p>
          <a:pPr algn="l"/>
          <a:r>
            <a:rPr lang="tr-TR" sz="1800" b="1" dirty="0">
              <a:latin typeface="Century Gothic" panose="020B0502020202020204" pitchFamily="34" charset="0"/>
              <a:cs typeface="Arial" panose="020B0604020202020204" pitchFamily="34" charset="0"/>
            </a:rPr>
            <a:t> Sigorta Primi Desteği </a:t>
          </a:r>
          <a:r>
            <a:rPr lang="tr-TR" sz="1300" b="1" dirty="0">
              <a:latin typeface="Century Gothic" panose="020B0502020202020204" pitchFamily="34" charset="0"/>
              <a:cs typeface="Arial" panose="020B0604020202020204" pitchFamily="34" charset="0"/>
            </a:rPr>
            <a:t>(İşveren hissesinin yarısı 2023  yılına kadar Hazine ve Maliye Bakanlığınca karşılanır)</a:t>
          </a:r>
        </a:p>
      </dgm:t>
    </dgm:pt>
    <dgm:pt modelId="{245611C8-FC5D-4169-BCB7-624248556E2E}" type="sibTrans" cxnId="{B62FD501-B1D5-4FD1-BE8C-4A86E21D23C8}">
      <dgm:prSet/>
      <dgm:spPr/>
      <dgm:t>
        <a:bodyPr/>
        <a:lstStyle/>
        <a:p>
          <a:endParaRPr lang="tr-TR"/>
        </a:p>
      </dgm:t>
    </dgm:pt>
    <dgm:pt modelId="{A051DE63-BF45-4875-BDE9-D70F0C8568E0}" type="parTrans" cxnId="{B62FD501-B1D5-4FD1-BE8C-4A86E21D23C8}">
      <dgm:prSet/>
      <dgm:spPr>
        <a:ln w="38100">
          <a:solidFill>
            <a:schemeClr val="bg2">
              <a:lumMod val="75000"/>
            </a:schemeClr>
          </a:solidFill>
        </a:ln>
      </dgm:spPr>
      <dgm:t>
        <a:bodyPr/>
        <a:lstStyle/>
        <a:p>
          <a:endParaRPr lang="tr-TR"/>
        </a:p>
      </dgm:t>
    </dgm:pt>
    <dgm:pt modelId="{83DE6D25-4482-46FB-9E8E-650918ED7A56}" type="pres">
      <dgm:prSet presAssocID="{35CBD323-CAFB-47DC-A0DF-59A0AD81E028}" presName="Name0" presStyleCnt="0">
        <dgm:presLayoutVars>
          <dgm:chPref val="1"/>
          <dgm:dir/>
          <dgm:animOne val="branch"/>
          <dgm:animLvl val="lvl"/>
          <dgm:resizeHandles val="exact"/>
        </dgm:presLayoutVars>
      </dgm:prSet>
      <dgm:spPr/>
      <dgm:t>
        <a:bodyPr/>
        <a:lstStyle/>
        <a:p>
          <a:endParaRPr lang="tr-TR"/>
        </a:p>
      </dgm:t>
    </dgm:pt>
    <dgm:pt modelId="{6E2DD681-3B94-4D5C-85B8-2FD7715AD149}" type="pres">
      <dgm:prSet presAssocID="{9A583914-AB6E-4BB4-9988-C4FFB09BF3E2}" presName="root1" presStyleCnt="0"/>
      <dgm:spPr/>
    </dgm:pt>
    <dgm:pt modelId="{00B87ED1-1957-43B8-97FE-FAB498900529}" type="pres">
      <dgm:prSet presAssocID="{9A583914-AB6E-4BB4-9988-C4FFB09BF3E2}" presName="LevelOneTextNode" presStyleLbl="node0" presStyleIdx="0" presStyleCnt="1" custAng="5400000" custScaleX="285043" custScaleY="54457" custLinFactX="-40115" custLinFactNeighborX="-100000" custLinFactNeighborY="-1828">
        <dgm:presLayoutVars>
          <dgm:chPref val="3"/>
        </dgm:presLayoutVars>
      </dgm:prSet>
      <dgm:spPr>
        <a:prstGeom prst="ellipse">
          <a:avLst/>
        </a:prstGeom>
      </dgm:spPr>
      <dgm:t>
        <a:bodyPr/>
        <a:lstStyle/>
        <a:p>
          <a:endParaRPr lang="tr-TR"/>
        </a:p>
      </dgm:t>
    </dgm:pt>
    <dgm:pt modelId="{896A2027-5B1B-4A08-9A44-6006CB385EFF}" type="pres">
      <dgm:prSet presAssocID="{9A583914-AB6E-4BB4-9988-C4FFB09BF3E2}" presName="level2hierChild" presStyleCnt="0"/>
      <dgm:spPr/>
    </dgm:pt>
    <dgm:pt modelId="{9969221F-A06B-49A2-AE16-FBFFAD2B91DA}" type="pres">
      <dgm:prSet presAssocID="{486AC451-4C42-44B4-8C2A-6B097711DF82}" presName="conn2-1" presStyleLbl="parChTrans1D2" presStyleIdx="0" presStyleCnt="6"/>
      <dgm:spPr/>
      <dgm:t>
        <a:bodyPr/>
        <a:lstStyle/>
        <a:p>
          <a:endParaRPr lang="tr-TR"/>
        </a:p>
      </dgm:t>
    </dgm:pt>
    <dgm:pt modelId="{6B9C41B3-46D5-4D04-BCDF-A4B9B6454FAD}" type="pres">
      <dgm:prSet presAssocID="{486AC451-4C42-44B4-8C2A-6B097711DF82}" presName="connTx" presStyleLbl="parChTrans1D2" presStyleIdx="0" presStyleCnt="6"/>
      <dgm:spPr/>
      <dgm:t>
        <a:bodyPr/>
        <a:lstStyle/>
        <a:p>
          <a:endParaRPr lang="tr-TR"/>
        </a:p>
      </dgm:t>
    </dgm:pt>
    <dgm:pt modelId="{5D1855D1-E3D4-40CC-A255-E6A05CB161C1}" type="pres">
      <dgm:prSet presAssocID="{6F16BACF-2E73-49AB-BCD6-4815D039439A}" presName="root2" presStyleCnt="0"/>
      <dgm:spPr/>
    </dgm:pt>
    <dgm:pt modelId="{0CFCAF6D-D6DA-4C36-AB76-0A5CBD9A3F6E}" type="pres">
      <dgm:prSet presAssocID="{6F16BACF-2E73-49AB-BCD6-4815D039439A}" presName="LevelTwoTextNode" presStyleLbl="node2" presStyleIdx="0" presStyleCnt="6" custScaleX="169467" custScaleY="69213">
        <dgm:presLayoutVars>
          <dgm:chPref val="3"/>
        </dgm:presLayoutVars>
      </dgm:prSet>
      <dgm:spPr>
        <a:prstGeom prst="flowChartAlternateProcess">
          <a:avLst/>
        </a:prstGeom>
      </dgm:spPr>
      <dgm:t>
        <a:bodyPr/>
        <a:lstStyle/>
        <a:p>
          <a:endParaRPr lang="tr-TR"/>
        </a:p>
      </dgm:t>
    </dgm:pt>
    <dgm:pt modelId="{814B0410-27E1-4003-B789-F2EE2068460E}" type="pres">
      <dgm:prSet presAssocID="{6F16BACF-2E73-49AB-BCD6-4815D039439A}" presName="level3hierChild" presStyleCnt="0"/>
      <dgm:spPr/>
    </dgm:pt>
    <dgm:pt modelId="{D0A6B632-66DB-43DE-A27A-6E9B6065079A}" type="pres">
      <dgm:prSet presAssocID="{A051DE63-BF45-4875-BDE9-D70F0C8568E0}" presName="conn2-1" presStyleLbl="parChTrans1D2" presStyleIdx="1" presStyleCnt="6"/>
      <dgm:spPr/>
      <dgm:t>
        <a:bodyPr/>
        <a:lstStyle/>
        <a:p>
          <a:endParaRPr lang="tr-TR"/>
        </a:p>
      </dgm:t>
    </dgm:pt>
    <dgm:pt modelId="{7124EEF2-DE84-4807-960B-420F6968486C}" type="pres">
      <dgm:prSet presAssocID="{A051DE63-BF45-4875-BDE9-D70F0C8568E0}" presName="connTx" presStyleLbl="parChTrans1D2" presStyleIdx="1" presStyleCnt="6"/>
      <dgm:spPr/>
      <dgm:t>
        <a:bodyPr/>
        <a:lstStyle/>
        <a:p>
          <a:endParaRPr lang="tr-TR"/>
        </a:p>
      </dgm:t>
    </dgm:pt>
    <dgm:pt modelId="{6F1491FC-A1D3-4095-A5A3-24BE02A654B1}" type="pres">
      <dgm:prSet presAssocID="{D6037239-875B-4A07-B496-7AAEA0B9A908}" presName="root2" presStyleCnt="0"/>
      <dgm:spPr/>
    </dgm:pt>
    <dgm:pt modelId="{AD718FEA-8FC0-4CBD-BEA4-C4895776B44E}" type="pres">
      <dgm:prSet presAssocID="{D6037239-875B-4A07-B496-7AAEA0B9A908}" presName="LevelTwoTextNode" presStyleLbl="node2" presStyleIdx="1" presStyleCnt="6" custScaleX="211833" custScaleY="69481" custLinFactNeighborX="-382">
        <dgm:presLayoutVars>
          <dgm:chPref val="3"/>
        </dgm:presLayoutVars>
      </dgm:prSet>
      <dgm:spPr>
        <a:prstGeom prst="flowChartAlternateProcess">
          <a:avLst/>
        </a:prstGeom>
      </dgm:spPr>
      <dgm:t>
        <a:bodyPr/>
        <a:lstStyle/>
        <a:p>
          <a:endParaRPr lang="tr-TR"/>
        </a:p>
      </dgm:t>
    </dgm:pt>
    <dgm:pt modelId="{801C50C3-EE25-4296-A460-5056934EA2CA}" type="pres">
      <dgm:prSet presAssocID="{D6037239-875B-4A07-B496-7AAEA0B9A908}" presName="level3hierChild" presStyleCnt="0"/>
      <dgm:spPr/>
    </dgm:pt>
    <dgm:pt modelId="{63294A68-36BA-4E22-9DDD-F13EDB138928}" type="pres">
      <dgm:prSet presAssocID="{E67CE8BF-B974-4C82-BDDF-F5CF7B72BBA3}" presName="conn2-1" presStyleLbl="parChTrans1D2" presStyleIdx="2" presStyleCnt="6"/>
      <dgm:spPr/>
      <dgm:t>
        <a:bodyPr/>
        <a:lstStyle/>
        <a:p>
          <a:endParaRPr lang="tr-TR"/>
        </a:p>
      </dgm:t>
    </dgm:pt>
    <dgm:pt modelId="{B44A6A74-4DA5-4CBB-824D-920D6F9F905A}" type="pres">
      <dgm:prSet presAssocID="{E67CE8BF-B974-4C82-BDDF-F5CF7B72BBA3}" presName="connTx" presStyleLbl="parChTrans1D2" presStyleIdx="2" presStyleCnt="6"/>
      <dgm:spPr/>
      <dgm:t>
        <a:bodyPr/>
        <a:lstStyle/>
        <a:p>
          <a:endParaRPr lang="tr-TR"/>
        </a:p>
      </dgm:t>
    </dgm:pt>
    <dgm:pt modelId="{2242B5CF-E609-4C6D-AB25-43D3288F9272}" type="pres">
      <dgm:prSet presAssocID="{7CF6861F-0913-4C96-BD2B-8355A4A9B5BA}" presName="root2" presStyleCnt="0"/>
      <dgm:spPr/>
    </dgm:pt>
    <dgm:pt modelId="{E0A8E480-76E4-456D-A4E7-B1ADC135694B}" type="pres">
      <dgm:prSet presAssocID="{7CF6861F-0913-4C96-BD2B-8355A4A9B5BA}" presName="LevelTwoTextNode" presStyleLbl="node2" presStyleIdx="2" presStyleCnt="6" custScaleX="186334" custScaleY="69481" custLinFactNeighborX="-382">
        <dgm:presLayoutVars>
          <dgm:chPref val="3"/>
        </dgm:presLayoutVars>
      </dgm:prSet>
      <dgm:spPr>
        <a:prstGeom prst="flowChartAlternateProcess">
          <a:avLst/>
        </a:prstGeom>
      </dgm:spPr>
      <dgm:t>
        <a:bodyPr/>
        <a:lstStyle/>
        <a:p>
          <a:endParaRPr lang="tr-TR"/>
        </a:p>
      </dgm:t>
    </dgm:pt>
    <dgm:pt modelId="{10823235-58BA-49B0-92CD-2ED39C6527B2}" type="pres">
      <dgm:prSet presAssocID="{7CF6861F-0913-4C96-BD2B-8355A4A9B5BA}" presName="level3hierChild" presStyleCnt="0"/>
      <dgm:spPr/>
    </dgm:pt>
    <dgm:pt modelId="{946D8E94-884F-4E34-B045-5BBBE12CB8C2}" type="pres">
      <dgm:prSet presAssocID="{29C6F6AE-CBA8-4934-8CCB-EA86FE67D9C9}" presName="conn2-1" presStyleLbl="parChTrans1D2" presStyleIdx="3" presStyleCnt="6"/>
      <dgm:spPr/>
      <dgm:t>
        <a:bodyPr/>
        <a:lstStyle/>
        <a:p>
          <a:endParaRPr lang="tr-TR"/>
        </a:p>
      </dgm:t>
    </dgm:pt>
    <dgm:pt modelId="{7D14E7FD-2019-4BE6-93F3-1ADE1B920BC9}" type="pres">
      <dgm:prSet presAssocID="{29C6F6AE-CBA8-4934-8CCB-EA86FE67D9C9}" presName="connTx" presStyleLbl="parChTrans1D2" presStyleIdx="3" presStyleCnt="6"/>
      <dgm:spPr/>
      <dgm:t>
        <a:bodyPr/>
        <a:lstStyle/>
        <a:p>
          <a:endParaRPr lang="tr-TR"/>
        </a:p>
      </dgm:t>
    </dgm:pt>
    <dgm:pt modelId="{45A220DB-D756-4EC3-BCCA-6D41D34BB9BB}" type="pres">
      <dgm:prSet presAssocID="{3DD8C056-C798-4899-81DE-F5F34CCF357C}" presName="root2" presStyleCnt="0"/>
      <dgm:spPr/>
    </dgm:pt>
    <dgm:pt modelId="{4913427E-3363-4EB7-BE83-37E3D806BB35}" type="pres">
      <dgm:prSet presAssocID="{3DD8C056-C798-4899-81DE-F5F34CCF357C}" presName="LevelTwoTextNode" presStyleLbl="node2" presStyleIdx="3" presStyleCnt="6" custScaleX="158729" custScaleY="69481">
        <dgm:presLayoutVars>
          <dgm:chPref val="3"/>
        </dgm:presLayoutVars>
      </dgm:prSet>
      <dgm:spPr>
        <a:prstGeom prst="flowChartAlternateProcess">
          <a:avLst/>
        </a:prstGeom>
      </dgm:spPr>
      <dgm:t>
        <a:bodyPr/>
        <a:lstStyle/>
        <a:p>
          <a:endParaRPr lang="tr-TR"/>
        </a:p>
      </dgm:t>
    </dgm:pt>
    <dgm:pt modelId="{49A5A58B-D0DF-48B2-96D1-0F8309015F35}" type="pres">
      <dgm:prSet presAssocID="{3DD8C056-C798-4899-81DE-F5F34CCF357C}" presName="level3hierChild" presStyleCnt="0"/>
      <dgm:spPr/>
    </dgm:pt>
    <dgm:pt modelId="{F8D6C6B6-63D4-40AF-9B07-E4EE6FCC8E2A}" type="pres">
      <dgm:prSet presAssocID="{F1FA24DD-4FD1-4FE9-A8C0-5F259E8ED1BE}" presName="conn2-1" presStyleLbl="parChTrans1D2" presStyleIdx="4" presStyleCnt="6"/>
      <dgm:spPr/>
      <dgm:t>
        <a:bodyPr/>
        <a:lstStyle/>
        <a:p>
          <a:endParaRPr lang="tr-TR"/>
        </a:p>
      </dgm:t>
    </dgm:pt>
    <dgm:pt modelId="{C916E474-2BF7-4E35-B1D0-FA7E9DB7E3DD}" type="pres">
      <dgm:prSet presAssocID="{F1FA24DD-4FD1-4FE9-A8C0-5F259E8ED1BE}" presName="connTx" presStyleLbl="parChTrans1D2" presStyleIdx="4" presStyleCnt="6"/>
      <dgm:spPr/>
      <dgm:t>
        <a:bodyPr/>
        <a:lstStyle/>
        <a:p>
          <a:endParaRPr lang="tr-TR"/>
        </a:p>
      </dgm:t>
    </dgm:pt>
    <dgm:pt modelId="{9ACB7384-A85F-48F5-8986-5EE9E75FF40D}" type="pres">
      <dgm:prSet presAssocID="{B52DCCBF-5F3A-416A-B100-35DEA37210E5}" presName="root2" presStyleCnt="0"/>
      <dgm:spPr/>
    </dgm:pt>
    <dgm:pt modelId="{6B4F363C-09AB-4C50-BEEC-66D5733054D4}" type="pres">
      <dgm:prSet presAssocID="{B52DCCBF-5F3A-416A-B100-35DEA37210E5}" presName="LevelTwoTextNode" presStyleLbl="node2" presStyleIdx="4" presStyleCnt="6" custScaleX="151828" custScaleY="69481">
        <dgm:presLayoutVars>
          <dgm:chPref val="3"/>
        </dgm:presLayoutVars>
      </dgm:prSet>
      <dgm:spPr>
        <a:prstGeom prst="flowChartAlternateProcess">
          <a:avLst/>
        </a:prstGeom>
      </dgm:spPr>
      <dgm:t>
        <a:bodyPr/>
        <a:lstStyle/>
        <a:p>
          <a:endParaRPr lang="tr-TR"/>
        </a:p>
      </dgm:t>
    </dgm:pt>
    <dgm:pt modelId="{F0F4ED9D-764D-4C73-B1AD-C6C005523543}" type="pres">
      <dgm:prSet presAssocID="{B52DCCBF-5F3A-416A-B100-35DEA37210E5}" presName="level3hierChild" presStyleCnt="0"/>
      <dgm:spPr/>
    </dgm:pt>
    <dgm:pt modelId="{4925BAFE-A98F-4F64-9126-C5ED1518E3B3}" type="pres">
      <dgm:prSet presAssocID="{A6D43056-C4EC-449B-BF1C-14BB29541A1D}" presName="conn2-1" presStyleLbl="parChTrans1D2" presStyleIdx="5" presStyleCnt="6"/>
      <dgm:spPr/>
      <dgm:t>
        <a:bodyPr/>
        <a:lstStyle/>
        <a:p>
          <a:endParaRPr lang="tr-TR"/>
        </a:p>
      </dgm:t>
    </dgm:pt>
    <dgm:pt modelId="{5F987CBA-4329-4AFA-B9AE-680973DEF54E}" type="pres">
      <dgm:prSet presAssocID="{A6D43056-C4EC-449B-BF1C-14BB29541A1D}" presName="connTx" presStyleLbl="parChTrans1D2" presStyleIdx="5" presStyleCnt="6"/>
      <dgm:spPr/>
      <dgm:t>
        <a:bodyPr/>
        <a:lstStyle/>
        <a:p>
          <a:endParaRPr lang="tr-TR"/>
        </a:p>
      </dgm:t>
    </dgm:pt>
    <dgm:pt modelId="{04AAE1EC-C6FC-4317-A7FC-C029600E7EB1}" type="pres">
      <dgm:prSet presAssocID="{ADC7C480-4C17-4F1D-B690-04DE605A459C}" presName="root2" presStyleCnt="0"/>
      <dgm:spPr/>
    </dgm:pt>
    <dgm:pt modelId="{6AC5EC96-7DB1-413F-B429-AE3B06197A81}" type="pres">
      <dgm:prSet presAssocID="{ADC7C480-4C17-4F1D-B690-04DE605A459C}" presName="LevelTwoTextNode" presStyleLbl="node2" presStyleIdx="5" presStyleCnt="6" custScaleX="193235" custScaleY="69481">
        <dgm:presLayoutVars>
          <dgm:chPref val="3"/>
        </dgm:presLayoutVars>
      </dgm:prSet>
      <dgm:spPr>
        <a:prstGeom prst="flowChartAlternateProcess">
          <a:avLst/>
        </a:prstGeom>
      </dgm:spPr>
      <dgm:t>
        <a:bodyPr/>
        <a:lstStyle/>
        <a:p>
          <a:endParaRPr lang="tr-TR"/>
        </a:p>
      </dgm:t>
    </dgm:pt>
    <dgm:pt modelId="{F00C53CF-A8B0-40BC-ACF2-05760F20780E}" type="pres">
      <dgm:prSet presAssocID="{ADC7C480-4C17-4F1D-B690-04DE605A459C}" presName="level3hierChild" presStyleCnt="0"/>
      <dgm:spPr/>
    </dgm:pt>
  </dgm:ptLst>
  <dgm:cxnLst>
    <dgm:cxn modelId="{E15211F7-57E5-4ACE-9B7B-9736F797EC53}" type="presOf" srcId="{3DD8C056-C798-4899-81DE-F5F34CCF357C}" destId="{4913427E-3363-4EB7-BE83-37E3D806BB35}" srcOrd="0" destOrd="0" presId="urn:microsoft.com/office/officeart/2008/layout/HorizontalMultiLevelHierarchy"/>
    <dgm:cxn modelId="{8FC008A4-70A5-4EDE-B9D6-2FA1B39652E7}" type="presOf" srcId="{486AC451-4C42-44B4-8C2A-6B097711DF82}" destId="{9969221F-A06B-49A2-AE16-FBFFAD2B91DA}" srcOrd="0" destOrd="0" presId="urn:microsoft.com/office/officeart/2008/layout/HorizontalMultiLevelHierarchy"/>
    <dgm:cxn modelId="{1AC9A82D-A686-4233-BF3A-050FFEBF1317}" type="presOf" srcId="{7CF6861F-0913-4C96-BD2B-8355A4A9B5BA}" destId="{E0A8E480-76E4-456D-A4E7-B1ADC135694B}" srcOrd="0" destOrd="0" presId="urn:microsoft.com/office/officeart/2008/layout/HorizontalMultiLevelHierarchy"/>
    <dgm:cxn modelId="{6245085D-5D75-458B-9115-5E38AFF190C3}" type="presOf" srcId="{A6D43056-C4EC-449B-BF1C-14BB29541A1D}" destId="{5F987CBA-4329-4AFA-B9AE-680973DEF54E}" srcOrd="1" destOrd="0" presId="urn:microsoft.com/office/officeart/2008/layout/HorizontalMultiLevelHierarchy"/>
    <dgm:cxn modelId="{CB6033EF-0474-4621-8ECC-C55E1CF4115F}" type="presOf" srcId="{D6037239-875B-4A07-B496-7AAEA0B9A908}" destId="{AD718FEA-8FC0-4CBD-BEA4-C4895776B44E}" srcOrd="0" destOrd="0" presId="urn:microsoft.com/office/officeart/2008/layout/HorizontalMultiLevelHierarchy"/>
    <dgm:cxn modelId="{28D786ED-3868-41F2-A9CA-DB5681ACD214}" type="presOf" srcId="{29C6F6AE-CBA8-4934-8CCB-EA86FE67D9C9}" destId="{7D14E7FD-2019-4BE6-93F3-1ADE1B920BC9}" srcOrd="1" destOrd="0" presId="urn:microsoft.com/office/officeart/2008/layout/HorizontalMultiLevelHierarchy"/>
    <dgm:cxn modelId="{B64935AB-C471-4796-BADB-467677B5C9A9}" type="presOf" srcId="{486AC451-4C42-44B4-8C2A-6B097711DF82}" destId="{6B9C41B3-46D5-4D04-BCDF-A4B9B6454FAD}" srcOrd="1" destOrd="0" presId="urn:microsoft.com/office/officeart/2008/layout/HorizontalMultiLevelHierarchy"/>
    <dgm:cxn modelId="{22BB9F5E-46E8-4807-BBAB-7A1BB2D68FA8}" type="presOf" srcId="{29C6F6AE-CBA8-4934-8CCB-EA86FE67D9C9}" destId="{946D8E94-884F-4E34-B045-5BBBE12CB8C2}" srcOrd="0" destOrd="0" presId="urn:microsoft.com/office/officeart/2008/layout/HorizontalMultiLevelHierarchy"/>
    <dgm:cxn modelId="{FC713CEE-8643-47C2-AE95-29A593F162EF}" srcId="{9A583914-AB6E-4BB4-9988-C4FFB09BF3E2}" destId="{3DD8C056-C798-4899-81DE-F5F34CCF357C}" srcOrd="3" destOrd="0" parTransId="{29C6F6AE-CBA8-4934-8CCB-EA86FE67D9C9}" sibTransId="{0135BB13-592C-41B5-AC00-7CA6C5E76E75}"/>
    <dgm:cxn modelId="{C4F94EF9-C09B-41E9-BBDF-CF8015125752}" type="presOf" srcId="{A051DE63-BF45-4875-BDE9-D70F0C8568E0}" destId="{7124EEF2-DE84-4807-960B-420F6968486C}" srcOrd="1" destOrd="0" presId="urn:microsoft.com/office/officeart/2008/layout/HorizontalMultiLevelHierarchy"/>
    <dgm:cxn modelId="{F699C1E4-B3FC-4E0A-8772-D8F17AD84C88}" srcId="{9A583914-AB6E-4BB4-9988-C4FFB09BF3E2}" destId="{ADC7C480-4C17-4F1D-B690-04DE605A459C}" srcOrd="5" destOrd="0" parTransId="{A6D43056-C4EC-449B-BF1C-14BB29541A1D}" sibTransId="{D8C1EF8C-C4A0-42B1-8A5D-E15125834ECA}"/>
    <dgm:cxn modelId="{5A0E44A3-AB26-4DB2-9232-0D2200D0C7D9}" srcId="{9A583914-AB6E-4BB4-9988-C4FFB09BF3E2}" destId="{6F16BACF-2E73-49AB-BCD6-4815D039439A}" srcOrd="0" destOrd="0" parTransId="{486AC451-4C42-44B4-8C2A-6B097711DF82}" sibTransId="{C938724A-8B98-4BE0-9106-DB79175B49DC}"/>
    <dgm:cxn modelId="{82945A76-6825-4FD5-B5B4-09624B7D0F4B}" type="presOf" srcId="{F1FA24DD-4FD1-4FE9-A8C0-5F259E8ED1BE}" destId="{F8D6C6B6-63D4-40AF-9B07-E4EE6FCC8E2A}" srcOrd="0" destOrd="0" presId="urn:microsoft.com/office/officeart/2008/layout/HorizontalMultiLevelHierarchy"/>
    <dgm:cxn modelId="{8239ADA0-CD95-464B-95A4-505F3B08B41C}" srcId="{35CBD323-CAFB-47DC-A0DF-59A0AD81E028}" destId="{9A583914-AB6E-4BB4-9988-C4FFB09BF3E2}" srcOrd="0" destOrd="0" parTransId="{60F86917-E6F5-49AB-853A-7D8C09BD6D0F}" sibTransId="{062CEF01-C962-47DB-9E3C-9F4DA8863D07}"/>
    <dgm:cxn modelId="{B62FD501-B1D5-4FD1-BE8C-4A86E21D23C8}" srcId="{9A583914-AB6E-4BB4-9988-C4FFB09BF3E2}" destId="{D6037239-875B-4A07-B496-7AAEA0B9A908}" srcOrd="1" destOrd="0" parTransId="{A051DE63-BF45-4875-BDE9-D70F0C8568E0}" sibTransId="{245611C8-FC5D-4169-BCB7-624248556E2E}"/>
    <dgm:cxn modelId="{8F9D8841-B977-45EC-8AE9-7C7042E84643}" type="presOf" srcId="{B52DCCBF-5F3A-416A-B100-35DEA37210E5}" destId="{6B4F363C-09AB-4C50-BEEC-66D5733054D4}" srcOrd="0" destOrd="0" presId="urn:microsoft.com/office/officeart/2008/layout/HorizontalMultiLevelHierarchy"/>
    <dgm:cxn modelId="{C4C7C042-68D9-4BD9-8526-3AEE94EFC849}" type="presOf" srcId="{F1FA24DD-4FD1-4FE9-A8C0-5F259E8ED1BE}" destId="{C916E474-2BF7-4E35-B1D0-FA7E9DB7E3DD}" srcOrd="1" destOrd="0" presId="urn:microsoft.com/office/officeart/2008/layout/HorizontalMultiLevelHierarchy"/>
    <dgm:cxn modelId="{EE320438-635F-4898-903B-83A702E58F97}" srcId="{9A583914-AB6E-4BB4-9988-C4FFB09BF3E2}" destId="{B52DCCBF-5F3A-416A-B100-35DEA37210E5}" srcOrd="4" destOrd="0" parTransId="{F1FA24DD-4FD1-4FE9-A8C0-5F259E8ED1BE}" sibTransId="{B53B5997-5F14-47DF-892A-45511E5DD27C}"/>
    <dgm:cxn modelId="{1E26ECC1-0E34-4C56-BB6B-439487747FCB}" type="presOf" srcId="{E67CE8BF-B974-4C82-BDDF-F5CF7B72BBA3}" destId="{B44A6A74-4DA5-4CBB-824D-920D6F9F905A}" srcOrd="1" destOrd="0" presId="urn:microsoft.com/office/officeart/2008/layout/HorizontalMultiLevelHierarchy"/>
    <dgm:cxn modelId="{DAABF124-126B-409A-A984-42B26439EFCB}" type="presOf" srcId="{ADC7C480-4C17-4F1D-B690-04DE605A459C}" destId="{6AC5EC96-7DB1-413F-B429-AE3B06197A81}" srcOrd="0" destOrd="0" presId="urn:microsoft.com/office/officeart/2008/layout/HorizontalMultiLevelHierarchy"/>
    <dgm:cxn modelId="{DC8293B5-C505-4AB7-BCD7-47E647FB40FD}" srcId="{9A583914-AB6E-4BB4-9988-C4FFB09BF3E2}" destId="{7CF6861F-0913-4C96-BD2B-8355A4A9B5BA}" srcOrd="2" destOrd="0" parTransId="{E67CE8BF-B974-4C82-BDDF-F5CF7B72BBA3}" sibTransId="{B9464EB5-2CC5-4E5C-B949-62289A6DB5BC}"/>
    <dgm:cxn modelId="{F524E6CE-357D-4D33-8E08-C8EDF738E771}" type="presOf" srcId="{A051DE63-BF45-4875-BDE9-D70F0C8568E0}" destId="{D0A6B632-66DB-43DE-A27A-6E9B6065079A}" srcOrd="0" destOrd="0" presId="urn:microsoft.com/office/officeart/2008/layout/HorizontalMultiLevelHierarchy"/>
    <dgm:cxn modelId="{9E86E683-7DBE-47A8-BA60-D70E85014BDB}" type="presOf" srcId="{A6D43056-C4EC-449B-BF1C-14BB29541A1D}" destId="{4925BAFE-A98F-4F64-9126-C5ED1518E3B3}" srcOrd="0" destOrd="0" presId="urn:microsoft.com/office/officeart/2008/layout/HorizontalMultiLevelHierarchy"/>
    <dgm:cxn modelId="{32948366-551A-4D43-B76C-5F3734C56805}" type="presOf" srcId="{9A583914-AB6E-4BB4-9988-C4FFB09BF3E2}" destId="{00B87ED1-1957-43B8-97FE-FAB498900529}" srcOrd="0" destOrd="0" presId="urn:microsoft.com/office/officeart/2008/layout/HorizontalMultiLevelHierarchy"/>
    <dgm:cxn modelId="{B2A190F6-C5AD-452C-B60D-1B1B3296AC60}" type="presOf" srcId="{6F16BACF-2E73-49AB-BCD6-4815D039439A}" destId="{0CFCAF6D-D6DA-4C36-AB76-0A5CBD9A3F6E}" srcOrd="0" destOrd="0" presId="urn:microsoft.com/office/officeart/2008/layout/HorizontalMultiLevelHierarchy"/>
    <dgm:cxn modelId="{88D8E58F-8B58-49DF-A295-E5E41D7349E3}" type="presOf" srcId="{35CBD323-CAFB-47DC-A0DF-59A0AD81E028}" destId="{83DE6D25-4482-46FB-9E8E-650918ED7A56}" srcOrd="0" destOrd="0" presId="urn:microsoft.com/office/officeart/2008/layout/HorizontalMultiLevelHierarchy"/>
    <dgm:cxn modelId="{ABBBFEFA-7311-462C-BFD2-E6324FD7A439}" type="presOf" srcId="{E67CE8BF-B974-4C82-BDDF-F5CF7B72BBA3}" destId="{63294A68-36BA-4E22-9DDD-F13EDB138928}" srcOrd="0" destOrd="0" presId="urn:microsoft.com/office/officeart/2008/layout/HorizontalMultiLevelHierarchy"/>
    <dgm:cxn modelId="{294A91AA-8B30-40B0-80AA-261701E91E63}" type="presParOf" srcId="{83DE6D25-4482-46FB-9E8E-650918ED7A56}" destId="{6E2DD681-3B94-4D5C-85B8-2FD7715AD149}" srcOrd="0" destOrd="0" presId="urn:microsoft.com/office/officeart/2008/layout/HorizontalMultiLevelHierarchy"/>
    <dgm:cxn modelId="{CDB38E76-F6C7-404D-B64A-A9D4F82F5104}" type="presParOf" srcId="{6E2DD681-3B94-4D5C-85B8-2FD7715AD149}" destId="{00B87ED1-1957-43B8-97FE-FAB498900529}" srcOrd="0" destOrd="0" presId="urn:microsoft.com/office/officeart/2008/layout/HorizontalMultiLevelHierarchy"/>
    <dgm:cxn modelId="{F8792EF9-3C9A-4941-AED0-F197631B216F}" type="presParOf" srcId="{6E2DD681-3B94-4D5C-85B8-2FD7715AD149}" destId="{896A2027-5B1B-4A08-9A44-6006CB385EFF}" srcOrd="1" destOrd="0" presId="urn:microsoft.com/office/officeart/2008/layout/HorizontalMultiLevelHierarchy"/>
    <dgm:cxn modelId="{1767C8C9-E1CD-42CC-B2A3-E56E8A03B596}" type="presParOf" srcId="{896A2027-5B1B-4A08-9A44-6006CB385EFF}" destId="{9969221F-A06B-49A2-AE16-FBFFAD2B91DA}" srcOrd="0" destOrd="0" presId="urn:microsoft.com/office/officeart/2008/layout/HorizontalMultiLevelHierarchy"/>
    <dgm:cxn modelId="{1D297933-FFAD-4719-913B-30823910C956}" type="presParOf" srcId="{9969221F-A06B-49A2-AE16-FBFFAD2B91DA}" destId="{6B9C41B3-46D5-4D04-BCDF-A4B9B6454FAD}" srcOrd="0" destOrd="0" presId="urn:microsoft.com/office/officeart/2008/layout/HorizontalMultiLevelHierarchy"/>
    <dgm:cxn modelId="{DC756B30-04C0-477C-80A8-D9DA788E9B83}" type="presParOf" srcId="{896A2027-5B1B-4A08-9A44-6006CB385EFF}" destId="{5D1855D1-E3D4-40CC-A255-E6A05CB161C1}" srcOrd="1" destOrd="0" presId="urn:microsoft.com/office/officeart/2008/layout/HorizontalMultiLevelHierarchy"/>
    <dgm:cxn modelId="{9D0D27B9-5797-4B79-AF0B-EA875D5FD648}" type="presParOf" srcId="{5D1855D1-E3D4-40CC-A255-E6A05CB161C1}" destId="{0CFCAF6D-D6DA-4C36-AB76-0A5CBD9A3F6E}" srcOrd="0" destOrd="0" presId="urn:microsoft.com/office/officeart/2008/layout/HorizontalMultiLevelHierarchy"/>
    <dgm:cxn modelId="{B2A4B957-DAB4-4DC8-8CDE-7920893934EB}" type="presParOf" srcId="{5D1855D1-E3D4-40CC-A255-E6A05CB161C1}" destId="{814B0410-27E1-4003-B789-F2EE2068460E}" srcOrd="1" destOrd="0" presId="urn:microsoft.com/office/officeart/2008/layout/HorizontalMultiLevelHierarchy"/>
    <dgm:cxn modelId="{8CBED392-A416-4F10-98EA-797937C038A9}" type="presParOf" srcId="{896A2027-5B1B-4A08-9A44-6006CB385EFF}" destId="{D0A6B632-66DB-43DE-A27A-6E9B6065079A}" srcOrd="2" destOrd="0" presId="urn:microsoft.com/office/officeart/2008/layout/HorizontalMultiLevelHierarchy"/>
    <dgm:cxn modelId="{2CAB23C7-8D8D-4CC6-8EC0-6930594CCD6A}" type="presParOf" srcId="{D0A6B632-66DB-43DE-A27A-6E9B6065079A}" destId="{7124EEF2-DE84-4807-960B-420F6968486C}" srcOrd="0" destOrd="0" presId="urn:microsoft.com/office/officeart/2008/layout/HorizontalMultiLevelHierarchy"/>
    <dgm:cxn modelId="{C7E62B42-F59C-4C1E-90CB-FFB18881EA5D}" type="presParOf" srcId="{896A2027-5B1B-4A08-9A44-6006CB385EFF}" destId="{6F1491FC-A1D3-4095-A5A3-24BE02A654B1}" srcOrd="3" destOrd="0" presId="urn:microsoft.com/office/officeart/2008/layout/HorizontalMultiLevelHierarchy"/>
    <dgm:cxn modelId="{47839C1B-0CA4-4680-BD49-F895F621AD7B}" type="presParOf" srcId="{6F1491FC-A1D3-4095-A5A3-24BE02A654B1}" destId="{AD718FEA-8FC0-4CBD-BEA4-C4895776B44E}" srcOrd="0" destOrd="0" presId="urn:microsoft.com/office/officeart/2008/layout/HorizontalMultiLevelHierarchy"/>
    <dgm:cxn modelId="{5D42B83C-B6FA-4EC5-8513-F0FFE5879DC6}" type="presParOf" srcId="{6F1491FC-A1D3-4095-A5A3-24BE02A654B1}" destId="{801C50C3-EE25-4296-A460-5056934EA2CA}" srcOrd="1" destOrd="0" presId="urn:microsoft.com/office/officeart/2008/layout/HorizontalMultiLevelHierarchy"/>
    <dgm:cxn modelId="{792F4679-08AD-43F0-911A-F37926B3F0BA}" type="presParOf" srcId="{896A2027-5B1B-4A08-9A44-6006CB385EFF}" destId="{63294A68-36BA-4E22-9DDD-F13EDB138928}" srcOrd="4" destOrd="0" presId="urn:microsoft.com/office/officeart/2008/layout/HorizontalMultiLevelHierarchy"/>
    <dgm:cxn modelId="{BB170A34-A837-4210-9B28-DDF31238C9AE}" type="presParOf" srcId="{63294A68-36BA-4E22-9DDD-F13EDB138928}" destId="{B44A6A74-4DA5-4CBB-824D-920D6F9F905A}" srcOrd="0" destOrd="0" presId="urn:microsoft.com/office/officeart/2008/layout/HorizontalMultiLevelHierarchy"/>
    <dgm:cxn modelId="{E5E1A559-87A1-496E-833E-88D40755748C}" type="presParOf" srcId="{896A2027-5B1B-4A08-9A44-6006CB385EFF}" destId="{2242B5CF-E609-4C6D-AB25-43D3288F9272}" srcOrd="5" destOrd="0" presId="urn:microsoft.com/office/officeart/2008/layout/HorizontalMultiLevelHierarchy"/>
    <dgm:cxn modelId="{4580A2D1-61C9-407D-B5A3-FE67B1467636}" type="presParOf" srcId="{2242B5CF-E609-4C6D-AB25-43D3288F9272}" destId="{E0A8E480-76E4-456D-A4E7-B1ADC135694B}" srcOrd="0" destOrd="0" presId="urn:microsoft.com/office/officeart/2008/layout/HorizontalMultiLevelHierarchy"/>
    <dgm:cxn modelId="{D3B87D74-53B0-40AB-B81D-49DCDB7F9C85}" type="presParOf" srcId="{2242B5CF-E609-4C6D-AB25-43D3288F9272}" destId="{10823235-58BA-49B0-92CD-2ED39C6527B2}" srcOrd="1" destOrd="0" presId="urn:microsoft.com/office/officeart/2008/layout/HorizontalMultiLevelHierarchy"/>
    <dgm:cxn modelId="{E9D3F378-19B7-47E9-95BD-E0D6463C1DCE}" type="presParOf" srcId="{896A2027-5B1B-4A08-9A44-6006CB385EFF}" destId="{946D8E94-884F-4E34-B045-5BBBE12CB8C2}" srcOrd="6" destOrd="0" presId="urn:microsoft.com/office/officeart/2008/layout/HorizontalMultiLevelHierarchy"/>
    <dgm:cxn modelId="{9ED69DAC-BD41-4D41-985D-90067444CE15}" type="presParOf" srcId="{946D8E94-884F-4E34-B045-5BBBE12CB8C2}" destId="{7D14E7FD-2019-4BE6-93F3-1ADE1B920BC9}" srcOrd="0" destOrd="0" presId="urn:microsoft.com/office/officeart/2008/layout/HorizontalMultiLevelHierarchy"/>
    <dgm:cxn modelId="{153DD62E-680E-4675-BAC5-C99AC7C0DA91}" type="presParOf" srcId="{896A2027-5B1B-4A08-9A44-6006CB385EFF}" destId="{45A220DB-D756-4EC3-BCCA-6D41D34BB9BB}" srcOrd="7" destOrd="0" presId="urn:microsoft.com/office/officeart/2008/layout/HorizontalMultiLevelHierarchy"/>
    <dgm:cxn modelId="{6E5EC5C0-F1EC-486C-92AF-0C6DB573607B}" type="presParOf" srcId="{45A220DB-D756-4EC3-BCCA-6D41D34BB9BB}" destId="{4913427E-3363-4EB7-BE83-37E3D806BB35}" srcOrd="0" destOrd="0" presId="urn:microsoft.com/office/officeart/2008/layout/HorizontalMultiLevelHierarchy"/>
    <dgm:cxn modelId="{E98AA236-1CBC-43A0-90F3-9BEF1A41F190}" type="presParOf" srcId="{45A220DB-D756-4EC3-BCCA-6D41D34BB9BB}" destId="{49A5A58B-D0DF-48B2-96D1-0F8309015F35}" srcOrd="1" destOrd="0" presId="urn:microsoft.com/office/officeart/2008/layout/HorizontalMultiLevelHierarchy"/>
    <dgm:cxn modelId="{F41C0C4A-7CAB-4E38-8862-A33D9C3D8D2E}" type="presParOf" srcId="{896A2027-5B1B-4A08-9A44-6006CB385EFF}" destId="{F8D6C6B6-63D4-40AF-9B07-E4EE6FCC8E2A}" srcOrd="8" destOrd="0" presId="urn:microsoft.com/office/officeart/2008/layout/HorizontalMultiLevelHierarchy"/>
    <dgm:cxn modelId="{6EE53CB6-677F-401C-BB08-1EFE99A0876B}" type="presParOf" srcId="{F8D6C6B6-63D4-40AF-9B07-E4EE6FCC8E2A}" destId="{C916E474-2BF7-4E35-B1D0-FA7E9DB7E3DD}" srcOrd="0" destOrd="0" presId="urn:microsoft.com/office/officeart/2008/layout/HorizontalMultiLevelHierarchy"/>
    <dgm:cxn modelId="{8EF1955B-4703-4166-B271-66159AAEACBC}" type="presParOf" srcId="{896A2027-5B1B-4A08-9A44-6006CB385EFF}" destId="{9ACB7384-A85F-48F5-8986-5EE9E75FF40D}" srcOrd="9" destOrd="0" presId="urn:microsoft.com/office/officeart/2008/layout/HorizontalMultiLevelHierarchy"/>
    <dgm:cxn modelId="{89F0F18E-4E46-49D9-B834-24D89DB6B0C1}" type="presParOf" srcId="{9ACB7384-A85F-48F5-8986-5EE9E75FF40D}" destId="{6B4F363C-09AB-4C50-BEEC-66D5733054D4}" srcOrd="0" destOrd="0" presId="urn:microsoft.com/office/officeart/2008/layout/HorizontalMultiLevelHierarchy"/>
    <dgm:cxn modelId="{C8DA3DB3-452C-48BB-A92B-D31C1EADD314}" type="presParOf" srcId="{9ACB7384-A85F-48F5-8986-5EE9E75FF40D}" destId="{F0F4ED9D-764D-4C73-B1AD-C6C005523543}" srcOrd="1" destOrd="0" presId="urn:microsoft.com/office/officeart/2008/layout/HorizontalMultiLevelHierarchy"/>
    <dgm:cxn modelId="{87DB06A9-20B9-423E-91D2-1786909AAC51}" type="presParOf" srcId="{896A2027-5B1B-4A08-9A44-6006CB385EFF}" destId="{4925BAFE-A98F-4F64-9126-C5ED1518E3B3}" srcOrd="10" destOrd="0" presId="urn:microsoft.com/office/officeart/2008/layout/HorizontalMultiLevelHierarchy"/>
    <dgm:cxn modelId="{57A9B4B8-A114-4AEB-988F-204BFB66CAE8}" type="presParOf" srcId="{4925BAFE-A98F-4F64-9126-C5ED1518E3B3}" destId="{5F987CBA-4329-4AFA-B9AE-680973DEF54E}" srcOrd="0" destOrd="0" presId="urn:microsoft.com/office/officeart/2008/layout/HorizontalMultiLevelHierarchy"/>
    <dgm:cxn modelId="{D363A923-D388-49A1-BEF2-D18F5938BE40}" type="presParOf" srcId="{896A2027-5B1B-4A08-9A44-6006CB385EFF}" destId="{04AAE1EC-C6FC-4317-A7FC-C029600E7EB1}" srcOrd="11" destOrd="0" presId="urn:microsoft.com/office/officeart/2008/layout/HorizontalMultiLevelHierarchy"/>
    <dgm:cxn modelId="{CF76EC25-B6F5-4D1D-92C1-65F73C34BB5B}" type="presParOf" srcId="{04AAE1EC-C6FC-4317-A7FC-C029600E7EB1}" destId="{6AC5EC96-7DB1-413F-B429-AE3B06197A81}" srcOrd="0" destOrd="0" presId="urn:microsoft.com/office/officeart/2008/layout/HorizontalMultiLevelHierarchy"/>
    <dgm:cxn modelId="{6D427ADF-4A1D-4B50-AF02-9FC05AD997ED}" type="presParOf" srcId="{04AAE1EC-C6FC-4317-A7FC-C029600E7EB1}" destId="{F00C53CF-A8B0-40BC-ACF2-05760F20780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9A7D2C-1535-4C48-B48F-1B285BAA9DB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D4199C75-4E65-42A7-84F9-A07220B11DF5}">
      <dgm:prSet phldrT="[Metin]" custT="1"/>
      <dgm:spPr>
        <a:solidFill>
          <a:schemeClr val="accent1">
            <a:lumMod val="20000"/>
            <a:lumOff val="80000"/>
            <a:alpha val="90000"/>
          </a:schemeClr>
        </a:solidFill>
        <a:effectLst>
          <a:outerShdw blurRad="50800" dist="38100" dir="16200000" rotWithShape="0">
            <a:prstClr val="black">
              <a:alpha val="40000"/>
            </a:prstClr>
          </a:outerShdw>
        </a:effectLst>
      </dgm:spPr>
      <dgm:t>
        <a:bodyPr/>
        <a:lstStyle/>
        <a:p>
          <a:r>
            <a:rPr lang="tr-TR" sz="1200" b="1" dirty="0">
              <a:solidFill>
                <a:schemeClr val="tx1"/>
              </a:solidFill>
              <a:latin typeface="+mn-lt"/>
              <a:ea typeface="+mn-ea"/>
              <a:cs typeface="+mn-cs"/>
            </a:rPr>
            <a:t>Konusunda uzman ve akademik kariyeri bulunan izleyicilerce yerinde ziyaret yapılarak rapor hazırlanması </a:t>
          </a:r>
          <a:r>
            <a:rPr lang="tr-TR" sz="1200" b="1" baseline="0" dirty="0">
              <a:solidFill>
                <a:schemeClr val="accent1"/>
              </a:solidFill>
              <a:latin typeface="+mn-lt"/>
              <a:ea typeface="+mn-ea"/>
              <a:cs typeface="+mn-cs"/>
            </a:rPr>
            <a:t>(e-imzalı rapor)</a:t>
          </a:r>
          <a:endParaRPr lang="tr-TR" sz="800" dirty="0"/>
        </a:p>
      </dgm:t>
    </dgm:pt>
    <dgm:pt modelId="{1726F595-6420-4751-A981-A833E8488388}">
      <dgm:prSet phldrT="[Metin]" custT="1"/>
      <dgm:spPr>
        <a:effectLst>
          <a:outerShdw blurRad="50800" dist="38100" dir="16200000" rotWithShape="0">
            <a:prstClr val="black">
              <a:alpha val="40000"/>
            </a:prstClr>
          </a:outerShdw>
        </a:effectLst>
      </dgm:spPr>
      <dgm:t>
        <a:bodyPr/>
        <a:lstStyle/>
        <a:p>
          <a:r>
            <a:rPr lang="tr-TR" sz="1200" b="1" dirty="0"/>
            <a:t>Yerinde İnceleme</a:t>
          </a:r>
        </a:p>
      </dgm:t>
    </dgm:pt>
    <dgm:pt modelId="{B488FC0D-C4B2-43DE-B9C3-D0BCAD381DE8}" type="sibTrans" cxnId="{97CE3275-99FA-404B-A9D6-CECAF968BD54}">
      <dgm:prSet/>
      <dgm:spPr/>
      <dgm:t>
        <a:bodyPr/>
        <a:lstStyle/>
        <a:p>
          <a:endParaRPr lang="tr-TR"/>
        </a:p>
      </dgm:t>
    </dgm:pt>
    <dgm:pt modelId="{7DB280B5-39A4-468C-A49A-AB4BD22D8B55}" type="parTrans" cxnId="{97CE3275-99FA-404B-A9D6-CECAF968BD54}">
      <dgm:prSet/>
      <dgm:spPr/>
      <dgm:t>
        <a:bodyPr/>
        <a:lstStyle/>
        <a:p>
          <a:endParaRPr lang="tr-TR"/>
        </a:p>
      </dgm:t>
    </dgm:pt>
    <dgm:pt modelId="{7679DEA8-CE74-4FB5-B40D-1A3F68045E3E}" type="sibTrans" cxnId="{F87EFD26-52E9-4683-8082-1C67C5F4DD30}">
      <dgm:prSet/>
      <dgm:spPr/>
      <dgm:t>
        <a:bodyPr/>
        <a:lstStyle/>
        <a:p>
          <a:endParaRPr lang="tr-TR"/>
        </a:p>
      </dgm:t>
    </dgm:pt>
    <dgm:pt modelId="{08FD72E5-2BD8-4DB1-990F-D184D209CE01}" type="parTrans" cxnId="{F87EFD26-52E9-4683-8082-1C67C5F4DD30}">
      <dgm:prSet/>
      <dgm:spPr/>
      <dgm:t>
        <a:bodyPr/>
        <a:lstStyle/>
        <a:p>
          <a:endParaRPr lang="tr-TR"/>
        </a:p>
      </dgm:t>
    </dgm:pt>
    <dgm:pt modelId="{236D4570-506B-4B55-89D8-F201E56343C3}">
      <dgm:prSet phldrT="[Metin]" custT="1"/>
      <dgm:spPr>
        <a:solidFill>
          <a:schemeClr val="accent1">
            <a:lumMod val="20000"/>
            <a:lumOff val="80000"/>
            <a:alpha val="90000"/>
          </a:schemeClr>
        </a:solidFill>
        <a:effectLst>
          <a:outerShdw blurRad="50800" dist="38100" dir="16200000" rotWithShape="0">
            <a:prstClr val="black">
              <a:alpha val="40000"/>
            </a:prstClr>
          </a:outerShdw>
        </a:effectLst>
      </dgm:spPr>
      <dgm:t>
        <a:bodyPr/>
        <a:lstStyle/>
        <a:p>
          <a:r>
            <a:rPr lang="tr-TR" sz="1200" b="1" dirty="0">
              <a:solidFill>
                <a:schemeClr val="tx1"/>
              </a:solidFill>
              <a:latin typeface="+mn-lt"/>
              <a:ea typeface="+mn-ea"/>
              <a:cs typeface="+mn-cs"/>
            </a:rPr>
            <a:t>Bakanlık tarafından şekilsel inceleme </a:t>
          </a:r>
          <a:r>
            <a:rPr lang="tr-TR" sz="1200" b="1" baseline="0" dirty="0">
              <a:solidFill>
                <a:schemeClr val="accent1"/>
              </a:solidFill>
              <a:latin typeface="+mn-lt"/>
              <a:ea typeface="+mn-ea"/>
              <a:cs typeface="+mn-cs"/>
            </a:rPr>
            <a:t>(5 işgünü)</a:t>
          </a:r>
          <a:endParaRPr lang="tr-TR" sz="1200" b="1" dirty="0"/>
        </a:p>
      </dgm:t>
    </dgm:pt>
    <dgm:pt modelId="{9972E6E9-D66A-4B94-8B67-1EFA9B3DA6B0}">
      <dgm:prSet phldrT="[Metin]" custT="1"/>
      <dgm:spPr>
        <a:effectLst>
          <a:outerShdw blurRad="50800" dist="38100" dir="16200000" rotWithShape="0">
            <a:prstClr val="black">
              <a:alpha val="40000"/>
            </a:prstClr>
          </a:outerShdw>
        </a:effectLst>
      </dgm:spPr>
      <dgm:t>
        <a:bodyPr/>
        <a:lstStyle/>
        <a:p>
          <a:r>
            <a:rPr lang="tr-TR" sz="1200" b="1" dirty="0"/>
            <a:t>Ön İnceleme</a:t>
          </a:r>
        </a:p>
      </dgm:t>
    </dgm:pt>
    <dgm:pt modelId="{AB46C901-83F3-4650-B5C3-79ADC79ADB90}" type="sibTrans" cxnId="{90D12062-0B21-4326-A0EC-C083A81759AB}">
      <dgm:prSet/>
      <dgm:spPr/>
      <dgm:t>
        <a:bodyPr/>
        <a:lstStyle/>
        <a:p>
          <a:endParaRPr lang="tr-TR"/>
        </a:p>
      </dgm:t>
    </dgm:pt>
    <dgm:pt modelId="{025AB931-ED3C-4E21-8EE1-47E11B2D0F29}" type="parTrans" cxnId="{90D12062-0B21-4326-A0EC-C083A81759AB}">
      <dgm:prSet/>
      <dgm:spPr/>
      <dgm:t>
        <a:bodyPr/>
        <a:lstStyle/>
        <a:p>
          <a:endParaRPr lang="tr-TR"/>
        </a:p>
      </dgm:t>
    </dgm:pt>
    <dgm:pt modelId="{D6366A57-D49F-4DD8-8D0D-E102EC1756A8}" type="sibTrans" cxnId="{A3D1F3F5-7BFE-436C-83A1-DA7CB7F2CC43}">
      <dgm:prSet/>
      <dgm:spPr/>
      <dgm:t>
        <a:bodyPr/>
        <a:lstStyle/>
        <a:p>
          <a:endParaRPr lang="tr-TR"/>
        </a:p>
      </dgm:t>
    </dgm:pt>
    <dgm:pt modelId="{556372E0-EE26-4F2E-85EC-2C237004517A}" type="parTrans" cxnId="{A3D1F3F5-7BFE-436C-83A1-DA7CB7F2CC43}">
      <dgm:prSet/>
      <dgm:spPr/>
      <dgm:t>
        <a:bodyPr/>
        <a:lstStyle/>
        <a:p>
          <a:endParaRPr lang="tr-TR"/>
        </a:p>
      </dgm:t>
    </dgm:pt>
    <dgm:pt modelId="{2C87502F-8BA8-4C61-A813-1C7BC1AF8F14}">
      <dgm:prSet phldrT="[Metin]" custT="1"/>
      <dgm:spPr>
        <a:solidFill>
          <a:schemeClr val="accent1">
            <a:lumMod val="20000"/>
            <a:lumOff val="80000"/>
            <a:alpha val="90000"/>
          </a:schemeClr>
        </a:solidFill>
        <a:effectLst>
          <a:outerShdw blurRad="50800" dist="38100" dir="16200000" rotWithShape="0">
            <a:prstClr val="black">
              <a:alpha val="40000"/>
            </a:prstClr>
          </a:outerShdw>
        </a:effectLst>
      </dgm:spPr>
      <dgm:t>
        <a:bodyPr/>
        <a:lstStyle/>
        <a:p>
          <a:pPr algn="l"/>
          <a:r>
            <a:rPr lang="tr-TR" sz="1600" b="1" dirty="0">
              <a:solidFill>
                <a:schemeClr val="tx1"/>
              </a:solidFill>
              <a:latin typeface="+mn-lt"/>
              <a:ea typeface="+mn-ea"/>
              <a:cs typeface="+mn-cs"/>
            </a:rPr>
            <a:t>Online Sistem </a:t>
          </a:r>
          <a:r>
            <a:rPr lang="tr-TR" sz="1600" b="1" baseline="0" dirty="0">
              <a:solidFill>
                <a:schemeClr val="accent1"/>
              </a:solidFill>
              <a:latin typeface="+mn-lt"/>
              <a:ea typeface="+mn-ea"/>
              <a:cs typeface="+mn-cs"/>
            </a:rPr>
            <a:t>(agtm.sanayi.gov.tr)</a:t>
          </a:r>
          <a:endParaRPr lang="tr-TR" sz="1600" b="1" baseline="0" dirty="0">
            <a:solidFill>
              <a:schemeClr val="accent1"/>
            </a:solidFill>
          </a:endParaRPr>
        </a:p>
      </dgm:t>
    </dgm:pt>
    <dgm:pt modelId="{1196B236-D104-45F4-95AA-B889E117CAE7}">
      <dgm:prSet phldrT="[Metin]" custT="1"/>
      <dgm:spPr>
        <a:effectLst>
          <a:outerShdw blurRad="50800" dist="38100" dir="16200000" rotWithShape="0">
            <a:prstClr val="black">
              <a:alpha val="40000"/>
            </a:prstClr>
          </a:outerShdw>
        </a:effectLst>
      </dgm:spPr>
      <dgm:t>
        <a:bodyPr/>
        <a:lstStyle/>
        <a:p>
          <a:r>
            <a:rPr lang="tr-TR" sz="1200" b="1" dirty="0">
              <a:solidFill>
                <a:schemeClr val="bg1"/>
              </a:solidFill>
              <a:latin typeface="+mn-lt"/>
              <a:ea typeface="+mn-ea"/>
              <a:cs typeface="+mn-cs"/>
            </a:rPr>
            <a:t>Başvuru</a:t>
          </a:r>
          <a:endParaRPr lang="tr-TR" sz="1200" dirty="0"/>
        </a:p>
      </dgm:t>
    </dgm:pt>
    <dgm:pt modelId="{23B33AA0-C2EF-4695-B131-336C233D178B}" type="sibTrans" cxnId="{33E75013-03CB-4699-8BD1-E19D36C9063B}">
      <dgm:prSet/>
      <dgm:spPr/>
      <dgm:t>
        <a:bodyPr/>
        <a:lstStyle/>
        <a:p>
          <a:endParaRPr lang="tr-TR"/>
        </a:p>
      </dgm:t>
    </dgm:pt>
    <dgm:pt modelId="{AA18C668-3405-4F3A-8C5B-E9F588A64B72}" type="parTrans" cxnId="{33E75013-03CB-4699-8BD1-E19D36C9063B}">
      <dgm:prSet/>
      <dgm:spPr/>
      <dgm:t>
        <a:bodyPr/>
        <a:lstStyle/>
        <a:p>
          <a:endParaRPr lang="tr-TR"/>
        </a:p>
      </dgm:t>
    </dgm:pt>
    <dgm:pt modelId="{CEF66216-3239-411B-99BD-21CA1B03856B}" type="sibTrans" cxnId="{E7B69C5B-D97F-4F11-BE7B-E1F9F6566BFC}">
      <dgm:prSet/>
      <dgm:spPr/>
      <dgm:t>
        <a:bodyPr/>
        <a:lstStyle/>
        <a:p>
          <a:endParaRPr lang="tr-TR"/>
        </a:p>
      </dgm:t>
    </dgm:pt>
    <dgm:pt modelId="{8E66E45D-B82A-4357-AEA2-FCE9F0768F7D}" type="parTrans" cxnId="{E7B69C5B-D97F-4F11-BE7B-E1F9F6566BFC}">
      <dgm:prSet/>
      <dgm:spPr/>
      <dgm:t>
        <a:bodyPr/>
        <a:lstStyle/>
        <a:p>
          <a:endParaRPr lang="tr-TR"/>
        </a:p>
      </dgm:t>
    </dgm:pt>
    <dgm:pt modelId="{19D3E37A-BC12-4D9F-9E2B-6082678BB283}">
      <dgm:prSet custT="1"/>
      <dgm:spPr>
        <a:solidFill>
          <a:schemeClr val="accent1">
            <a:lumMod val="20000"/>
            <a:lumOff val="80000"/>
            <a:alpha val="90000"/>
          </a:schemeClr>
        </a:solidFill>
        <a:effectLst>
          <a:outerShdw blurRad="50800" dist="38100" dir="16200000" rotWithShape="0">
            <a:prstClr val="black">
              <a:alpha val="40000"/>
            </a:prstClr>
          </a:outerShdw>
        </a:effectLst>
      </dgm:spPr>
      <dgm:t>
        <a:bodyPr/>
        <a:lstStyle/>
        <a:p>
          <a:pPr algn="l"/>
          <a:r>
            <a:rPr lang="tr-TR" sz="1600" b="1" baseline="0" dirty="0">
              <a:solidFill>
                <a:schemeClr val="accent1"/>
              </a:solidFill>
              <a:latin typeface="+mn-lt"/>
              <a:ea typeface="+mn-ea"/>
              <a:cs typeface="+mn-cs"/>
            </a:rPr>
            <a:t>(e- imza)</a:t>
          </a:r>
        </a:p>
      </dgm:t>
    </dgm:pt>
    <dgm:pt modelId="{F6CC4A2A-481A-47F0-B44C-8CFF60AB463D}" type="parTrans" cxnId="{C8B7A41B-4793-49F5-B037-A8FC1097B38A}">
      <dgm:prSet/>
      <dgm:spPr/>
      <dgm:t>
        <a:bodyPr/>
        <a:lstStyle/>
        <a:p>
          <a:endParaRPr lang="tr-TR"/>
        </a:p>
      </dgm:t>
    </dgm:pt>
    <dgm:pt modelId="{D1D6DD4D-2A3D-4A96-9F0C-D70CAEAE9672}" type="sibTrans" cxnId="{C8B7A41B-4793-49F5-B037-A8FC1097B38A}">
      <dgm:prSet/>
      <dgm:spPr/>
      <dgm:t>
        <a:bodyPr/>
        <a:lstStyle/>
        <a:p>
          <a:endParaRPr lang="tr-TR"/>
        </a:p>
      </dgm:t>
    </dgm:pt>
    <dgm:pt modelId="{65CC8674-70F6-4C62-AD1D-CA494D9E4689}">
      <dgm:prSet custT="1"/>
      <dgm:spPr>
        <a:solidFill>
          <a:schemeClr val="accent1">
            <a:lumMod val="20000"/>
            <a:lumOff val="80000"/>
            <a:alpha val="90000"/>
          </a:schemeClr>
        </a:solidFill>
        <a:effectLst>
          <a:outerShdw blurRad="50800" dist="38100" dir="16200000" rotWithShape="0">
            <a:prstClr val="black">
              <a:alpha val="40000"/>
            </a:prstClr>
          </a:outerShdw>
        </a:effectLst>
      </dgm:spPr>
      <dgm:t>
        <a:bodyPr/>
        <a:lstStyle/>
        <a:p>
          <a:r>
            <a:rPr lang="tr-TR" sz="1200" b="1" dirty="0">
              <a:solidFill>
                <a:schemeClr val="tx1"/>
              </a:solidFill>
              <a:latin typeface="+mn-lt"/>
              <a:ea typeface="+mn-ea"/>
              <a:cs typeface="+mn-cs"/>
            </a:rPr>
            <a:t>İşletme tarafından eksiklerin tamamlanması </a:t>
          </a:r>
          <a:r>
            <a:rPr lang="tr-TR" sz="1200" b="1" baseline="0" dirty="0">
              <a:solidFill>
                <a:schemeClr val="accent1"/>
              </a:solidFill>
              <a:latin typeface="+mn-lt"/>
              <a:ea typeface="+mn-ea"/>
              <a:cs typeface="+mn-cs"/>
            </a:rPr>
            <a:t>(15 işgünü)</a:t>
          </a:r>
        </a:p>
      </dgm:t>
    </dgm:pt>
    <dgm:pt modelId="{BFC4DA3D-EC47-4C5B-9BCE-A7FED93C8C69}" type="parTrans" cxnId="{C36E50B9-62FC-4DE6-825B-2DB1072B1C83}">
      <dgm:prSet/>
      <dgm:spPr/>
      <dgm:t>
        <a:bodyPr/>
        <a:lstStyle/>
        <a:p>
          <a:endParaRPr lang="tr-TR"/>
        </a:p>
      </dgm:t>
    </dgm:pt>
    <dgm:pt modelId="{9A5D202F-4F4B-43EA-A7E8-A654089B2407}" type="sibTrans" cxnId="{C36E50B9-62FC-4DE6-825B-2DB1072B1C83}">
      <dgm:prSet/>
      <dgm:spPr/>
      <dgm:t>
        <a:bodyPr/>
        <a:lstStyle/>
        <a:p>
          <a:endParaRPr lang="tr-TR"/>
        </a:p>
      </dgm:t>
    </dgm:pt>
    <dgm:pt modelId="{D16B8E70-5DFD-45BE-81D2-382492E609D9}">
      <dgm:prSet phldrT="[Metin]" custT="1"/>
      <dgm:spPr>
        <a:effectLst>
          <a:outerShdw blurRad="50800" dist="38100" dir="16200000" rotWithShape="0">
            <a:prstClr val="black">
              <a:alpha val="40000"/>
            </a:prstClr>
          </a:outerShdw>
        </a:effectLst>
      </dgm:spPr>
      <dgm:t>
        <a:bodyPr/>
        <a:lstStyle/>
        <a:p>
          <a:r>
            <a:rPr lang="tr-TR" sz="1100" b="1" dirty="0"/>
            <a:t>Komisyon Toplantısı</a:t>
          </a:r>
        </a:p>
      </dgm:t>
    </dgm:pt>
    <dgm:pt modelId="{7CD104D7-B8B4-4F55-A149-93B86888C1B6}" type="parTrans" cxnId="{6ECCC221-2415-4E46-AE82-061A1F7653CF}">
      <dgm:prSet/>
      <dgm:spPr/>
      <dgm:t>
        <a:bodyPr/>
        <a:lstStyle/>
        <a:p>
          <a:endParaRPr lang="tr-TR"/>
        </a:p>
      </dgm:t>
    </dgm:pt>
    <dgm:pt modelId="{CA81BD56-843D-41CE-A56E-BDD27413F743}" type="sibTrans" cxnId="{6ECCC221-2415-4E46-AE82-061A1F7653CF}">
      <dgm:prSet/>
      <dgm:spPr/>
      <dgm:t>
        <a:bodyPr/>
        <a:lstStyle/>
        <a:p>
          <a:endParaRPr lang="tr-TR"/>
        </a:p>
      </dgm:t>
    </dgm:pt>
    <dgm:pt modelId="{91DC9926-701A-4B34-BB8E-DA277B6A2330}">
      <dgm:prSet phldrT="[Metin]" custT="1"/>
      <dgm:spPr>
        <a:effectLst>
          <a:outerShdw blurRad="50800" dist="38100" dir="16200000" rotWithShape="0">
            <a:prstClr val="black">
              <a:alpha val="40000"/>
            </a:prstClr>
          </a:outerShdw>
        </a:effectLst>
      </dgm:spPr>
      <dgm:t>
        <a:bodyPr/>
        <a:lstStyle/>
        <a:p>
          <a:r>
            <a:rPr lang="tr-TR" sz="1200" b="1" dirty="0"/>
            <a:t>Sonuç Bildirimi</a:t>
          </a:r>
        </a:p>
      </dgm:t>
    </dgm:pt>
    <dgm:pt modelId="{035A8885-1F3B-4893-A269-BCF63B08E7A8}" type="parTrans" cxnId="{387872CF-C46E-41A4-9366-F544C0F8B047}">
      <dgm:prSet/>
      <dgm:spPr/>
      <dgm:t>
        <a:bodyPr/>
        <a:lstStyle/>
        <a:p>
          <a:endParaRPr lang="tr-TR"/>
        </a:p>
      </dgm:t>
    </dgm:pt>
    <dgm:pt modelId="{6BE58A1E-1F26-4093-A2B6-22EE72960F21}" type="sibTrans" cxnId="{387872CF-C46E-41A4-9366-F544C0F8B047}">
      <dgm:prSet/>
      <dgm:spPr/>
      <dgm:t>
        <a:bodyPr/>
        <a:lstStyle/>
        <a:p>
          <a:endParaRPr lang="tr-TR"/>
        </a:p>
      </dgm:t>
    </dgm:pt>
    <dgm:pt modelId="{E035AFE3-EBCF-4E5F-86DE-6D2EAB7B7DDE}">
      <dgm:prSet custT="1"/>
      <dgm:spPr>
        <a:solidFill>
          <a:schemeClr val="accent1">
            <a:lumMod val="20000"/>
            <a:lumOff val="80000"/>
            <a:alpha val="90000"/>
          </a:schemeClr>
        </a:solidFill>
        <a:effectLst>
          <a:outerShdw blurRad="50800" dist="38100" dir="16200000" rotWithShape="0">
            <a:prstClr val="black">
              <a:alpha val="40000"/>
            </a:prstClr>
          </a:outerShdw>
        </a:effectLst>
      </dgm:spPr>
      <dgm:t>
        <a:bodyPr/>
        <a:lstStyle/>
        <a:p>
          <a:r>
            <a:rPr lang="tr-TR" sz="1200" b="1" dirty="0">
              <a:solidFill>
                <a:schemeClr val="tx1"/>
              </a:solidFill>
              <a:latin typeface="+mn-lt"/>
              <a:ea typeface="+mn-ea"/>
              <a:cs typeface="+mn-cs"/>
            </a:rPr>
            <a:t>Daire Başkanı</a:t>
          </a:r>
        </a:p>
      </dgm:t>
    </dgm:pt>
    <dgm:pt modelId="{37AD9F64-F833-4EF2-9171-FF40AE252B05}" type="parTrans" cxnId="{927D2320-6534-4D41-97DB-AC7B36A56AA6}">
      <dgm:prSet/>
      <dgm:spPr/>
      <dgm:t>
        <a:bodyPr/>
        <a:lstStyle/>
        <a:p>
          <a:endParaRPr lang="tr-TR"/>
        </a:p>
      </dgm:t>
    </dgm:pt>
    <dgm:pt modelId="{565A58C0-4EC9-4B67-A3B8-3D659B7B9B92}" type="sibTrans" cxnId="{927D2320-6534-4D41-97DB-AC7B36A56AA6}">
      <dgm:prSet/>
      <dgm:spPr/>
      <dgm:t>
        <a:bodyPr/>
        <a:lstStyle/>
        <a:p>
          <a:endParaRPr lang="tr-TR"/>
        </a:p>
      </dgm:t>
    </dgm:pt>
    <dgm:pt modelId="{2FA6DA79-6CEA-4A09-A6A2-B7EC8F707D14}">
      <dgm:prSet custT="1"/>
      <dgm:spPr>
        <a:solidFill>
          <a:schemeClr val="accent1">
            <a:lumMod val="20000"/>
            <a:lumOff val="80000"/>
            <a:alpha val="90000"/>
          </a:schemeClr>
        </a:solidFill>
        <a:effectLst>
          <a:outerShdw blurRad="50800" dist="38100" dir="16200000" rotWithShape="0">
            <a:prstClr val="black">
              <a:alpha val="40000"/>
            </a:prstClr>
          </a:outerShdw>
        </a:effectLst>
      </dgm:spPr>
      <dgm:t>
        <a:bodyPr/>
        <a:lstStyle/>
        <a:p>
          <a:r>
            <a:rPr lang="tr-TR" sz="1200" b="1" dirty="0">
              <a:solidFill>
                <a:schemeClr val="tx1"/>
              </a:solidFill>
              <a:latin typeface="+mn-lt"/>
              <a:ea typeface="+mn-ea"/>
              <a:cs typeface="+mn-cs"/>
            </a:rPr>
            <a:t>Hazine ve Maliye Bakanlığı Temsilcisi</a:t>
          </a:r>
        </a:p>
      </dgm:t>
    </dgm:pt>
    <dgm:pt modelId="{D6677672-FB79-4E0C-B85D-4C576990EEBD}" type="parTrans" cxnId="{4CBFF17F-34EA-4057-BBA1-2B5E7D6A8B48}">
      <dgm:prSet/>
      <dgm:spPr/>
      <dgm:t>
        <a:bodyPr/>
        <a:lstStyle/>
        <a:p>
          <a:endParaRPr lang="tr-TR"/>
        </a:p>
      </dgm:t>
    </dgm:pt>
    <dgm:pt modelId="{8F51B944-C111-4EF8-A8E8-4CE1E135A45A}" type="sibTrans" cxnId="{4CBFF17F-34EA-4057-BBA1-2B5E7D6A8B48}">
      <dgm:prSet/>
      <dgm:spPr/>
      <dgm:t>
        <a:bodyPr/>
        <a:lstStyle/>
        <a:p>
          <a:endParaRPr lang="tr-TR"/>
        </a:p>
      </dgm:t>
    </dgm:pt>
    <dgm:pt modelId="{FBC07BEB-4182-4A43-9FC2-CD0C703C5639}">
      <dgm:prSet custT="1"/>
      <dgm:spPr>
        <a:solidFill>
          <a:schemeClr val="accent1">
            <a:lumMod val="20000"/>
            <a:lumOff val="80000"/>
            <a:alpha val="90000"/>
          </a:schemeClr>
        </a:solidFill>
        <a:effectLst>
          <a:outerShdw blurRad="50800" dist="38100" dir="16200000" rotWithShape="0">
            <a:prstClr val="black">
              <a:alpha val="40000"/>
            </a:prstClr>
          </a:outerShdw>
        </a:effectLst>
      </dgm:spPr>
      <dgm:t>
        <a:bodyPr/>
        <a:lstStyle/>
        <a:p>
          <a:r>
            <a:rPr lang="tr-TR" sz="1200" b="1">
              <a:solidFill>
                <a:schemeClr val="tx1"/>
              </a:solidFill>
              <a:latin typeface="+mn-lt"/>
              <a:ea typeface="+mn-ea"/>
              <a:cs typeface="+mn-cs"/>
            </a:rPr>
            <a:t>2 Akademisyen</a:t>
          </a:r>
          <a:endParaRPr lang="tr-TR" sz="1200" b="1" dirty="0">
            <a:solidFill>
              <a:schemeClr val="tx1"/>
            </a:solidFill>
            <a:latin typeface="+mn-lt"/>
            <a:ea typeface="+mn-ea"/>
            <a:cs typeface="+mn-cs"/>
          </a:endParaRPr>
        </a:p>
      </dgm:t>
    </dgm:pt>
    <dgm:pt modelId="{6AC83C1F-80B2-4997-B1AD-C8A610C75922}" type="parTrans" cxnId="{01023234-6E3C-46FB-9703-826392531099}">
      <dgm:prSet/>
      <dgm:spPr/>
      <dgm:t>
        <a:bodyPr/>
        <a:lstStyle/>
        <a:p>
          <a:endParaRPr lang="tr-TR"/>
        </a:p>
      </dgm:t>
    </dgm:pt>
    <dgm:pt modelId="{5DF27EAE-ECB7-4C0F-8CA0-59422FC6BAAD}" type="sibTrans" cxnId="{01023234-6E3C-46FB-9703-826392531099}">
      <dgm:prSet/>
      <dgm:spPr/>
      <dgm:t>
        <a:bodyPr/>
        <a:lstStyle/>
        <a:p>
          <a:endParaRPr lang="tr-TR"/>
        </a:p>
      </dgm:t>
    </dgm:pt>
    <dgm:pt modelId="{25B958AD-54A9-40BC-9059-A9A5FB4A9868}">
      <dgm:prSet custT="1"/>
      <dgm:spPr>
        <a:solidFill>
          <a:schemeClr val="accent1">
            <a:lumMod val="20000"/>
            <a:lumOff val="80000"/>
            <a:alpha val="90000"/>
          </a:schemeClr>
        </a:solidFill>
        <a:effectLst>
          <a:outerShdw blurRad="50800" dist="38100" dir="16200000" rotWithShape="0">
            <a:prstClr val="black">
              <a:alpha val="40000"/>
            </a:prstClr>
          </a:outerShdw>
        </a:effectLst>
      </dgm:spPr>
      <dgm:t>
        <a:bodyPr/>
        <a:lstStyle/>
        <a:p>
          <a:r>
            <a:rPr lang="tr-TR" sz="1200" b="1" dirty="0">
              <a:solidFill>
                <a:schemeClr val="tx1"/>
              </a:solidFill>
              <a:latin typeface="+mn-lt"/>
              <a:ea typeface="+mn-ea"/>
              <a:cs typeface="+mn-cs"/>
            </a:rPr>
            <a:t>1 Sektör temsilcisi (TOBB, TİM, STK temsilcileri)</a:t>
          </a:r>
        </a:p>
      </dgm:t>
    </dgm:pt>
    <dgm:pt modelId="{D34F6100-2B91-4C2D-920A-4AAFAC89FA51}" type="parTrans" cxnId="{D0FF180C-91A4-460C-9EAE-904829631F16}">
      <dgm:prSet/>
      <dgm:spPr/>
      <dgm:t>
        <a:bodyPr/>
        <a:lstStyle/>
        <a:p>
          <a:endParaRPr lang="tr-TR"/>
        </a:p>
      </dgm:t>
    </dgm:pt>
    <dgm:pt modelId="{1A13603C-A86E-4E21-8EB3-4B6725FFB72D}" type="sibTrans" cxnId="{D0FF180C-91A4-460C-9EAE-904829631F16}">
      <dgm:prSet/>
      <dgm:spPr/>
      <dgm:t>
        <a:bodyPr/>
        <a:lstStyle/>
        <a:p>
          <a:endParaRPr lang="tr-TR"/>
        </a:p>
      </dgm:t>
    </dgm:pt>
    <dgm:pt modelId="{F912AC6D-FAF9-4D48-9E17-D342713A9436}">
      <dgm:prSet custT="1"/>
      <dgm:spPr>
        <a:solidFill>
          <a:schemeClr val="accent1">
            <a:lumMod val="20000"/>
            <a:lumOff val="80000"/>
            <a:alpha val="90000"/>
          </a:schemeClr>
        </a:solidFill>
        <a:effectLst>
          <a:outerShdw blurRad="50800" dist="38100" dir="16200000" rotWithShape="0">
            <a:prstClr val="black">
              <a:alpha val="40000"/>
            </a:prstClr>
          </a:outerShdw>
        </a:effectLst>
      </dgm:spPr>
      <dgm:t>
        <a:bodyPr/>
        <a:lstStyle/>
        <a:p>
          <a:r>
            <a:rPr lang="tr-TR" sz="1200" b="1" dirty="0">
              <a:solidFill>
                <a:schemeClr val="tx1"/>
              </a:solidFill>
              <a:latin typeface="+mn-lt"/>
              <a:ea typeface="+mn-ea"/>
              <a:cs typeface="+mn-cs"/>
            </a:rPr>
            <a:t>Gelir İdaresi Başkanlığı ve </a:t>
          </a:r>
          <a:r>
            <a:rPr lang="tr-TR" sz="1200" b="1" dirty="0" err="1">
              <a:solidFill>
                <a:schemeClr val="tx1"/>
              </a:solidFill>
              <a:latin typeface="+mn-lt"/>
              <a:ea typeface="+mn-ea"/>
              <a:cs typeface="+mn-cs"/>
            </a:rPr>
            <a:t>SGK’ya</a:t>
          </a:r>
          <a:r>
            <a:rPr lang="tr-TR" sz="1200" b="1" dirty="0">
              <a:solidFill>
                <a:schemeClr val="tx1"/>
              </a:solidFill>
              <a:latin typeface="+mn-lt"/>
              <a:ea typeface="+mn-ea"/>
              <a:cs typeface="+mn-cs"/>
            </a:rPr>
            <a:t> bildirim </a:t>
          </a:r>
        </a:p>
      </dgm:t>
    </dgm:pt>
    <dgm:pt modelId="{409A3BC6-47EE-43A7-99F9-5E39EC1284EC}" type="parTrans" cxnId="{58B3987C-CB74-4812-906A-330D2DA0A369}">
      <dgm:prSet/>
      <dgm:spPr/>
      <dgm:t>
        <a:bodyPr/>
        <a:lstStyle/>
        <a:p>
          <a:endParaRPr lang="tr-TR"/>
        </a:p>
      </dgm:t>
    </dgm:pt>
    <dgm:pt modelId="{56A1CB8A-314A-49EB-8D04-7CB8A45D6A19}" type="sibTrans" cxnId="{58B3987C-CB74-4812-906A-330D2DA0A369}">
      <dgm:prSet/>
      <dgm:spPr/>
      <dgm:t>
        <a:bodyPr/>
        <a:lstStyle/>
        <a:p>
          <a:endParaRPr lang="tr-TR"/>
        </a:p>
      </dgm:t>
    </dgm:pt>
    <dgm:pt modelId="{434EAD9C-2631-4EEA-9FC9-528ED7BACF22}">
      <dgm:prSet custT="1"/>
      <dgm:spPr>
        <a:solidFill>
          <a:schemeClr val="accent1">
            <a:lumMod val="20000"/>
            <a:lumOff val="80000"/>
            <a:alpha val="90000"/>
          </a:schemeClr>
        </a:solidFill>
        <a:effectLst>
          <a:outerShdw blurRad="50800" dist="38100" dir="16200000" rotWithShape="0">
            <a:prstClr val="black">
              <a:alpha val="40000"/>
            </a:prstClr>
          </a:outerShdw>
        </a:effectLst>
      </dgm:spPr>
      <dgm:t>
        <a:bodyPr/>
        <a:lstStyle/>
        <a:p>
          <a:r>
            <a:rPr lang="tr-TR" sz="1200" b="1" dirty="0">
              <a:solidFill>
                <a:schemeClr val="tx1"/>
              </a:solidFill>
              <a:latin typeface="+mn-lt"/>
              <a:ea typeface="+mn-ea"/>
              <a:cs typeface="+mn-cs"/>
            </a:rPr>
            <a:t>Firmaya bildirim</a:t>
          </a:r>
        </a:p>
      </dgm:t>
    </dgm:pt>
    <dgm:pt modelId="{346D9B47-021F-4370-9C7A-13BF48729954}" type="parTrans" cxnId="{B0E1062C-F65F-43C9-ACAA-D9825A364D99}">
      <dgm:prSet/>
      <dgm:spPr/>
      <dgm:t>
        <a:bodyPr/>
        <a:lstStyle/>
        <a:p>
          <a:endParaRPr lang="tr-TR"/>
        </a:p>
      </dgm:t>
    </dgm:pt>
    <dgm:pt modelId="{B00131E8-FC2D-46E5-8B73-5AC88012CC2F}" type="sibTrans" cxnId="{B0E1062C-F65F-43C9-ACAA-D9825A364D99}">
      <dgm:prSet/>
      <dgm:spPr/>
      <dgm:t>
        <a:bodyPr/>
        <a:lstStyle/>
        <a:p>
          <a:endParaRPr lang="tr-TR"/>
        </a:p>
      </dgm:t>
    </dgm:pt>
    <dgm:pt modelId="{51EC22E0-333E-4E90-BD0A-AD9630222712}" type="pres">
      <dgm:prSet presAssocID="{DD9A7D2C-1535-4C48-B48F-1B285BAA9DB6}" presName="linearFlow" presStyleCnt="0">
        <dgm:presLayoutVars>
          <dgm:dir/>
          <dgm:animLvl val="lvl"/>
          <dgm:resizeHandles val="exact"/>
        </dgm:presLayoutVars>
      </dgm:prSet>
      <dgm:spPr/>
      <dgm:t>
        <a:bodyPr/>
        <a:lstStyle/>
        <a:p>
          <a:endParaRPr lang="tr-TR"/>
        </a:p>
      </dgm:t>
    </dgm:pt>
    <dgm:pt modelId="{DE20DF36-4D0F-4CD6-B412-016EFF8AA66F}" type="pres">
      <dgm:prSet presAssocID="{1196B236-D104-45F4-95AA-B889E117CAE7}" presName="composite" presStyleCnt="0"/>
      <dgm:spPr/>
    </dgm:pt>
    <dgm:pt modelId="{276A860B-DAB9-449B-B906-9BA7D77AEE8A}" type="pres">
      <dgm:prSet presAssocID="{1196B236-D104-45F4-95AA-B889E117CAE7}" presName="parentText" presStyleLbl="alignNode1" presStyleIdx="0" presStyleCnt="5" custScaleX="125960">
        <dgm:presLayoutVars>
          <dgm:chMax val="1"/>
          <dgm:bulletEnabled val="1"/>
        </dgm:presLayoutVars>
      </dgm:prSet>
      <dgm:spPr/>
      <dgm:t>
        <a:bodyPr/>
        <a:lstStyle/>
        <a:p>
          <a:endParaRPr lang="tr-TR"/>
        </a:p>
      </dgm:t>
    </dgm:pt>
    <dgm:pt modelId="{4D875001-5F51-4D5A-95DB-EE4F0325DCD5}" type="pres">
      <dgm:prSet presAssocID="{1196B236-D104-45F4-95AA-B889E117CAE7}" presName="descendantText" presStyleLbl="alignAcc1" presStyleIdx="0" presStyleCnt="5" custScaleX="63355" custScaleY="111898" custLinFactNeighborX="-14195" custLinFactNeighborY="2136">
        <dgm:presLayoutVars>
          <dgm:bulletEnabled val="1"/>
        </dgm:presLayoutVars>
      </dgm:prSet>
      <dgm:spPr/>
      <dgm:t>
        <a:bodyPr/>
        <a:lstStyle/>
        <a:p>
          <a:endParaRPr lang="tr-TR"/>
        </a:p>
      </dgm:t>
    </dgm:pt>
    <dgm:pt modelId="{DB58BBD2-28EB-4949-B932-6CBEED624558}" type="pres">
      <dgm:prSet presAssocID="{23B33AA0-C2EF-4695-B131-336C233D178B}" presName="sp" presStyleCnt="0"/>
      <dgm:spPr/>
    </dgm:pt>
    <dgm:pt modelId="{B0DA26E1-93EE-4D44-B575-0BFD9DB3E707}" type="pres">
      <dgm:prSet presAssocID="{9972E6E9-D66A-4B94-8B67-1EFA9B3DA6B0}" presName="composite" presStyleCnt="0"/>
      <dgm:spPr/>
    </dgm:pt>
    <dgm:pt modelId="{5E03F49F-5128-462F-A4AF-BC2978E4FDBA}" type="pres">
      <dgm:prSet presAssocID="{9972E6E9-D66A-4B94-8B67-1EFA9B3DA6B0}" presName="parentText" presStyleLbl="alignNode1" presStyleIdx="1" presStyleCnt="5" custScaleX="123617">
        <dgm:presLayoutVars>
          <dgm:chMax val="1"/>
          <dgm:bulletEnabled val="1"/>
        </dgm:presLayoutVars>
      </dgm:prSet>
      <dgm:spPr/>
      <dgm:t>
        <a:bodyPr/>
        <a:lstStyle/>
        <a:p>
          <a:endParaRPr lang="tr-TR"/>
        </a:p>
      </dgm:t>
    </dgm:pt>
    <dgm:pt modelId="{8F14B203-6CDF-4BD1-BC08-F3F5C451470D}" type="pres">
      <dgm:prSet presAssocID="{9972E6E9-D66A-4B94-8B67-1EFA9B3DA6B0}" presName="descendantText" presStyleLbl="alignAcc1" presStyleIdx="1" presStyleCnt="5" custScaleX="77813" custScaleY="110142" custLinFactNeighborX="-7646" custLinFactNeighborY="-652">
        <dgm:presLayoutVars>
          <dgm:bulletEnabled val="1"/>
        </dgm:presLayoutVars>
      </dgm:prSet>
      <dgm:spPr/>
      <dgm:t>
        <a:bodyPr/>
        <a:lstStyle/>
        <a:p>
          <a:endParaRPr lang="tr-TR"/>
        </a:p>
      </dgm:t>
    </dgm:pt>
    <dgm:pt modelId="{E857CE45-4EB9-4C82-B2B4-BC87CF9109C6}" type="pres">
      <dgm:prSet presAssocID="{AB46C901-83F3-4650-B5C3-79ADC79ADB90}" presName="sp" presStyleCnt="0"/>
      <dgm:spPr/>
    </dgm:pt>
    <dgm:pt modelId="{7973F5D2-2495-468E-9053-B6FA0883C5B8}" type="pres">
      <dgm:prSet presAssocID="{1726F595-6420-4751-A981-A833E8488388}" presName="composite" presStyleCnt="0"/>
      <dgm:spPr/>
    </dgm:pt>
    <dgm:pt modelId="{C474C630-4E0B-4440-AEE4-A8C46ECCDD28}" type="pres">
      <dgm:prSet presAssocID="{1726F595-6420-4751-A981-A833E8488388}" presName="parentText" presStyleLbl="alignNode1" presStyleIdx="2" presStyleCnt="5" custScaleX="123618">
        <dgm:presLayoutVars>
          <dgm:chMax val="1"/>
          <dgm:bulletEnabled val="1"/>
        </dgm:presLayoutVars>
      </dgm:prSet>
      <dgm:spPr/>
      <dgm:t>
        <a:bodyPr/>
        <a:lstStyle/>
        <a:p>
          <a:endParaRPr lang="tr-TR"/>
        </a:p>
      </dgm:t>
    </dgm:pt>
    <dgm:pt modelId="{E6B9A1C4-32F9-42B5-A02B-41CDF1447398}" type="pres">
      <dgm:prSet presAssocID="{1726F595-6420-4751-A981-A833E8488388}" presName="descendantText" presStyleLbl="alignAcc1" presStyleIdx="2" presStyleCnt="5" custScaleX="76849" custScaleY="92818" custLinFactNeighborX="-8402" custLinFactNeighborY="-1470">
        <dgm:presLayoutVars>
          <dgm:bulletEnabled val="1"/>
        </dgm:presLayoutVars>
      </dgm:prSet>
      <dgm:spPr/>
      <dgm:t>
        <a:bodyPr/>
        <a:lstStyle/>
        <a:p>
          <a:endParaRPr lang="tr-TR"/>
        </a:p>
      </dgm:t>
    </dgm:pt>
    <dgm:pt modelId="{AF5C2892-4FD9-47A5-A5A3-92313BAAF592}" type="pres">
      <dgm:prSet presAssocID="{B488FC0D-C4B2-43DE-B9C3-D0BCAD381DE8}" presName="sp" presStyleCnt="0"/>
      <dgm:spPr/>
    </dgm:pt>
    <dgm:pt modelId="{CA2B5E28-1CB2-4CAB-A7D8-7265F1E9E517}" type="pres">
      <dgm:prSet presAssocID="{D16B8E70-5DFD-45BE-81D2-382492E609D9}" presName="composite" presStyleCnt="0"/>
      <dgm:spPr/>
    </dgm:pt>
    <dgm:pt modelId="{FE071F31-13EE-49A7-B516-016339AA1A95}" type="pres">
      <dgm:prSet presAssocID="{D16B8E70-5DFD-45BE-81D2-382492E609D9}" presName="parentText" presStyleLbl="alignNode1" presStyleIdx="3" presStyleCnt="5" custScaleX="121639">
        <dgm:presLayoutVars>
          <dgm:chMax val="1"/>
          <dgm:bulletEnabled val="1"/>
        </dgm:presLayoutVars>
      </dgm:prSet>
      <dgm:spPr/>
      <dgm:t>
        <a:bodyPr/>
        <a:lstStyle/>
        <a:p>
          <a:endParaRPr lang="tr-TR"/>
        </a:p>
      </dgm:t>
    </dgm:pt>
    <dgm:pt modelId="{10D05001-63FA-430D-B973-997C671D5EF1}" type="pres">
      <dgm:prSet presAssocID="{D16B8E70-5DFD-45BE-81D2-382492E609D9}" presName="descendantText" presStyleLbl="alignAcc1" presStyleIdx="3" presStyleCnt="5" custScaleX="70846" custScaleY="135713" custLinFactNeighborX="-10614" custLinFactNeighborY="9760">
        <dgm:presLayoutVars>
          <dgm:bulletEnabled val="1"/>
        </dgm:presLayoutVars>
      </dgm:prSet>
      <dgm:spPr/>
      <dgm:t>
        <a:bodyPr/>
        <a:lstStyle/>
        <a:p>
          <a:endParaRPr lang="tr-TR"/>
        </a:p>
      </dgm:t>
    </dgm:pt>
    <dgm:pt modelId="{A2029703-C504-4269-B08D-C931B9FF04D4}" type="pres">
      <dgm:prSet presAssocID="{CA81BD56-843D-41CE-A56E-BDD27413F743}" presName="sp" presStyleCnt="0"/>
      <dgm:spPr/>
    </dgm:pt>
    <dgm:pt modelId="{59AC98E6-2E65-4BD6-90FC-E8FA03F63AB6}" type="pres">
      <dgm:prSet presAssocID="{91DC9926-701A-4B34-BB8E-DA277B6A2330}" presName="composite" presStyleCnt="0"/>
      <dgm:spPr/>
    </dgm:pt>
    <dgm:pt modelId="{39D3A983-1C36-4D93-9121-5ABB6B9F7C1C}" type="pres">
      <dgm:prSet presAssocID="{91DC9926-701A-4B34-BB8E-DA277B6A2330}" presName="parentText" presStyleLbl="alignNode1" presStyleIdx="4" presStyleCnt="5" custScaleX="124132" custLinFactNeighborX="-4609" custLinFactNeighborY="8409">
        <dgm:presLayoutVars>
          <dgm:chMax val="1"/>
          <dgm:bulletEnabled val="1"/>
        </dgm:presLayoutVars>
      </dgm:prSet>
      <dgm:spPr/>
      <dgm:t>
        <a:bodyPr/>
        <a:lstStyle/>
        <a:p>
          <a:endParaRPr lang="tr-TR"/>
        </a:p>
      </dgm:t>
    </dgm:pt>
    <dgm:pt modelId="{19AF1DB9-F1C4-4AF4-BF3B-B30505F31A95}" type="pres">
      <dgm:prSet presAssocID="{91DC9926-701A-4B34-BB8E-DA277B6A2330}" presName="descendantText" presStyleLbl="alignAcc1" presStyleIdx="4" presStyleCnt="5" custScaleX="83013" custScaleY="96022" custLinFactNeighborX="-4878" custLinFactNeighborY="16306">
        <dgm:presLayoutVars>
          <dgm:bulletEnabled val="1"/>
        </dgm:presLayoutVars>
      </dgm:prSet>
      <dgm:spPr/>
      <dgm:t>
        <a:bodyPr/>
        <a:lstStyle/>
        <a:p>
          <a:endParaRPr lang="tr-TR"/>
        </a:p>
      </dgm:t>
    </dgm:pt>
  </dgm:ptLst>
  <dgm:cxnLst>
    <dgm:cxn modelId="{C36E50B9-62FC-4DE6-825B-2DB1072B1C83}" srcId="{9972E6E9-D66A-4B94-8B67-1EFA9B3DA6B0}" destId="{65CC8674-70F6-4C62-AD1D-CA494D9E4689}" srcOrd="1" destOrd="0" parTransId="{BFC4DA3D-EC47-4C5B-9BCE-A7FED93C8C69}" sibTransId="{9A5D202F-4F4B-43EA-A7E8-A654089B2407}"/>
    <dgm:cxn modelId="{31D72877-5E46-42D5-8D7D-CDDDA373052C}" type="presOf" srcId="{2FA6DA79-6CEA-4A09-A6A2-B7EC8F707D14}" destId="{10D05001-63FA-430D-B973-997C671D5EF1}" srcOrd="0" destOrd="1" presId="urn:microsoft.com/office/officeart/2005/8/layout/chevron2"/>
    <dgm:cxn modelId="{19392B9C-FEB1-4E61-91CC-3499CA54B85F}" type="presOf" srcId="{E035AFE3-EBCF-4E5F-86DE-6D2EAB7B7DDE}" destId="{10D05001-63FA-430D-B973-997C671D5EF1}" srcOrd="0" destOrd="0" presId="urn:microsoft.com/office/officeart/2005/8/layout/chevron2"/>
    <dgm:cxn modelId="{944B81CE-1F66-4A55-85FE-478F9EEA3C27}" type="presOf" srcId="{91DC9926-701A-4B34-BB8E-DA277B6A2330}" destId="{39D3A983-1C36-4D93-9121-5ABB6B9F7C1C}" srcOrd="0" destOrd="0" presId="urn:microsoft.com/office/officeart/2005/8/layout/chevron2"/>
    <dgm:cxn modelId="{CAC58484-2228-4B57-87C9-8D85AC5670A1}" type="presOf" srcId="{1726F595-6420-4751-A981-A833E8488388}" destId="{C474C630-4E0B-4440-AEE4-A8C46ECCDD28}" srcOrd="0" destOrd="0" presId="urn:microsoft.com/office/officeart/2005/8/layout/chevron2"/>
    <dgm:cxn modelId="{33E75013-03CB-4699-8BD1-E19D36C9063B}" srcId="{DD9A7D2C-1535-4C48-B48F-1B285BAA9DB6}" destId="{1196B236-D104-45F4-95AA-B889E117CAE7}" srcOrd="0" destOrd="0" parTransId="{AA18C668-3405-4F3A-8C5B-E9F588A64B72}" sibTransId="{23B33AA0-C2EF-4695-B131-336C233D178B}"/>
    <dgm:cxn modelId="{E7B69C5B-D97F-4F11-BE7B-E1F9F6566BFC}" srcId="{1196B236-D104-45F4-95AA-B889E117CAE7}" destId="{2C87502F-8BA8-4C61-A813-1C7BC1AF8F14}" srcOrd="0" destOrd="0" parTransId="{8E66E45D-B82A-4357-AEA2-FCE9F0768F7D}" sibTransId="{CEF66216-3239-411B-99BD-21CA1B03856B}"/>
    <dgm:cxn modelId="{927D2320-6534-4D41-97DB-AC7B36A56AA6}" srcId="{D16B8E70-5DFD-45BE-81D2-382492E609D9}" destId="{E035AFE3-EBCF-4E5F-86DE-6D2EAB7B7DDE}" srcOrd="0" destOrd="0" parTransId="{37AD9F64-F833-4EF2-9171-FF40AE252B05}" sibTransId="{565A58C0-4EC9-4B67-A3B8-3D659B7B9B92}"/>
    <dgm:cxn modelId="{90D12062-0B21-4326-A0EC-C083A81759AB}" srcId="{DD9A7D2C-1535-4C48-B48F-1B285BAA9DB6}" destId="{9972E6E9-D66A-4B94-8B67-1EFA9B3DA6B0}" srcOrd="1" destOrd="0" parTransId="{025AB931-ED3C-4E21-8EE1-47E11B2D0F29}" sibTransId="{AB46C901-83F3-4650-B5C3-79ADC79ADB90}"/>
    <dgm:cxn modelId="{58B3987C-CB74-4812-906A-330D2DA0A369}" srcId="{91DC9926-701A-4B34-BB8E-DA277B6A2330}" destId="{F912AC6D-FAF9-4D48-9E17-D342713A9436}" srcOrd="0" destOrd="0" parTransId="{409A3BC6-47EE-43A7-99F9-5E39EC1284EC}" sibTransId="{56A1CB8A-314A-49EB-8D04-7CB8A45D6A19}"/>
    <dgm:cxn modelId="{44518EF1-BC01-4D04-9126-D1D740814A5F}" type="presOf" srcId="{F912AC6D-FAF9-4D48-9E17-D342713A9436}" destId="{19AF1DB9-F1C4-4AF4-BF3B-B30505F31A95}" srcOrd="0" destOrd="0" presId="urn:microsoft.com/office/officeart/2005/8/layout/chevron2"/>
    <dgm:cxn modelId="{D0FF180C-91A4-460C-9EAE-904829631F16}" srcId="{D16B8E70-5DFD-45BE-81D2-382492E609D9}" destId="{25B958AD-54A9-40BC-9059-A9A5FB4A9868}" srcOrd="3" destOrd="0" parTransId="{D34F6100-2B91-4C2D-920A-4AAFAC89FA51}" sibTransId="{1A13603C-A86E-4E21-8EB3-4B6725FFB72D}"/>
    <dgm:cxn modelId="{686C77C7-1355-477C-BBC5-CDB0E423E635}" type="presOf" srcId="{65CC8674-70F6-4C62-AD1D-CA494D9E4689}" destId="{8F14B203-6CDF-4BD1-BC08-F3F5C451470D}" srcOrd="0" destOrd="1" presId="urn:microsoft.com/office/officeart/2005/8/layout/chevron2"/>
    <dgm:cxn modelId="{D540E3E6-3C4E-4A46-B478-5715771A14E8}" type="presOf" srcId="{DD9A7D2C-1535-4C48-B48F-1B285BAA9DB6}" destId="{51EC22E0-333E-4E90-BD0A-AD9630222712}" srcOrd="0" destOrd="0" presId="urn:microsoft.com/office/officeart/2005/8/layout/chevron2"/>
    <dgm:cxn modelId="{6ECCC221-2415-4E46-AE82-061A1F7653CF}" srcId="{DD9A7D2C-1535-4C48-B48F-1B285BAA9DB6}" destId="{D16B8E70-5DFD-45BE-81D2-382492E609D9}" srcOrd="3" destOrd="0" parTransId="{7CD104D7-B8B4-4F55-A149-93B86888C1B6}" sibTransId="{CA81BD56-843D-41CE-A56E-BDD27413F743}"/>
    <dgm:cxn modelId="{9E8A15C9-BDCC-4EE8-A838-4B54A760EC0A}" type="presOf" srcId="{2C87502F-8BA8-4C61-A813-1C7BC1AF8F14}" destId="{4D875001-5F51-4D5A-95DB-EE4F0325DCD5}" srcOrd="0" destOrd="0" presId="urn:microsoft.com/office/officeart/2005/8/layout/chevron2"/>
    <dgm:cxn modelId="{3F85280C-DB49-49FB-B236-A41D70083D46}" type="presOf" srcId="{9972E6E9-D66A-4B94-8B67-1EFA9B3DA6B0}" destId="{5E03F49F-5128-462F-A4AF-BC2978E4FDBA}" srcOrd="0" destOrd="0" presId="urn:microsoft.com/office/officeart/2005/8/layout/chevron2"/>
    <dgm:cxn modelId="{4FEFDCBD-4F77-4EF0-BD71-2A5EDAF5148F}" type="presOf" srcId="{D4199C75-4E65-42A7-84F9-A07220B11DF5}" destId="{E6B9A1C4-32F9-42B5-A02B-41CDF1447398}" srcOrd="0" destOrd="0" presId="urn:microsoft.com/office/officeart/2005/8/layout/chevron2"/>
    <dgm:cxn modelId="{B0E1062C-F65F-43C9-ACAA-D9825A364D99}" srcId="{91DC9926-701A-4B34-BB8E-DA277B6A2330}" destId="{434EAD9C-2631-4EEA-9FC9-528ED7BACF22}" srcOrd="1" destOrd="0" parTransId="{346D9B47-021F-4370-9C7A-13BF48729954}" sibTransId="{B00131E8-FC2D-46E5-8B73-5AC88012CC2F}"/>
    <dgm:cxn modelId="{8526C853-8F91-4531-BED7-C80959389B91}" type="presOf" srcId="{D16B8E70-5DFD-45BE-81D2-382492E609D9}" destId="{FE071F31-13EE-49A7-B516-016339AA1A95}" srcOrd="0" destOrd="0" presId="urn:microsoft.com/office/officeart/2005/8/layout/chevron2"/>
    <dgm:cxn modelId="{A3D1F3F5-7BFE-436C-83A1-DA7CB7F2CC43}" srcId="{9972E6E9-D66A-4B94-8B67-1EFA9B3DA6B0}" destId="{236D4570-506B-4B55-89D8-F201E56343C3}" srcOrd="0" destOrd="0" parTransId="{556372E0-EE26-4F2E-85EC-2C237004517A}" sibTransId="{D6366A57-D49F-4DD8-8D0D-E102EC1756A8}"/>
    <dgm:cxn modelId="{02220CA3-2FB0-46F9-8E9C-E0F1BAE7CC4E}" type="presOf" srcId="{19D3E37A-BC12-4D9F-9E2B-6082678BB283}" destId="{4D875001-5F51-4D5A-95DB-EE4F0325DCD5}" srcOrd="0" destOrd="1" presId="urn:microsoft.com/office/officeart/2005/8/layout/chevron2"/>
    <dgm:cxn modelId="{F87EFD26-52E9-4683-8082-1C67C5F4DD30}" srcId="{1726F595-6420-4751-A981-A833E8488388}" destId="{D4199C75-4E65-42A7-84F9-A07220B11DF5}" srcOrd="0" destOrd="0" parTransId="{08FD72E5-2BD8-4DB1-990F-D184D209CE01}" sibTransId="{7679DEA8-CE74-4FB5-B40D-1A3F68045E3E}"/>
    <dgm:cxn modelId="{446F81A6-5562-4DBE-AF2A-C21A11CBC49E}" type="presOf" srcId="{434EAD9C-2631-4EEA-9FC9-528ED7BACF22}" destId="{19AF1DB9-F1C4-4AF4-BF3B-B30505F31A95}" srcOrd="0" destOrd="1" presId="urn:microsoft.com/office/officeart/2005/8/layout/chevron2"/>
    <dgm:cxn modelId="{023115A3-9A15-4623-9F9C-AAE9BF7A6875}" type="presOf" srcId="{25B958AD-54A9-40BC-9059-A9A5FB4A9868}" destId="{10D05001-63FA-430D-B973-997C671D5EF1}" srcOrd="0" destOrd="3" presId="urn:microsoft.com/office/officeart/2005/8/layout/chevron2"/>
    <dgm:cxn modelId="{A41AB856-AA13-4534-A6D9-0E2060A694FB}" type="presOf" srcId="{1196B236-D104-45F4-95AA-B889E117CAE7}" destId="{276A860B-DAB9-449B-B906-9BA7D77AEE8A}" srcOrd="0" destOrd="0" presId="urn:microsoft.com/office/officeart/2005/8/layout/chevron2"/>
    <dgm:cxn modelId="{387872CF-C46E-41A4-9366-F544C0F8B047}" srcId="{DD9A7D2C-1535-4C48-B48F-1B285BAA9DB6}" destId="{91DC9926-701A-4B34-BB8E-DA277B6A2330}" srcOrd="4" destOrd="0" parTransId="{035A8885-1F3B-4893-A269-BCF63B08E7A8}" sibTransId="{6BE58A1E-1F26-4093-A2B6-22EE72960F21}"/>
    <dgm:cxn modelId="{C8B7A41B-4793-49F5-B037-A8FC1097B38A}" srcId="{1196B236-D104-45F4-95AA-B889E117CAE7}" destId="{19D3E37A-BC12-4D9F-9E2B-6082678BB283}" srcOrd="1" destOrd="0" parTransId="{F6CC4A2A-481A-47F0-B44C-8CFF60AB463D}" sibTransId="{D1D6DD4D-2A3D-4A96-9F0C-D70CAEAE9672}"/>
    <dgm:cxn modelId="{762FE41C-1C46-4F1F-B9B4-5F95F696234F}" type="presOf" srcId="{236D4570-506B-4B55-89D8-F201E56343C3}" destId="{8F14B203-6CDF-4BD1-BC08-F3F5C451470D}" srcOrd="0" destOrd="0" presId="urn:microsoft.com/office/officeart/2005/8/layout/chevron2"/>
    <dgm:cxn modelId="{4CBFF17F-34EA-4057-BBA1-2B5E7D6A8B48}" srcId="{D16B8E70-5DFD-45BE-81D2-382492E609D9}" destId="{2FA6DA79-6CEA-4A09-A6A2-B7EC8F707D14}" srcOrd="1" destOrd="0" parTransId="{D6677672-FB79-4E0C-B85D-4C576990EEBD}" sibTransId="{8F51B944-C111-4EF8-A8E8-4CE1E135A45A}"/>
    <dgm:cxn modelId="{E6D34796-2653-49E2-9266-6DB39CC3F708}" type="presOf" srcId="{FBC07BEB-4182-4A43-9FC2-CD0C703C5639}" destId="{10D05001-63FA-430D-B973-997C671D5EF1}" srcOrd="0" destOrd="2" presId="urn:microsoft.com/office/officeart/2005/8/layout/chevron2"/>
    <dgm:cxn modelId="{01023234-6E3C-46FB-9703-826392531099}" srcId="{D16B8E70-5DFD-45BE-81D2-382492E609D9}" destId="{FBC07BEB-4182-4A43-9FC2-CD0C703C5639}" srcOrd="2" destOrd="0" parTransId="{6AC83C1F-80B2-4997-B1AD-C8A610C75922}" sibTransId="{5DF27EAE-ECB7-4C0F-8CA0-59422FC6BAAD}"/>
    <dgm:cxn modelId="{97CE3275-99FA-404B-A9D6-CECAF968BD54}" srcId="{DD9A7D2C-1535-4C48-B48F-1B285BAA9DB6}" destId="{1726F595-6420-4751-A981-A833E8488388}" srcOrd="2" destOrd="0" parTransId="{7DB280B5-39A4-468C-A49A-AB4BD22D8B55}" sibTransId="{B488FC0D-C4B2-43DE-B9C3-D0BCAD381DE8}"/>
    <dgm:cxn modelId="{A14301EA-5C0E-4D91-B02C-8DDB54E8C298}" type="presParOf" srcId="{51EC22E0-333E-4E90-BD0A-AD9630222712}" destId="{DE20DF36-4D0F-4CD6-B412-016EFF8AA66F}" srcOrd="0" destOrd="0" presId="urn:microsoft.com/office/officeart/2005/8/layout/chevron2"/>
    <dgm:cxn modelId="{BBB368A7-83FC-40E0-AD7D-6518EB45A871}" type="presParOf" srcId="{DE20DF36-4D0F-4CD6-B412-016EFF8AA66F}" destId="{276A860B-DAB9-449B-B906-9BA7D77AEE8A}" srcOrd="0" destOrd="0" presId="urn:microsoft.com/office/officeart/2005/8/layout/chevron2"/>
    <dgm:cxn modelId="{3F1FE480-D285-4024-85C3-8DE479A97F9E}" type="presParOf" srcId="{DE20DF36-4D0F-4CD6-B412-016EFF8AA66F}" destId="{4D875001-5F51-4D5A-95DB-EE4F0325DCD5}" srcOrd="1" destOrd="0" presId="urn:microsoft.com/office/officeart/2005/8/layout/chevron2"/>
    <dgm:cxn modelId="{0AA3FC86-FB39-45E3-A02E-D3E3E7DBAA1C}" type="presParOf" srcId="{51EC22E0-333E-4E90-BD0A-AD9630222712}" destId="{DB58BBD2-28EB-4949-B932-6CBEED624558}" srcOrd="1" destOrd="0" presId="urn:microsoft.com/office/officeart/2005/8/layout/chevron2"/>
    <dgm:cxn modelId="{D30BCF7B-B977-4857-A0F2-E4C61013A358}" type="presParOf" srcId="{51EC22E0-333E-4E90-BD0A-AD9630222712}" destId="{B0DA26E1-93EE-4D44-B575-0BFD9DB3E707}" srcOrd="2" destOrd="0" presId="urn:microsoft.com/office/officeart/2005/8/layout/chevron2"/>
    <dgm:cxn modelId="{94B611A4-0661-44E6-ADC7-554666E22394}" type="presParOf" srcId="{B0DA26E1-93EE-4D44-B575-0BFD9DB3E707}" destId="{5E03F49F-5128-462F-A4AF-BC2978E4FDBA}" srcOrd="0" destOrd="0" presId="urn:microsoft.com/office/officeart/2005/8/layout/chevron2"/>
    <dgm:cxn modelId="{B5983F6D-9988-4C79-853B-63AAB634C661}" type="presParOf" srcId="{B0DA26E1-93EE-4D44-B575-0BFD9DB3E707}" destId="{8F14B203-6CDF-4BD1-BC08-F3F5C451470D}" srcOrd="1" destOrd="0" presId="urn:microsoft.com/office/officeart/2005/8/layout/chevron2"/>
    <dgm:cxn modelId="{032A229B-4ABC-4907-B589-0BDE2F97CDF2}" type="presParOf" srcId="{51EC22E0-333E-4E90-BD0A-AD9630222712}" destId="{E857CE45-4EB9-4C82-B2B4-BC87CF9109C6}" srcOrd="3" destOrd="0" presId="urn:microsoft.com/office/officeart/2005/8/layout/chevron2"/>
    <dgm:cxn modelId="{81306880-AC0C-4FAB-B47E-E09EA77B257F}" type="presParOf" srcId="{51EC22E0-333E-4E90-BD0A-AD9630222712}" destId="{7973F5D2-2495-468E-9053-B6FA0883C5B8}" srcOrd="4" destOrd="0" presId="urn:microsoft.com/office/officeart/2005/8/layout/chevron2"/>
    <dgm:cxn modelId="{7D69AA97-AFB7-4C50-A8EE-FC354B7D16A7}" type="presParOf" srcId="{7973F5D2-2495-468E-9053-B6FA0883C5B8}" destId="{C474C630-4E0B-4440-AEE4-A8C46ECCDD28}" srcOrd="0" destOrd="0" presId="urn:microsoft.com/office/officeart/2005/8/layout/chevron2"/>
    <dgm:cxn modelId="{68FD19C2-E6CC-4833-9EF3-E1E65ADF3A53}" type="presParOf" srcId="{7973F5D2-2495-468E-9053-B6FA0883C5B8}" destId="{E6B9A1C4-32F9-42B5-A02B-41CDF1447398}" srcOrd="1" destOrd="0" presId="urn:microsoft.com/office/officeart/2005/8/layout/chevron2"/>
    <dgm:cxn modelId="{2973B8EC-91A7-457F-A20C-C7DB64B1FE81}" type="presParOf" srcId="{51EC22E0-333E-4E90-BD0A-AD9630222712}" destId="{AF5C2892-4FD9-47A5-A5A3-92313BAAF592}" srcOrd="5" destOrd="0" presId="urn:microsoft.com/office/officeart/2005/8/layout/chevron2"/>
    <dgm:cxn modelId="{6F592C51-F6CF-469B-B53D-4DAB7CBCC261}" type="presParOf" srcId="{51EC22E0-333E-4E90-BD0A-AD9630222712}" destId="{CA2B5E28-1CB2-4CAB-A7D8-7265F1E9E517}" srcOrd="6" destOrd="0" presId="urn:microsoft.com/office/officeart/2005/8/layout/chevron2"/>
    <dgm:cxn modelId="{A3AAF589-AD62-4D52-88F3-397754ED7106}" type="presParOf" srcId="{CA2B5E28-1CB2-4CAB-A7D8-7265F1E9E517}" destId="{FE071F31-13EE-49A7-B516-016339AA1A95}" srcOrd="0" destOrd="0" presId="urn:microsoft.com/office/officeart/2005/8/layout/chevron2"/>
    <dgm:cxn modelId="{7B95B12B-423A-4F15-9C9B-9D94064A353C}" type="presParOf" srcId="{CA2B5E28-1CB2-4CAB-A7D8-7265F1E9E517}" destId="{10D05001-63FA-430D-B973-997C671D5EF1}" srcOrd="1" destOrd="0" presId="urn:microsoft.com/office/officeart/2005/8/layout/chevron2"/>
    <dgm:cxn modelId="{4C0BD98D-E470-4D7B-9189-7C6113F2FD86}" type="presParOf" srcId="{51EC22E0-333E-4E90-BD0A-AD9630222712}" destId="{A2029703-C504-4269-B08D-C931B9FF04D4}" srcOrd="7" destOrd="0" presId="urn:microsoft.com/office/officeart/2005/8/layout/chevron2"/>
    <dgm:cxn modelId="{56B351E0-90A1-4F89-B0FC-F43035993BDB}" type="presParOf" srcId="{51EC22E0-333E-4E90-BD0A-AD9630222712}" destId="{59AC98E6-2E65-4BD6-90FC-E8FA03F63AB6}" srcOrd="8" destOrd="0" presId="urn:microsoft.com/office/officeart/2005/8/layout/chevron2"/>
    <dgm:cxn modelId="{069BBA49-60A7-41A0-B59A-B7F668683A5F}" type="presParOf" srcId="{59AC98E6-2E65-4BD6-90FC-E8FA03F63AB6}" destId="{39D3A983-1C36-4D93-9121-5ABB6B9F7C1C}" srcOrd="0" destOrd="0" presId="urn:microsoft.com/office/officeart/2005/8/layout/chevron2"/>
    <dgm:cxn modelId="{CB347D11-09A6-4F6D-867E-F3AFFA063FDF}" type="presParOf" srcId="{59AC98E6-2E65-4BD6-90FC-E8FA03F63AB6}" destId="{19AF1DB9-F1C4-4AF4-BF3B-B30505F31A9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6217C-3CAE-4A84-84E7-DC5F5EBB6B19}">
      <dsp:nvSpPr>
        <dsp:cNvPr id="0" name=""/>
        <dsp:cNvSpPr/>
      </dsp:nvSpPr>
      <dsp:spPr>
        <a:xfrm>
          <a:off x="-4735925" y="-772570"/>
          <a:ext cx="6005431" cy="6005431"/>
        </a:xfrm>
        <a:prstGeom prst="blockArc">
          <a:avLst>
            <a:gd name="adj1" fmla="val 18900000"/>
            <a:gd name="adj2" fmla="val 2700000"/>
            <a:gd name="adj3" fmla="val 36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02DC2F-A6CB-4AAB-97E8-3E3F38A8B1F2}">
      <dsp:nvSpPr>
        <dsp:cNvPr id="0" name=""/>
        <dsp:cNvSpPr/>
      </dsp:nvSpPr>
      <dsp:spPr>
        <a:xfrm>
          <a:off x="787420" y="198857"/>
          <a:ext cx="4711031" cy="469579"/>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2729" tIns="40640" rIns="40640" bIns="40640" numCol="1" spcCol="1270" anchor="ctr" anchorCtr="0">
          <a:noAutofit/>
        </a:bodyPr>
        <a:lstStyle/>
        <a:p>
          <a:pPr lvl="0" algn="l" defTabSz="711200">
            <a:lnSpc>
              <a:spcPct val="90000"/>
            </a:lnSpc>
            <a:spcBef>
              <a:spcPct val="0"/>
            </a:spcBef>
            <a:spcAft>
              <a:spcPct val="35000"/>
            </a:spcAft>
          </a:pPr>
          <a:r>
            <a:rPr lang="tr-TR" altLang="tr-TR" sz="1600" b="1" i="0" kern="1200" baseline="0" dirty="0">
              <a:solidFill>
                <a:schemeClr val="tx1"/>
              </a:solidFill>
              <a:latin typeface="Calibri" panose="020F0502020204030204" pitchFamily="34" charset="0"/>
              <a:cs typeface="Calibri" panose="020F0502020204030204" pitchFamily="34" charset="0"/>
            </a:rPr>
            <a:t>üründe ve üretim süreçlerinde yenilik yapılması</a:t>
          </a:r>
          <a:endParaRPr lang="tr-TR" sz="1600" b="1" i="0" kern="1200" baseline="0" dirty="0">
            <a:solidFill>
              <a:schemeClr val="tx1"/>
            </a:solidFill>
            <a:latin typeface="Calibri" panose="020F0502020204030204" pitchFamily="34" charset="0"/>
            <a:cs typeface="Calibri" panose="020F0502020204030204" pitchFamily="34" charset="0"/>
          </a:endParaRPr>
        </a:p>
      </dsp:txBody>
      <dsp:txXfrm>
        <a:off x="787420" y="198857"/>
        <a:ext cx="4711031" cy="469579"/>
      </dsp:txXfrm>
    </dsp:sp>
    <dsp:sp modelId="{3D6F7703-AC1D-44D7-BBCD-09B22F4A0C35}">
      <dsp:nvSpPr>
        <dsp:cNvPr id="0" name=""/>
        <dsp:cNvSpPr/>
      </dsp:nvSpPr>
      <dsp:spPr>
        <a:xfrm>
          <a:off x="372439" y="176181"/>
          <a:ext cx="586974" cy="58697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340E2A-CB10-4E9A-8CA0-DB88F205E15F}">
      <dsp:nvSpPr>
        <dsp:cNvPr id="0" name=""/>
        <dsp:cNvSpPr/>
      </dsp:nvSpPr>
      <dsp:spPr>
        <a:xfrm>
          <a:off x="1191848" y="907077"/>
          <a:ext cx="3680872" cy="469579"/>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2729" tIns="40640" rIns="40640" bIns="40640" numCol="1" spcCol="1270" anchor="ctr" anchorCtr="0">
          <a:noAutofit/>
        </a:bodyPr>
        <a:lstStyle/>
        <a:p>
          <a:pPr lvl="0" algn="l" defTabSz="711200">
            <a:lnSpc>
              <a:spcPct val="90000"/>
            </a:lnSpc>
            <a:spcBef>
              <a:spcPct val="0"/>
            </a:spcBef>
            <a:spcAft>
              <a:spcPct val="35000"/>
            </a:spcAft>
          </a:pPr>
          <a:r>
            <a:rPr lang="tr-TR" altLang="tr-TR" sz="1600" b="1" i="0" kern="1200" baseline="0" dirty="0">
              <a:solidFill>
                <a:schemeClr val="tx1"/>
              </a:solidFill>
              <a:latin typeface="Calibri" panose="020F0502020204030204" pitchFamily="34" charset="0"/>
              <a:cs typeface="Calibri" panose="020F0502020204030204" pitchFamily="34" charset="0"/>
            </a:rPr>
            <a:t>teknolojik bilgi üretilmesi</a:t>
          </a:r>
          <a:endParaRPr lang="tr-TR" sz="1600" b="1" i="0" kern="1200" baseline="0" dirty="0">
            <a:solidFill>
              <a:schemeClr val="tx1"/>
            </a:solidFill>
            <a:latin typeface="Calibri" panose="020F0502020204030204" pitchFamily="34" charset="0"/>
            <a:cs typeface="Calibri" panose="020F0502020204030204" pitchFamily="34" charset="0"/>
          </a:endParaRPr>
        </a:p>
      </dsp:txBody>
      <dsp:txXfrm>
        <a:off x="1191848" y="907077"/>
        <a:ext cx="3680872" cy="469579"/>
      </dsp:txXfrm>
    </dsp:sp>
    <dsp:sp modelId="{B0C4399E-0841-4B67-8F86-3406FBA4D984}">
      <dsp:nvSpPr>
        <dsp:cNvPr id="0" name=""/>
        <dsp:cNvSpPr/>
      </dsp:nvSpPr>
      <dsp:spPr>
        <a:xfrm>
          <a:off x="758700" y="880461"/>
          <a:ext cx="586974" cy="58697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307E99-E63D-462F-8344-71660AE74722}">
      <dsp:nvSpPr>
        <dsp:cNvPr id="0" name=""/>
        <dsp:cNvSpPr/>
      </dsp:nvSpPr>
      <dsp:spPr>
        <a:xfrm>
          <a:off x="1345393" y="1682521"/>
          <a:ext cx="7076826" cy="469579"/>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2729" tIns="40640" rIns="40640" bIns="40640" numCol="1" spcCol="1270" anchor="ctr" anchorCtr="0">
          <a:noAutofit/>
        </a:bodyPr>
        <a:lstStyle/>
        <a:p>
          <a:pPr lvl="0" algn="l" defTabSz="711200">
            <a:lnSpc>
              <a:spcPct val="90000"/>
            </a:lnSpc>
            <a:spcBef>
              <a:spcPct val="0"/>
            </a:spcBef>
            <a:spcAft>
              <a:spcPct val="35000"/>
            </a:spcAft>
          </a:pPr>
          <a:r>
            <a:rPr lang="tr-TR" altLang="tr-TR" sz="1600" b="1" i="0" kern="1200" baseline="0" dirty="0">
              <a:solidFill>
                <a:schemeClr val="tx1"/>
              </a:solidFill>
              <a:latin typeface="Calibri" panose="020F0502020204030204" pitchFamily="34" charset="0"/>
              <a:cs typeface="Calibri" panose="020F0502020204030204" pitchFamily="34" charset="0"/>
            </a:rPr>
            <a:t>Ar-Ge ve tasarım personeli ve nitelikli işgücü istihdamının artırılmasının teşvik edilmesi</a:t>
          </a:r>
          <a:endParaRPr lang="tr-TR" sz="1600" b="1" i="0" kern="1200" baseline="0" dirty="0">
            <a:solidFill>
              <a:schemeClr val="tx1"/>
            </a:solidFill>
            <a:latin typeface="Calibri" panose="020F0502020204030204" pitchFamily="34" charset="0"/>
            <a:cs typeface="Calibri" panose="020F0502020204030204" pitchFamily="34" charset="0"/>
          </a:endParaRPr>
        </a:p>
      </dsp:txBody>
      <dsp:txXfrm>
        <a:off x="1345393" y="1682521"/>
        <a:ext cx="7076826" cy="469579"/>
      </dsp:txXfrm>
    </dsp:sp>
    <dsp:sp modelId="{B204B58E-71AE-4CAE-BE3D-7DAAE2A39981}">
      <dsp:nvSpPr>
        <dsp:cNvPr id="0" name=""/>
        <dsp:cNvSpPr/>
      </dsp:nvSpPr>
      <dsp:spPr>
        <a:xfrm>
          <a:off x="935328" y="1584741"/>
          <a:ext cx="586974" cy="58697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A90D2B-9C08-4B3A-8973-16E63D9D9372}">
      <dsp:nvSpPr>
        <dsp:cNvPr id="0" name=""/>
        <dsp:cNvSpPr/>
      </dsp:nvSpPr>
      <dsp:spPr>
        <a:xfrm>
          <a:off x="1414739" y="2368732"/>
          <a:ext cx="8305037" cy="469579"/>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2729" tIns="40640" rIns="40640" bIns="40640" numCol="1" spcCol="1270" anchor="ctr" anchorCtr="0">
          <a:noAutofit/>
        </a:bodyPr>
        <a:lstStyle/>
        <a:p>
          <a:pPr lvl="0" algn="l" defTabSz="711200">
            <a:lnSpc>
              <a:spcPct val="90000"/>
            </a:lnSpc>
            <a:spcBef>
              <a:spcPct val="0"/>
            </a:spcBef>
            <a:spcAft>
              <a:spcPct val="35000"/>
            </a:spcAft>
          </a:pPr>
          <a:r>
            <a:rPr lang="tr-TR" altLang="tr-TR" sz="1600" b="1" i="0" kern="1200" baseline="0" dirty="0">
              <a:solidFill>
                <a:schemeClr val="tx1"/>
              </a:solidFill>
              <a:latin typeface="Calibri" panose="020F0502020204030204" pitchFamily="34" charset="0"/>
              <a:cs typeface="Calibri" panose="020F0502020204030204" pitchFamily="34" charset="0"/>
            </a:rPr>
            <a:t>Ar-Ge ve tasarıma yönelik doğrudan yabancı sermaye  yatırımlarının ülkeye girişinin hızlandırılması</a:t>
          </a:r>
          <a:endParaRPr lang="tr-TR" sz="1600" b="1" i="0" kern="1200" baseline="0" dirty="0">
            <a:solidFill>
              <a:schemeClr val="tx1"/>
            </a:solidFill>
            <a:latin typeface="Calibri" panose="020F0502020204030204" pitchFamily="34" charset="0"/>
            <a:cs typeface="Calibri" panose="020F0502020204030204" pitchFamily="34" charset="0"/>
          </a:endParaRPr>
        </a:p>
      </dsp:txBody>
      <dsp:txXfrm>
        <a:off x="1414739" y="2368732"/>
        <a:ext cx="8305037" cy="469579"/>
      </dsp:txXfrm>
    </dsp:sp>
    <dsp:sp modelId="{7F0EBC21-04F2-4550-929B-DFDFB5993F30}">
      <dsp:nvSpPr>
        <dsp:cNvPr id="0" name=""/>
        <dsp:cNvSpPr/>
      </dsp:nvSpPr>
      <dsp:spPr>
        <a:xfrm>
          <a:off x="935328" y="2288575"/>
          <a:ext cx="586974" cy="58697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6AF8CE-170B-460C-88F8-3BB54F9B069A}">
      <dsp:nvSpPr>
        <dsp:cNvPr id="0" name=""/>
        <dsp:cNvSpPr/>
      </dsp:nvSpPr>
      <dsp:spPr>
        <a:xfrm>
          <a:off x="1123401" y="3067593"/>
          <a:ext cx="4872327" cy="469579"/>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2729" tIns="40640" rIns="40640" bIns="40640" numCol="1" spcCol="1270" anchor="ctr" anchorCtr="0">
          <a:noAutofit/>
        </a:bodyPr>
        <a:lstStyle/>
        <a:p>
          <a:pPr lvl="0" algn="l" defTabSz="711200">
            <a:lnSpc>
              <a:spcPct val="90000"/>
            </a:lnSpc>
            <a:spcBef>
              <a:spcPct val="0"/>
            </a:spcBef>
            <a:spcAft>
              <a:spcPct val="35000"/>
            </a:spcAft>
          </a:pPr>
          <a:r>
            <a:rPr lang="tr-TR" altLang="tr-TR" sz="1600" b="1" i="0" kern="1200" baseline="0" dirty="0">
              <a:solidFill>
                <a:schemeClr val="tx1"/>
              </a:solidFill>
              <a:latin typeface="Calibri" panose="020F0502020204030204" pitchFamily="34" charset="0"/>
              <a:cs typeface="Calibri" panose="020F0502020204030204" pitchFamily="34" charset="0"/>
            </a:rPr>
            <a:t>teknolojik bilginin ticarileştirilmesi</a:t>
          </a:r>
          <a:endParaRPr lang="tr-TR" sz="1600" b="1" i="0" kern="1200" baseline="0" dirty="0">
            <a:solidFill>
              <a:schemeClr val="tx1"/>
            </a:solidFill>
            <a:latin typeface="Calibri" panose="020F0502020204030204" pitchFamily="34" charset="0"/>
            <a:cs typeface="Calibri" panose="020F0502020204030204" pitchFamily="34" charset="0"/>
          </a:endParaRPr>
        </a:p>
      </dsp:txBody>
      <dsp:txXfrm>
        <a:off x="1123401" y="3067593"/>
        <a:ext cx="4872327" cy="469579"/>
      </dsp:txXfrm>
    </dsp:sp>
    <dsp:sp modelId="{B7157012-0D00-463D-BB96-F99F15541F61}">
      <dsp:nvSpPr>
        <dsp:cNvPr id="0" name=""/>
        <dsp:cNvSpPr/>
      </dsp:nvSpPr>
      <dsp:spPr>
        <a:xfrm>
          <a:off x="758700" y="2992855"/>
          <a:ext cx="586974" cy="58697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7B00F9-4D3E-4F2B-B744-992250063DC8}">
      <dsp:nvSpPr>
        <dsp:cNvPr id="0" name=""/>
        <dsp:cNvSpPr/>
      </dsp:nvSpPr>
      <dsp:spPr>
        <a:xfrm>
          <a:off x="875347" y="3773338"/>
          <a:ext cx="5561433" cy="469579"/>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2729" tIns="40640" rIns="40640" bIns="40640" numCol="1" spcCol="1270" anchor="ctr" anchorCtr="0">
          <a:noAutofit/>
        </a:bodyPr>
        <a:lstStyle/>
        <a:p>
          <a:pPr lvl="0" algn="l" defTabSz="711200">
            <a:lnSpc>
              <a:spcPct val="90000"/>
            </a:lnSpc>
            <a:spcBef>
              <a:spcPct val="0"/>
            </a:spcBef>
            <a:spcAft>
              <a:spcPct val="35000"/>
            </a:spcAft>
          </a:pPr>
          <a:r>
            <a:rPr lang="tr-TR" altLang="tr-TR" sz="1600" b="1" i="0" kern="1200" baseline="0" dirty="0">
              <a:solidFill>
                <a:schemeClr val="tx1"/>
              </a:solidFill>
              <a:latin typeface="Calibri" panose="020F0502020204030204" pitchFamily="34" charset="0"/>
              <a:cs typeface="Calibri" panose="020F0502020204030204" pitchFamily="34" charset="0"/>
            </a:rPr>
            <a:t>ürün kalitesi ve standardının yükseltilmesi</a:t>
          </a:r>
          <a:endParaRPr lang="tr-TR" sz="1600" b="1" i="0" kern="1200" baseline="0" dirty="0">
            <a:solidFill>
              <a:schemeClr val="tx1"/>
            </a:solidFill>
            <a:latin typeface="Calibri" panose="020F0502020204030204" pitchFamily="34" charset="0"/>
            <a:cs typeface="Calibri" panose="020F0502020204030204" pitchFamily="34" charset="0"/>
          </a:endParaRPr>
        </a:p>
      </dsp:txBody>
      <dsp:txXfrm>
        <a:off x="875347" y="3773338"/>
        <a:ext cx="5561433" cy="469579"/>
      </dsp:txXfrm>
    </dsp:sp>
    <dsp:sp modelId="{CB6D70B9-5009-455B-AF93-F78BD73F152E}">
      <dsp:nvSpPr>
        <dsp:cNvPr id="0" name=""/>
        <dsp:cNvSpPr/>
      </dsp:nvSpPr>
      <dsp:spPr>
        <a:xfrm>
          <a:off x="372439" y="3697135"/>
          <a:ext cx="586974" cy="58697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5BAFE-A98F-4F64-9126-C5ED1518E3B3}">
      <dsp:nvSpPr>
        <dsp:cNvPr id="0" name=""/>
        <dsp:cNvSpPr/>
      </dsp:nvSpPr>
      <dsp:spPr>
        <a:xfrm>
          <a:off x="2562949" y="2668462"/>
          <a:ext cx="590226" cy="2203027"/>
        </a:xfrm>
        <a:custGeom>
          <a:avLst/>
          <a:gdLst/>
          <a:ahLst/>
          <a:cxnLst/>
          <a:rect l="0" t="0" r="0" b="0"/>
          <a:pathLst>
            <a:path>
              <a:moveTo>
                <a:pt x="0" y="0"/>
              </a:moveTo>
              <a:lnTo>
                <a:pt x="295113" y="0"/>
              </a:lnTo>
              <a:lnTo>
                <a:pt x="295113" y="2203027"/>
              </a:lnTo>
              <a:lnTo>
                <a:pt x="590226" y="2203027"/>
              </a:lnTo>
            </a:path>
          </a:pathLst>
        </a:custGeom>
        <a:noFill/>
        <a:ln w="38100" cap="flat" cmpd="sng" algn="ctr">
          <a:solidFill>
            <a:schemeClr val="bg2">
              <a:lumMod val="75000"/>
            </a:schemeClr>
          </a:solidFill>
          <a:prstDash val="solid"/>
        </a:ln>
        <a:effectLst>
          <a:glow rad="63500">
            <a:schemeClr val="accent3">
              <a:satMod val="175000"/>
              <a:alpha val="40000"/>
            </a:schemeClr>
          </a:glo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kern="1200"/>
        </a:p>
      </dsp:txBody>
      <dsp:txXfrm>
        <a:off x="2801044" y="3712958"/>
        <a:ext cx="114036" cy="114036"/>
      </dsp:txXfrm>
    </dsp:sp>
    <dsp:sp modelId="{F8D6C6B6-63D4-40AF-9B07-E4EE6FCC8E2A}">
      <dsp:nvSpPr>
        <dsp:cNvPr id="0" name=""/>
        <dsp:cNvSpPr/>
      </dsp:nvSpPr>
      <dsp:spPr>
        <a:xfrm>
          <a:off x="2562949" y="2668462"/>
          <a:ext cx="590226" cy="1355843"/>
        </a:xfrm>
        <a:custGeom>
          <a:avLst/>
          <a:gdLst/>
          <a:ahLst/>
          <a:cxnLst/>
          <a:rect l="0" t="0" r="0" b="0"/>
          <a:pathLst>
            <a:path>
              <a:moveTo>
                <a:pt x="0" y="0"/>
              </a:moveTo>
              <a:lnTo>
                <a:pt x="295113" y="0"/>
              </a:lnTo>
              <a:lnTo>
                <a:pt x="295113" y="1355843"/>
              </a:lnTo>
              <a:lnTo>
                <a:pt x="590226" y="1355843"/>
              </a:lnTo>
            </a:path>
          </a:pathLst>
        </a:custGeom>
        <a:noFill/>
        <a:ln w="381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821094" y="3309415"/>
        <a:ext cx="73937" cy="73937"/>
      </dsp:txXfrm>
    </dsp:sp>
    <dsp:sp modelId="{946D8E94-884F-4E34-B045-5BBBE12CB8C2}">
      <dsp:nvSpPr>
        <dsp:cNvPr id="0" name=""/>
        <dsp:cNvSpPr/>
      </dsp:nvSpPr>
      <dsp:spPr>
        <a:xfrm>
          <a:off x="2562949" y="2668462"/>
          <a:ext cx="590226" cy="508659"/>
        </a:xfrm>
        <a:custGeom>
          <a:avLst/>
          <a:gdLst/>
          <a:ahLst/>
          <a:cxnLst/>
          <a:rect l="0" t="0" r="0" b="0"/>
          <a:pathLst>
            <a:path>
              <a:moveTo>
                <a:pt x="0" y="0"/>
              </a:moveTo>
              <a:lnTo>
                <a:pt x="295113" y="0"/>
              </a:lnTo>
              <a:lnTo>
                <a:pt x="295113" y="508659"/>
              </a:lnTo>
              <a:lnTo>
                <a:pt x="590226" y="508659"/>
              </a:lnTo>
            </a:path>
          </a:pathLst>
        </a:custGeom>
        <a:noFill/>
        <a:ln w="381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838583" y="2903313"/>
        <a:ext cx="38958" cy="38958"/>
      </dsp:txXfrm>
    </dsp:sp>
    <dsp:sp modelId="{63294A68-36BA-4E22-9DDD-F13EDB138928}">
      <dsp:nvSpPr>
        <dsp:cNvPr id="0" name=""/>
        <dsp:cNvSpPr/>
      </dsp:nvSpPr>
      <dsp:spPr>
        <a:xfrm>
          <a:off x="2562949" y="2329938"/>
          <a:ext cx="578991" cy="338524"/>
        </a:xfrm>
        <a:custGeom>
          <a:avLst/>
          <a:gdLst/>
          <a:ahLst/>
          <a:cxnLst/>
          <a:rect l="0" t="0" r="0" b="0"/>
          <a:pathLst>
            <a:path>
              <a:moveTo>
                <a:pt x="0" y="338524"/>
              </a:moveTo>
              <a:lnTo>
                <a:pt x="289495" y="338524"/>
              </a:lnTo>
              <a:lnTo>
                <a:pt x="289495" y="0"/>
              </a:lnTo>
              <a:lnTo>
                <a:pt x="578991" y="0"/>
              </a:lnTo>
            </a:path>
          </a:pathLst>
        </a:custGeom>
        <a:noFill/>
        <a:ln w="381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835677" y="2482433"/>
        <a:ext cx="33534" cy="33534"/>
      </dsp:txXfrm>
    </dsp:sp>
    <dsp:sp modelId="{D0A6B632-66DB-43DE-A27A-6E9B6065079A}">
      <dsp:nvSpPr>
        <dsp:cNvPr id="0" name=""/>
        <dsp:cNvSpPr/>
      </dsp:nvSpPr>
      <dsp:spPr>
        <a:xfrm>
          <a:off x="2562949" y="1482754"/>
          <a:ext cx="578991" cy="1185708"/>
        </a:xfrm>
        <a:custGeom>
          <a:avLst/>
          <a:gdLst/>
          <a:ahLst/>
          <a:cxnLst/>
          <a:rect l="0" t="0" r="0" b="0"/>
          <a:pathLst>
            <a:path>
              <a:moveTo>
                <a:pt x="0" y="1185708"/>
              </a:moveTo>
              <a:lnTo>
                <a:pt x="289495" y="1185708"/>
              </a:lnTo>
              <a:lnTo>
                <a:pt x="289495" y="0"/>
              </a:lnTo>
              <a:lnTo>
                <a:pt x="578991" y="0"/>
              </a:lnTo>
            </a:path>
          </a:pathLst>
        </a:custGeom>
        <a:noFill/>
        <a:ln w="381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819457" y="2042620"/>
        <a:ext cx="65976" cy="65976"/>
      </dsp:txXfrm>
    </dsp:sp>
    <dsp:sp modelId="{9969221F-A06B-49A2-AE16-FBFFAD2B91DA}">
      <dsp:nvSpPr>
        <dsp:cNvPr id="0" name=""/>
        <dsp:cNvSpPr/>
      </dsp:nvSpPr>
      <dsp:spPr>
        <a:xfrm>
          <a:off x="2562949" y="636772"/>
          <a:ext cx="590226" cy="2031690"/>
        </a:xfrm>
        <a:custGeom>
          <a:avLst/>
          <a:gdLst/>
          <a:ahLst/>
          <a:cxnLst/>
          <a:rect l="0" t="0" r="0" b="0"/>
          <a:pathLst>
            <a:path>
              <a:moveTo>
                <a:pt x="0" y="2031690"/>
              </a:moveTo>
              <a:lnTo>
                <a:pt x="295113" y="2031690"/>
              </a:lnTo>
              <a:lnTo>
                <a:pt x="295113" y="0"/>
              </a:lnTo>
              <a:lnTo>
                <a:pt x="590226" y="0"/>
              </a:lnTo>
            </a:path>
          </a:pathLst>
        </a:custGeom>
        <a:noFill/>
        <a:ln w="38100" cap="rnd" cmpd="sng" algn="ctr">
          <a:solidFill>
            <a:schemeClr val="bg2">
              <a:lumMod val="75000"/>
            </a:schemeClr>
          </a:solidFill>
          <a:prstDash val="solid"/>
        </a:ln>
        <a:effectLst>
          <a:glow rad="63500">
            <a:schemeClr val="accent3">
              <a:satMod val="175000"/>
              <a:alpha val="40000"/>
            </a:schemeClr>
          </a:glo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kern="1200"/>
        </a:p>
      </dsp:txBody>
      <dsp:txXfrm>
        <a:off x="2805170" y="1599725"/>
        <a:ext cx="105784" cy="105784"/>
      </dsp:txXfrm>
    </dsp:sp>
    <dsp:sp modelId="{00B87ED1-1957-43B8-97FE-FAB498900529}">
      <dsp:nvSpPr>
        <dsp:cNvPr id="0" name=""/>
        <dsp:cNvSpPr/>
      </dsp:nvSpPr>
      <dsp:spPr>
        <a:xfrm>
          <a:off x="0" y="1390513"/>
          <a:ext cx="2570001" cy="2555898"/>
        </a:xfrm>
        <a:prstGeom prst="ellipse">
          <a:avLst/>
        </a:prstGeom>
        <a:gradFill flip="none" rotWithShape="1">
          <a:gsLst>
            <a:gs pos="69000">
              <a:schemeClr val="accent1">
                <a:lumMod val="75000"/>
              </a:schemeClr>
            </a:gs>
            <a:gs pos="97000">
              <a:schemeClr val="accent2">
                <a:lumMod val="89000"/>
              </a:schemeClr>
            </a:gs>
            <a:gs pos="71000">
              <a:schemeClr val="accent2">
                <a:lumMod val="75000"/>
              </a:schemeClr>
            </a:gs>
            <a:gs pos="97000">
              <a:schemeClr val="accent2">
                <a:lumMod val="70000"/>
              </a:schemeClr>
            </a:gs>
          </a:gsLst>
          <a:path path="circle">
            <a:fillToRect l="50000" t="50000" r="50000" b="50000"/>
          </a:path>
          <a:tileRect/>
        </a:gradFill>
        <a:ln w="38100" cap="flat" cmpd="sng" algn="ctr">
          <a:solidFill>
            <a:schemeClr val="bg2">
              <a:lumMod val="75000"/>
            </a:schemeClr>
          </a:solidFill>
          <a:prstDash val="solid"/>
        </a:ln>
        <a:effectLst>
          <a:glow rad="228600">
            <a:schemeClr val="accent3">
              <a:satMod val="175000"/>
              <a:alpha val="40000"/>
            </a:schemeClr>
          </a:glow>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tr-TR" sz="3000" b="1" kern="1200" dirty="0">
              <a:effectLst>
                <a:outerShdw blurRad="38100" dist="38100" dir="2700000" algn="tl">
                  <a:srgbClr val="000000">
                    <a:alpha val="43137"/>
                  </a:srgbClr>
                </a:outerShdw>
              </a:effectLst>
              <a:latin typeface="Century Gothic" panose="020B0502020202020204" pitchFamily="34" charset="0"/>
            </a:rPr>
            <a:t>Ar-Ge ve Tasarım Merkezi</a:t>
          </a:r>
        </a:p>
      </dsp:txBody>
      <dsp:txXfrm>
        <a:off x="376368" y="1764816"/>
        <a:ext cx="1817265" cy="1807292"/>
      </dsp:txXfrm>
    </dsp:sp>
    <dsp:sp modelId="{0CFCAF6D-D6DA-4C36-AB76-0A5CBD9A3F6E}">
      <dsp:nvSpPr>
        <dsp:cNvPr id="0" name=""/>
        <dsp:cNvSpPr/>
      </dsp:nvSpPr>
      <dsp:spPr>
        <a:xfrm>
          <a:off x="3153175" y="326465"/>
          <a:ext cx="4984162" cy="620612"/>
        </a:xfrm>
        <a:prstGeom prst="flowChartAlternateProcess">
          <a:avLst/>
        </a:prstGeom>
        <a:solidFill>
          <a:schemeClr val="accent1">
            <a:lumMod val="75000"/>
          </a:schemeClr>
        </a:solidFill>
        <a:ln w="38100" cap="flat" cmpd="sng" algn="ctr">
          <a:solidFill>
            <a:schemeClr val="bg2">
              <a:lumMod val="75000"/>
            </a:schemeClr>
          </a:solidFill>
          <a:prstDash val="solid"/>
        </a:ln>
        <a:effectLst>
          <a:glow rad="101600">
            <a:schemeClr val="accent3">
              <a:satMod val="175000"/>
              <a:alpha val="40000"/>
            </a:schemeClr>
          </a:glow>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tr-TR" sz="1800" b="1" kern="1200" dirty="0">
              <a:latin typeface="Century Gothic" panose="020B0502020202020204" pitchFamily="34" charset="0"/>
              <a:cs typeface="Arial" panose="020B0604020202020204" pitchFamily="34" charset="0"/>
            </a:rPr>
            <a:t> Vergi</a:t>
          </a:r>
          <a:r>
            <a:rPr lang="tr-TR" sz="1800" b="1" kern="1200" dirty="0">
              <a:latin typeface="Arial Narrow" panose="020B0606020202030204" pitchFamily="34" charset="0"/>
              <a:cs typeface="Arial" panose="020B0604020202020204" pitchFamily="34" charset="0"/>
            </a:rPr>
            <a:t> </a:t>
          </a:r>
          <a:r>
            <a:rPr lang="tr-TR" sz="1800" b="1" kern="1200" dirty="0">
              <a:latin typeface="Century Gothic" panose="020B0502020202020204" pitchFamily="34" charset="0"/>
              <a:cs typeface="Arial" panose="020B0604020202020204" pitchFamily="34" charset="0"/>
            </a:rPr>
            <a:t>İndirimi </a:t>
          </a:r>
          <a:r>
            <a:rPr lang="tr-TR" sz="1300" b="1" kern="1200" dirty="0">
              <a:latin typeface="Century Gothic" panose="020B0502020202020204" pitchFamily="34" charset="0"/>
              <a:cs typeface="Arial" panose="020B0604020202020204" pitchFamily="34" charset="0"/>
            </a:rPr>
            <a:t>(</a:t>
          </a:r>
          <a:r>
            <a:rPr lang="tr-TR" sz="1300" b="1" kern="1200" dirty="0" smtClean="0">
              <a:latin typeface="Century Gothic" panose="020B0502020202020204" pitchFamily="34" charset="0"/>
              <a:cs typeface="Arial" panose="020B0604020202020204" pitchFamily="34" charset="0"/>
            </a:rPr>
            <a:t>Ar-Ge/Tasarım Harcamalarının </a:t>
          </a:r>
          <a:r>
            <a:rPr lang="tr-TR" sz="1300" b="1" kern="1200" dirty="0">
              <a:latin typeface="Century Gothic" panose="020B0502020202020204" pitchFamily="34" charset="0"/>
              <a:cs typeface="Arial" panose="020B0604020202020204" pitchFamily="34" charset="0"/>
            </a:rPr>
            <a:t>Tamamı)</a:t>
          </a:r>
        </a:p>
      </dsp:txBody>
      <dsp:txXfrm>
        <a:off x="3183470" y="356760"/>
        <a:ext cx="4923572" cy="560022"/>
      </dsp:txXfrm>
    </dsp:sp>
    <dsp:sp modelId="{AD718FEA-8FC0-4CBD-BEA4-C4895776B44E}">
      <dsp:nvSpPr>
        <dsp:cNvPr id="0" name=""/>
        <dsp:cNvSpPr/>
      </dsp:nvSpPr>
      <dsp:spPr>
        <a:xfrm>
          <a:off x="3141940" y="1171246"/>
          <a:ext cx="6230180" cy="623016"/>
        </a:xfrm>
        <a:prstGeom prst="flowChartAlternateProcess">
          <a:avLst/>
        </a:prstGeom>
        <a:solidFill>
          <a:schemeClr val="accent1">
            <a:lumMod val="75000"/>
          </a:schemeClr>
        </a:solidFill>
        <a:ln w="38100" cap="flat" cmpd="sng" algn="ctr">
          <a:solidFill>
            <a:schemeClr val="bg2">
              <a:lumMod val="75000"/>
            </a:schemeClr>
          </a:solidFill>
          <a:prstDash val="solid"/>
        </a:ln>
        <a:effectLst>
          <a:glow rad="101600">
            <a:schemeClr val="accent3">
              <a:satMod val="175000"/>
              <a:alpha val="40000"/>
            </a:schemeClr>
          </a:glow>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tr-TR" sz="1800" b="1" kern="1200" dirty="0">
              <a:latin typeface="Century Gothic" panose="020B0502020202020204" pitchFamily="34" charset="0"/>
              <a:cs typeface="Arial" panose="020B0604020202020204" pitchFamily="34" charset="0"/>
            </a:rPr>
            <a:t> Sigorta Primi Desteği </a:t>
          </a:r>
          <a:r>
            <a:rPr lang="tr-TR" sz="1300" b="1" kern="1200" dirty="0">
              <a:latin typeface="Century Gothic" panose="020B0502020202020204" pitchFamily="34" charset="0"/>
              <a:cs typeface="Arial" panose="020B0604020202020204" pitchFamily="34" charset="0"/>
            </a:rPr>
            <a:t>(İşveren hissesinin yarısı 2023  yılına kadar Hazine ve Maliye Bakanlığınca karşılanır)</a:t>
          </a:r>
        </a:p>
      </dsp:txBody>
      <dsp:txXfrm>
        <a:off x="3172353" y="1201659"/>
        <a:ext cx="6169354" cy="562190"/>
      </dsp:txXfrm>
    </dsp:sp>
    <dsp:sp modelId="{E0A8E480-76E4-456D-A4E7-B1ADC135694B}">
      <dsp:nvSpPr>
        <dsp:cNvPr id="0" name=""/>
        <dsp:cNvSpPr/>
      </dsp:nvSpPr>
      <dsp:spPr>
        <a:xfrm>
          <a:off x="3141940" y="2018430"/>
          <a:ext cx="5480234" cy="623016"/>
        </a:xfrm>
        <a:prstGeom prst="flowChartAlternateProcess">
          <a:avLst/>
        </a:prstGeom>
        <a:solidFill>
          <a:schemeClr val="accent1">
            <a:lumMod val="75000"/>
          </a:schemeClr>
        </a:solidFill>
        <a:ln w="38100" cap="flat" cmpd="sng" algn="ctr">
          <a:solidFill>
            <a:schemeClr val="bg2">
              <a:lumMod val="75000"/>
            </a:schemeClr>
          </a:solidFill>
          <a:prstDash val="solid"/>
        </a:ln>
        <a:effectLst>
          <a:glow rad="101600">
            <a:schemeClr val="accent3">
              <a:satMod val="175000"/>
              <a:alpha val="40000"/>
            </a:schemeClr>
          </a:glow>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tr-TR" sz="1800" b="1" kern="1200" dirty="0">
              <a:latin typeface="Century Gothic" panose="020B0502020202020204" pitchFamily="34" charset="0"/>
              <a:cs typeface="Arial" panose="020B0604020202020204" pitchFamily="34" charset="0"/>
            </a:rPr>
            <a:t> Gelir Vergisi Stopajı Desteği</a:t>
          </a:r>
        </a:p>
      </dsp:txBody>
      <dsp:txXfrm>
        <a:off x="3172353" y="2048843"/>
        <a:ext cx="5419408" cy="562190"/>
      </dsp:txXfrm>
    </dsp:sp>
    <dsp:sp modelId="{4913427E-3363-4EB7-BE83-37E3D806BB35}">
      <dsp:nvSpPr>
        <dsp:cNvPr id="0" name=""/>
        <dsp:cNvSpPr/>
      </dsp:nvSpPr>
      <dsp:spPr>
        <a:xfrm>
          <a:off x="3153175" y="2865614"/>
          <a:ext cx="4668348" cy="623016"/>
        </a:xfrm>
        <a:prstGeom prst="flowChartAlternateProcess">
          <a:avLst/>
        </a:prstGeom>
        <a:solidFill>
          <a:schemeClr val="accent1">
            <a:lumMod val="75000"/>
          </a:schemeClr>
        </a:solidFill>
        <a:ln w="38100" cap="flat" cmpd="sng" algn="ctr">
          <a:solidFill>
            <a:schemeClr val="bg2">
              <a:lumMod val="75000"/>
            </a:schemeClr>
          </a:solidFill>
          <a:prstDash val="solid"/>
        </a:ln>
        <a:effectLst>
          <a:glow rad="101600">
            <a:schemeClr val="accent3">
              <a:satMod val="175000"/>
              <a:alpha val="40000"/>
            </a:schemeClr>
          </a:glow>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tr-TR" sz="1800" b="1" kern="1200" dirty="0">
              <a:latin typeface="Century Gothic" panose="020B0502020202020204" pitchFamily="34" charset="0"/>
              <a:cs typeface="Arial" panose="020B0604020202020204" pitchFamily="34" charset="0"/>
            </a:rPr>
            <a:t> Damga Vergisi İstisnası</a:t>
          </a:r>
        </a:p>
      </dsp:txBody>
      <dsp:txXfrm>
        <a:off x="3183588" y="2896027"/>
        <a:ext cx="4607522" cy="562190"/>
      </dsp:txXfrm>
    </dsp:sp>
    <dsp:sp modelId="{6B4F363C-09AB-4C50-BEEC-66D5733054D4}">
      <dsp:nvSpPr>
        <dsp:cNvPr id="0" name=""/>
        <dsp:cNvSpPr/>
      </dsp:nvSpPr>
      <dsp:spPr>
        <a:xfrm>
          <a:off x="3153175" y="3712798"/>
          <a:ext cx="4465384" cy="623016"/>
        </a:xfrm>
        <a:prstGeom prst="flowChartAlternateProcess">
          <a:avLst/>
        </a:prstGeom>
        <a:solidFill>
          <a:schemeClr val="accent1">
            <a:lumMod val="75000"/>
          </a:schemeClr>
        </a:solidFill>
        <a:ln w="38100" cap="flat" cmpd="sng" algn="ctr">
          <a:solidFill>
            <a:schemeClr val="bg2">
              <a:lumMod val="75000"/>
            </a:schemeClr>
          </a:solidFill>
          <a:prstDash val="solid"/>
        </a:ln>
        <a:effectLst>
          <a:glow rad="101600">
            <a:schemeClr val="accent3">
              <a:satMod val="175000"/>
              <a:alpha val="40000"/>
            </a:schemeClr>
          </a:glow>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tr-TR" sz="1800" b="1" kern="1200" dirty="0">
              <a:latin typeface="Century Gothic" panose="020B0502020202020204" pitchFamily="34" charset="0"/>
              <a:cs typeface="Arial" panose="020B0604020202020204" pitchFamily="34" charset="0"/>
            </a:rPr>
            <a:t> Gümrük Vergisi İstisnası</a:t>
          </a:r>
        </a:p>
      </dsp:txBody>
      <dsp:txXfrm>
        <a:off x="3183588" y="3743211"/>
        <a:ext cx="4404558" cy="562190"/>
      </dsp:txXfrm>
    </dsp:sp>
    <dsp:sp modelId="{6AC5EC96-7DB1-413F-B429-AE3B06197A81}">
      <dsp:nvSpPr>
        <dsp:cNvPr id="0" name=""/>
        <dsp:cNvSpPr/>
      </dsp:nvSpPr>
      <dsp:spPr>
        <a:xfrm>
          <a:off x="3153175" y="4559982"/>
          <a:ext cx="5683198" cy="623016"/>
        </a:xfrm>
        <a:prstGeom prst="flowChartAlternateProcess">
          <a:avLst/>
        </a:prstGeom>
        <a:solidFill>
          <a:schemeClr val="accent1">
            <a:lumMod val="75000"/>
          </a:schemeClr>
        </a:solidFill>
        <a:ln w="38100" cap="flat" cmpd="sng" algn="ctr">
          <a:solidFill>
            <a:schemeClr val="bg2">
              <a:lumMod val="75000"/>
            </a:schemeClr>
          </a:solidFill>
          <a:prstDash val="solid"/>
        </a:ln>
        <a:effectLst>
          <a:glow rad="101600">
            <a:schemeClr val="accent3">
              <a:satMod val="175000"/>
              <a:alpha val="40000"/>
            </a:schemeClr>
          </a:glow>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tr-TR" sz="1800" b="1" kern="1200" dirty="0">
              <a:latin typeface="Century Gothic" panose="020B0502020202020204" pitchFamily="34" charset="0"/>
              <a:cs typeface="Arial" panose="020B0604020202020204" pitchFamily="34" charset="0"/>
            </a:rPr>
            <a:t> Temel Bilimler Desteği </a:t>
          </a:r>
          <a:r>
            <a:rPr lang="tr-TR" sz="1300" b="1" kern="1200" dirty="0">
              <a:latin typeface="Century Gothic" panose="020B0502020202020204" pitchFamily="34" charset="0"/>
              <a:cs typeface="Arial" panose="020B0604020202020204" pitchFamily="34" charset="0"/>
            </a:rPr>
            <a:t>(İki yıl süreyle brüt asgari ücret tutarı)</a:t>
          </a:r>
        </a:p>
      </dsp:txBody>
      <dsp:txXfrm>
        <a:off x="3183588" y="4590395"/>
        <a:ext cx="5622372" cy="5621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A860B-DAB9-449B-B906-9BA7D77AEE8A}">
      <dsp:nvSpPr>
        <dsp:cNvPr id="0" name=""/>
        <dsp:cNvSpPr/>
      </dsp:nvSpPr>
      <dsp:spPr>
        <a:xfrm rot="5400000">
          <a:off x="734647" y="93066"/>
          <a:ext cx="913745" cy="80566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a:solidFill>
                <a:schemeClr val="bg1"/>
              </a:solidFill>
              <a:latin typeface="+mn-lt"/>
              <a:ea typeface="+mn-ea"/>
              <a:cs typeface="+mn-cs"/>
            </a:rPr>
            <a:t>Başvuru</a:t>
          </a:r>
          <a:endParaRPr lang="tr-TR" sz="1200" kern="1200" dirty="0"/>
        </a:p>
      </dsp:txBody>
      <dsp:txXfrm rot="-5400000">
        <a:off x="788687" y="441861"/>
        <a:ext cx="805667" cy="108078"/>
      </dsp:txXfrm>
    </dsp:sp>
    <dsp:sp modelId="{4D875001-5F51-4D5A-95DB-EE4F0325DCD5}">
      <dsp:nvSpPr>
        <dsp:cNvPr id="0" name=""/>
        <dsp:cNvSpPr/>
      </dsp:nvSpPr>
      <dsp:spPr>
        <a:xfrm rot="5400000">
          <a:off x="3343852" y="-1566577"/>
          <a:ext cx="664950" cy="3830844"/>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b="1" kern="1200" dirty="0">
              <a:solidFill>
                <a:schemeClr val="tx1"/>
              </a:solidFill>
              <a:latin typeface="+mn-lt"/>
              <a:ea typeface="+mn-ea"/>
              <a:cs typeface="+mn-cs"/>
            </a:rPr>
            <a:t>Online Sistem </a:t>
          </a:r>
          <a:r>
            <a:rPr lang="tr-TR" sz="1600" b="1" kern="1200" baseline="0" dirty="0">
              <a:solidFill>
                <a:schemeClr val="accent1"/>
              </a:solidFill>
              <a:latin typeface="+mn-lt"/>
              <a:ea typeface="+mn-ea"/>
              <a:cs typeface="+mn-cs"/>
            </a:rPr>
            <a:t>(agtm.sanayi.gov.tr)</a:t>
          </a:r>
          <a:endParaRPr lang="tr-TR" sz="1600" b="1" kern="1200" baseline="0" dirty="0">
            <a:solidFill>
              <a:schemeClr val="accent1"/>
            </a:solidFill>
          </a:endParaRPr>
        </a:p>
        <a:p>
          <a:pPr marL="171450" lvl="1" indent="-171450" algn="l" defTabSz="711200">
            <a:lnSpc>
              <a:spcPct val="90000"/>
            </a:lnSpc>
            <a:spcBef>
              <a:spcPct val="0"/>
            </a:spcBef>
            <a:spcAft>
              <a:spcPct val="15000"/>
            </a:spcAft>
            <a:buChar char="••"/>
          </a:pPr>
          <a:r>
            <a:rPr lang="tr-TR" sz="1600" b="1" kern="1200" baseline="0" dirty="0">
              <a:solidFill>
                <a:schemeClr val="accent1"/>
              </a:solidFill>
              <a:latin typeface="+mn-lt"/>
              <a:ea typeface="+mn-ea"/>
              <a:cs typeface="+mn-cs"/>
            </a:rPr>
            <a:t>(e- imza)</a:t>
          </a:r>
        </a:p>
      </dsp:txBody>
      <dsp:txXfrm rot="-5400000">
        <a:off x="1760905" y="48830"/>
        <a:ext cx="3798384" cy="600030"/>
      </dsp:txXfrm>
    </dsp:sp>
    <dsp:sp modelId="{5E03F49F-5128-462F-A4AF-BC2978E4FDBA}">
      <dsp:nvSpPr>
        <dsp:cNvPr id="0" name=""/>
        <dsp:cNvSpPr/>
      </dsp:nvSpPr>
      <dsp:spPr>
        <a:xfrm rot="5400000">
          <a:off x="727154" y="930362"/>
          <a:ext cx="913745" cy="79068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a:t>Ön İnceleme</a:t>
          </a:r>
        </a:p>
      </dsp:txBody>
      <dsp:txXfrm rot="-5400000">
        <a:off x="788687" y="1264171"/>
        <a:ext cx="790681" cy="123064"/>
      </dsp:txXfrm>
    </dsp:sp>
    <dsp:sp modelId="{8F14B203-6CDF-4BD1-BC08-F3F5C451470D}">
      <dsp:nvSpPr>
        <dsp:cNvPr id="0" name=""/>
        <dsp:cNvSpPr/>
      </dsp:nvSpPr>
      <dsp:spPr>
        <a:xfrm rot="5400000">
          <a:off x="4322176" y="-1727470"/>
          <a:ext cx="654171" cy="5778791"/>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tr-TR" sz="1200" b="1" kern="1200" dirty="0">
              <a:solidFill>
                <a:schemeClr val="tx1"/>
              </a:solidFill>
              <a:latin typeface="+mn-lt"/>
              <a:ea typeface="+mn-ea"/>
              <a:cs typeface="+mn-cs"/>
            </a:rPr>
            <a:t>Bakanlık tarafından şekilsel inceleme </a:t>
          </a:r>
          <a:r>
            <a:rPr lang="tr-TR" sz="1200" b="1" kern="1200" baseline="0" dirty="0">
              <a:solidFill>
                <a:schemeClr val="accent1"/>
              </a:solidFill>
              <a:latin typeface="+mn-lt"/>
              <a:ea typeface="+mn-ea"/>
              <a:cs typeface="+mn-cs"/>
            </a:rPr>
            <a:t>(5 işgünü)</a:t>
          </a:r>
          <a:endParaRPr lang="tr-TR" sz="1200" b="1" kern="1200" dirty="0"/>
        </a:p>
        <a:p>
          <a:pPr marL="114300" lvl="1" indent="-114300" algn="l" defTabSz="533400">
            <a:lnSpc>
              <a:spcPct val="90000"/>
            </a:lnSpc>
            <a:spcBef>
              <a:spcPct val="0"/>
            </a:spcBef>
            <a:spcAft>
              <a:spcPct val="15000"/>
            </a:spcAft>
            <a:buChar char="••"/>
          </a:pPr>
          <a:r>
            <a:rPr lang="tr-TR" sz="1200" b="1" kern="1200" dirty="0">
              <a:solidFill>
                <a:schemeClr val="tx1"/>
              </a:solidFill>
              <a:latin typeface="+mn-lt"/>
              <a:ea typeface="+mn-ea"/>
              <a:cs typeface="+mn-cs"/>
            </a:rPr>
            <a:t>İşletme tarafından eksiklerin tamamlanması </a:t>
          </a:r>
          <a:r>
            <a:rPr lang="tr-TR" sz="1200" b="1" kern="1200" baseline="0" dirty="0">
              <a:solidFill>
                <a:schemeClr val="accent1"/>
              </a:solidFill>
              <a:latin typeface="+mn-lt"/>
              <a:ea typeface="+mn-ea"/>
              <a:cs typeface="+mn-cs"/>
            </a:rPr>
            <a:t>(15 işgünü)</a:t>
          </a:r>
        </a:p>
      </dsp:txBody>
      <dsp:txXfrm rot="-5400000">
        <a:off x="1759866" y="866774"/>
        <a:ext cx="5746857" cy="590303"/>
      </dsp:txXfrm>
    </dsp:sp>
    <dsp:sp modelId="{C474C630-4E0B-4440-AEE4-A8C46ECCDD28}">
      <dsp:nvSpPr>
        <dsp:cNvPr id="0" name=""/>
        <dsp:cNvSpPr/>
      </dsp:nvSpPr>
      <dsp:spPr>
        <a:xfrm rot="5400000">
          <a:off x="727157" y="1730044"/>
          <a:ext cx="913745" cy="7906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a:t>Yerinde İnceleme</a:t>
          </a:r>
        </a:p>
      </dsp:txBody>
      <dsp:txXfrm rot="-5400000">
        <a:off x="788687" y="2063859"/>
        <a:ext cx="790687" cy="123058"/>
      </dsp:txXfrm>
    </dsp:sp>
    <dsp:sp modelId="{E6B9A1C4-32F9-42B5-A02B-41CDF1447398}">
      <dsp:nvSpPr>
        <dsp:cNvPr id="0" name=""/>
        <dsp:cNvSpPr/>
      </dsp:nvSpPr>
      <dsp:spPr>
        <a:xfrm rot="5400000">
          <a:off x="4279210" y="-861495"/>
          <a:ext cx="551278" cy="5636495"/>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tr-TR" sz="1200" b="1" kern="1200" dirty="0">
              <a:solidFill>
                <a:schemeClr val="tx1"/>
              </a:solidFill>
              <a:latin typeface="+mn-lt"/>
              <a:ea typeface="+mn-ea"/>
              <a:cs typeface="+mn-cs"/>
            </a:rPr>
            <a:t>Konusunda uzman ve akademik kariyeri bulunan izleyicilerce yerinde ziyaret yapılarak rapor hazırlanması </a:t>
          </a:r>
          <a:r>
            <a:rPr lang="tr-TR" sz="1200" b="1" kern="1200" baseline="0" dirty="0">
              <a:solidFill>
                <a:schemeClr val="accent1"/>
              </a:solidFill>
              <a:latin typeface="+mn-lt"/>
              <a:ea typeface="+mn-ea"/>
              <a:cs typeface="+mn-cs"/>
            </a:rPr>
            <a:t>(e-imzalı rapor)</a:t>
          </a:r>
          <a:endParaRPr lang="tr-TR" sz="800" kern="1200" dirty="0"/>
        </a:p>
      </dsp:txBody>
      <dsp:txXfrm rot="-5400000">
        <a:off x="1736602" y="1708024"/>
        <a:ext cx="5609584" cy="497456"/>
      </dsp:txXfrm>
    </dsp:sp>
    <dsp:sp modelId="{FE071F31-13EE-49A7-B516-016339AA1A95}">
      <dsp:nvSpPr>
        <dsp:cNvPr id="0" name=""/>
        <dsp:cNvSpPr/>
      </dsp:nvSpPr>
      <dsp:spPr>
        <a:xfrm rot="5400000">
          <a:off x="720828" y="2642114"/>
          <a:ext cx="913745" cy="77802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b="1" kern="1200" dirty="0"/>
            <a:t>Komisyon Toplantısı</a:t>
          </a:r>
        </a:p>
      </dsp:txBody>
      <dsp:txXfrm rot="-5400000">
        <a:off x="788687" y="2963271"/>
        <a:ext cx="778029" cy="135716"/>
      </dsp:txXfrm>
    </dsp:sp>
    <dsp:sp modelId="{10D05001-63FA-430D-B973-997C671D5EF1}">
      <dsp:nvSpPr>
        <dsp:cNvPr id="0" name=""/>
        <dsp:cNvSpPr/>
      </dsp:nvSpPr>
      <dsp:spPr>
        <a:xfrm rot="5400000">
          <a:off x="3757603" y="534037"/>
          <a:ext cx="806046" cy="4790307"/>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tr-TR" sz="1200" b="1" kern="1200" dirty="0">
              <a:solidFill>
                <a:schemeClr val="tx1"/>
              </a:solidFill>
              <a:latin typeface="+mn-lt"/>
              <a:ea typeface="+mn-ea"/>
              <a:cs typeface="+mn-cs"/>
            </a:rPr>
            <a:t>Daire Başkanı</a:t>
          </a:r>
        </a:p>
        <a:p>
          <a:pPr marL="114300" lvl="1" indent="-114300" algn="l" defTabSz="533400">
            <a:lnSpc>
              <a:spcPct val="90000"/>
            </a:lnSpc>
            <a:spcBef>
              <a:spcPct val="0"/>
            </a:spcBef>
            <a:spcAft>
              <a:spcPct val="15000"/>
            </a:spcAft>
            <a:buChar char="••"/>
          </a:pPr>
          <a:r>
            <a:rPr lang="tr-TR" sz="1200" b="1" kern="1200" dirty="0">
              <a:solidFill>
                <a:schemeClr val="tx1"/>
              </a:solidFill>
              <a:latin typeface="+mn-lt"/>
              <a:ea typeface="+mn-ea"/>
              <a:cs typeface="+mn-cs"/>
            </a:rPr>
            <a:t>Hazine ve Maliye Bakanlığı Temsilcisi</a:t>
          </a:r>
        </a:p>
        <a:p>
          <a:pPr marL="114300" lvl="1" indent="-114300" algn="l" defTabSz="533400">
            <a:lnSpc>
              <a:spcPct val="90000"/>
            </a:lnSpc>
            <a:spcBef>
              <a:spcPct val="0"/>
            </a:spcBef>
            <a:spcAft>
              <a:spcPct val="15000"/>
            </a:spcAft>
            <a:buChar char="••"/>
          </a:pPr>
          <a:r>
            <a:rPr lang="tr-TR" sz="1200" b="1" kern="1200">
              <a:solidFill>
                <a:schemeClr val="tx1"/>
              </a:solidFill>
              <a:latin typeface="+mn-lt"/>
              <a:ea typeface="+mn-ea"/>
              <a:cs typeface="+mn-cs"/>
            </a:rPr>
            <a:t>2 Akademisyen</a:t>
          </a:r>
          <a:endParaRPr lang="tr-TR" sz="1200" b="1" kern="1200" dirty="0">
            <a:solidFill>
              <a:schemeClr val="tx1"/>
            </a:solidFill>
            <a:latin typeface="+mn-lt"/>
            <a:ea typeface="+mn-ea"/>
            <a:cs typeface="+mn-cs"/>
          </a:endParaRPr>
        </a:p>
        <a:p>
          <a:pPr marL="114300" lvl="1" indent="-114300" algn="l" defTabSz="533400">
            <a:lnSpc>
              <a:spcPct val="90000"/>
            </a:lnSpc>
            <a:spcBef>
              <a:spcPct val="0"/>
            </a:spcBef>
            <a:spcAft>
              <a:spcPct val="15000"/>
            </a:spcAft>
            <a:buChar char="••"/>
          </a:pPr>
          <a:r>
            <a:rPr lang="tr-TR" sz="1200" b="1" kern="1200" dirty="0">
              <a:solidFill>
                <a:schemeClr val="tx1"/>
              </a:solidFill>
              <a:latin typeface="+mn-lt"/>
              <a:ea typeface="+mn-ea"/>
              <a:cs typeface="+mn-cs"/>
            </a:rPr>
            <a:t>1 Sektör temsilcisi (TOBB, TİM, STK temsilcileri)</a:t>
          </a:r>
        </a:p>
      </dsp:txBody>
      <dsp:txXfrm rot="-5400000">
        <a:off x="1765473" y="2565515"/>
        <a:ext cx="4750959" cy="727350"/>
      </dsp:txXfrm>
    </dsp:sp>
    <dsp:sp modelId="{39D3A983-1C36-4D93-9121-5ABB6B9F7C1C}">
      <dsp:nvSpPr>
        <dsp:cNvPr id="0" name=""/>
        <dsp:cNvSpPr/>
      </dsp:nvSpPr>
      <dsp:spPr>
        <a:xfrm rot="5400000">
          <a:off x="699321" y="3437501"/>
          <a:ext cx="913745" cy="79397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a:t>Sonuç Bildirimi</a:t>
          </a:r>
        </a:p>
      </dsp:txBody>
      <dsp:txXfrm rot="-5400000">
        <a:off x="759207" y="3774604"/>
        <a:ext cx="793975" cy="119770"/>
      </dsp:txXfrm>
    </dsp:sp>
    <dsp:sp modelId="{19AF1DB9-F1C4-4AF4-BF3B-B30505F31A95}">
      <dsp:nvSpPr>
        <dsp:cNvPr id="0" name=""/>
        <dsp:cNvSpPr/>
      </dsp:nvSpPr>
      <dsp:spPr>
        <a:xfrm rot="5400000">
          <a:off x="4795257" y="479277"/>
          <a:ext cx="570307" cy="6576955"/>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tr-TR" sz="1200" b="1" kern="1200" dirty="0">
              <a:solidFill>
                <a:schemeClr val="tx1"/>
              </a:solidFill>
              <a:latin typeface="+mn-lt"/>
              <a:ea typeface="+mn-ea"/>
              <a:cs typeface="+mn-cs"/>
            </a:rPr>
            <a:t>Gelir İdaresi Başkanlığı ve </a:t>
          </a:r>
          <a:r>
            <a:rPr lang="tr-TR" sz="1200" b="1" kern="1200" dirty="0" err="1">
              <a:solidFill>
                <a:schemeClr val="tx1"/>
              </a:solidFill>
              <a:latin typeface="+mn-lt"/>
              <a:ea typeface="+mn-ea"/>
              <a:cs typeface="+mn-cs"/>
            </a:rPr>
            <a:t>SGK’ya</a:t>
          </a:r>
          <a:r>
            <a:rPr lang="tr-TR" sz="1200" b="1" kern="1200" dirty="0">
              <a:solidFill>
                <a:schemeClr val="tx1"/>
              </a:solidFill>
              <a:latin typeface="+mn-lt"/>
              <a:ea typeface="+mn-ea"/>
              <a:cs typeface="+mn-cs"/>
            </a:rPr>
            <a:t> bildirim </a:t>
          </a:r>
        </a:p>
        <a:p>
          <a:pPr marL="114300" lvl="1" indent="-114300" algn="l" defTabSz="533400">
            <a:lnSpc>
              <a:spcPct val="90000"/>
            </a:lnSpc>
            <a:spcBef>
              <a:spcPct val="0"/>
            </a:spcBef>
            <a:spcAft>
              <a:spcPct val="15000"/>
            </a:spcAft>
            <a:buChar char="••"/>
          </a:pPr>
          <a:r>
            <a:rPr lang="tr-TR" sz="1200" b="1" kern="1200" dirty="0">
              <a:solidFill>
                <a:schemeClr val="tx1"/>
              </a:solidFill>
              <a:latin typeface="+mn-lt"/>
              <a:ea typeface="+mn-ea"/>
              <a:cs typeface="+mn-cs"/>
            </a:rPr>
            <a:t>Firmaya bildirim</a:t>
          </a:r>
        </a:p>
      </dsp:txBody>
      <dsp:txXfrm rot="-5400000">
        <a:off x="1791933" y="3510441"/>
        <a:ext cx="6549115" cy="51462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1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13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813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99478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1: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 name="Google Shape;26;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4122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xfrm>
            <a:off x="-223838" y="820738"/>
            <a:ext cx="7185026" cy="4041775"/>
          </a:xfrm>
          <a:solidFill>
            <a:srgbClr val="FFFFFF"/>
          </a:solidFill>
          <a:ln>
            <a:solidFill>
              <a:srgbClr val="000000"/>
            </a:solidFill>
            <a:miter lim="800000"/>
            <a:headEnd/>
            <a:tailEnd/>
          </a:ln>
        </p:spPr>
      </p:sp>
      <p:sp>
        <p:nvSpPr>
          <p:cNvPr id="31747" name="Rectangle 2"/>
          <p:cNvSpPr>
            <a:spLocks noGrp="1" noChangeArrowheads="1"/>
          </p:cNvSpPr>
          <p:nvPr>
            <p:ph type="body" idx="1"/>
          </p:nvPr>
        </p:nvSpPr>
        <p:spPr>
          <a:xfrm>
            <a:off x="673474" y="5120966"/>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a:p>
        </p:txBody>
      </p:sp>
    </p:spTree>
    <p:extLst>
      <p:ext uri="{BB962C8B-B14F-4D97-AF65-F5344CB8AC3E}">
        <p14:creationId xmlns:p14="http://schemas.microsoft.com/office/powerpoint/2010/main" val="234910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xfrm>
            <a:off x="-223838" y="820738"/>
            <a:ext cx="7185026" cy="4041775"/>
          </a:xfrm>
          <a:solidFill>
            <a:srgbClr val="FFFFFF"/>
          </a:solidFill>
          <a:ln>
            <a:solidFill>
              <a:srgbClr val="000000"/>
            </a:solidFill>
            <a:miter lim="800000"/>
            <a:headEnd/>
            <a:tailEnd/>
          </a:ln>
        </p:spPr>
      </p:sp>
      <p:sp>
        <p:nvSpPr>
          <p:cNvPr id="33795" name="Rectangle 2"/>
          <p:cNvSpPr>
            <a:spLocks noGrp="1" noChangeArrowheads="1"/>
          </p:cNvSpPr>
          <p:nvPr>
            <p:ph type="body" idx="1"/>
          </p:nvPr>
        </p:nvSpPr>
        <p:spPr>
          <a:xfrm>
            <a:off x="673474" y="5120966"/>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a:p>
        </p:txBody>
      </p:sp>
    </p:spTree>
    <p:extLst>
      <p:ext uri="{BB962C8B-B14F-4D97-AF65-F5344CB8AC3E}">
        <p14:creationId xmlns:p14="http://schemas.microsoft.com/office/powerpoint/2010/main" val="605125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a:xfrm>
            <a:off x="-223838" y="820738"/>
            <a:ext cx="7185026" cy="4041775"/>
          </a:xfrm>
          <a:solidFill>
            <a:srgbClr val="FFFFFF"/>
          </a:solidFill>
          <a:ln>
            <a:solidFill>
              <a:srgbClr val="000000"/>
            </a:solidFill>
            <a:miter lim="800000"/>
            <a:headEnd/>
            <a:tailEnd/>
          </a:ln>
        </p:spPr>
      </p:sp>
      <p:sp>
        <p:nvSpPr>
          <p:cNvPr id="35843" name="Rectangle 2"/>
          <p:cNvSpPr>
            <a:spLocks noGrp="1" noChangeArrowheads="1"/>
          </p:cNvSpPr>
          <p:nvPr>
            <p:ph type="body" idx="1"/>
          </p:nvPr>
        </p:nvSpPr>
        <p:spPr>
          <a:xfrm>
            <a:off x="673474" y="5120966"/>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a:p>
        </p:txBody>
      </p:sp>
    </p:spTree>
    <p:extLst>
      <p:ext uri="{BB962C8B-B14F-4D97-AF65-F5344CB8AC3E}">
        <p14:creationId xmlns:p14="http://schemas.microsoft.com/office/powerpoint/2010/main" val="634127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a:xfrm>
            <a:off x="2179638" y="609600"/>
            <a:ext cx="5341937" cy="3005138"/>
          </a:xfrm>
          <a:solidFill>
            <a:srgbClr val="FFFFFF"/>
          </a:solidFill>
          <a:ln>
            <a:solidFill>
              <a:srgbClr val="000000"/>
            </a:solidFill>
            <a:miter lim="800000"/>
            <a:headEnd/>
            <a:tailEnd/>
          </a:ln>
        </p:spPr>
      </p:sp>
      <p:sp>
        <p:nvSpPr>
          <p:cNvPr id="48131" name="Rectangle 2"/>
          <p:cNvSpPr>
            <a:spLocks noGrp="1" noChangeArrowheads="1"/>
          </p:cNvSpPr>
          <p:nvPr>
            <p:ph type="body" idx="1"/>
          </p:nvPr>
        </p:nvSpPr>
        <p:spPr>
          <a:xfrm>
            <a:off x="969678" y="3806941"/>
            <a:ext cx="7761947" cy="3605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a:p>
        </p:txBody>
      </p:sp>
    </p:spTree>
    <p:extLst>
      <p:ext uri="{BB962C8B-B14F-4D97-AF65-F5344CB8AC3E}">
        <p14:creationId xmlns:p14="http://schemas.microsoft.com/office/powerpoint/2010/main" val="1372239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a:xfrm>
            <a:off x="2179638" y="609600"/>
            <a:ext cx="5341937" cy="3005138"/>
          </a:xfrm>
          <a:solidFill>
            <a:srgbClr val="FFFFFF"/>
          </a:solidFill>
          <a:ln>
            <a:solidFill>
              <a:srgbClr val="000000"/>
            </a:solidFill>
            <a:miter lim="800000"/>
            <a:headEnd/>
            <a:tailEnd/>
          </a:ln>
        </p:spPr>
      </p:sp>
      <p:sp>
        <p:nvSpPr>
          <p:cNvPr id="48131" name="Rectangle 2"/>
          <p:cNvSpPr>
            <a:spLocks noGrp="1" noChangeArrowheads="1"/>
          </p:cNvSpPr>
          <p:nvPr>
            <p:ph type="body" idx="1"/>
          </p:nvPr>
        </p:nvSpPr>
        <p:spPr>
          <a:xfrm>
            <a:off x="969678" y="3806941"/>
            <a:ext cx="7761947" cy="3605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a:p>
        </p:txBody>
      </p:sp>
    </p:spTree>
    <p:extLst>
      <p:ext uri="{BB962C8B-B14F-4D97-AF65-F5344CB8AC3E}">
        <p14:creationId xmlns:p14="http://schemas.microsoft.com/office/powerpoint/2010/main" val="4051373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xfrm>
            <a:off x="-223838" y="820738"/>
            <a:ext cx="7185026" cy="4041775"/>
          </a:xfrm>
          <a:solidFill>
            <a:srgbClr val="FFFFFF"/>
          </a:solidFill>
          <a:ln>
            <a:solidFill>
              <a:srgbClr val="000000"/>
            </a:solidFill>
            <a:miter lim="800000"/>
            <a:headEnd/>
            <a:tailEnd/>
          </a:ln>
        </p:spPr>
      </p:sp>
      <p:sp>
        <p:nvSpPr>
          <p:cNvPr id="37891" name="Rectangle 2"/>
          <p:cNvSpPr>
            <a:spLocks noGrp="1" noChangeArrowheads="1"/>
          </p:cNvSpPr>
          <p:nvPr>
            <p:ph type="body" idx="1"/>
          </p:nvPr>
        </p:nvSpPr>
        <p:spPr>
          <a:xfrm>
            <a:off x="673474" y="5120966"/>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a:p>
        </p:txBody>
      </p:sp>
    </p:spTree>
    <p:extLst>
      <p:ext uri="{BB962C8B-B14F-4D97-AF65-F5344CB8AC3E}">
        <p14:creationId xmlns:p14="http://schemas.microsoft.com/office/powerpoint/2010/main" val="2796321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Grp="1" noRot="1" noChangeAspect="1" noChangeArrowheads="1" noTextEdit="1"/>
          </p:cNvSpPr>
          <p:nvPr>
            <p:ph type="sldImg"/>
          </p:nvPr>
        </p:nvSpPr>
        <p:spPr>
          <a:xfrm>
            <a:off x="-223838" y="820738"/>
            <a:ext cx="7185026" cy="4041775"/>
          </a:xfrm>
          <a:solidFill>
            <a:srgbClr val="FFFFFF"/>
          </a:solidFill>
          <a:ln>
            <a:solidFill>
              <a:srgbClr val="000000"/>
            </a:solidFill>
            <a:miter lim="800000"/>
            <a:headEnd/>
            <a:tailEnd/>
          </a:ln>
        </p:spPr>
      </p:sp>
      <p:sp>
        <p:nvSpPr>
          <p:cNvPr id="39939" name="Rectangle 2"/>
          <p:cNvSpPr>
            <a:spLocks noGrp="1" noChangeArrowheads="1"/>
          </p:cNvSpPr>
          <p:nvPr>
            <p:ph type="body" idx="1"/>
          </p:nvPr>
        </p:nvSpPr>
        <p:spPr>
          <a:xfrm>
            <a:off x="673474" y="5120966"/>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a:p>
        </p:txBody>
      </p:sp>
    </p:spTree>
    <p:extLst>
      <p:ext uri="{BB962C8B-B14F-4D97-AF65-F5344CB8AC3E}">
        <p14:creationId xmlns:p14="http://schemas.microsoft.com/office/powerpoint/2010/main" val="3882543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xfrm>
            <a:off x="-223838" y="820738"/>
            <a:ext cx="7185026" cy="4041775"/>
          </a:xfrm>
          <a:solidFill>
            <a:srgbClr val="FFFFFF"/>
          </a:solidFill>
          <a:ln>
            <a:solidFill>
              <a:srgbClr val="000000"/>
            </a:solidFill>
            <a:miter lim="800000"/>
            <a:headEnd/>
            <a:tailEnd/>
          </a:ln>
        </p:spPr>
      </p:sp>
      <p:sp>
        <p:nvSpPr>
          <p:cNvPr id="41987" name="Rectangle 2"/>
          <p:cNvSpPr>
            <a:spLocks noGrp="1" noChangeArrowheads="1"/>
          </p:cNvSpPr>
          <p:nvPr>
            <p:ph type="body" idx="1"/>
          </p:nvPr>
        </p:nvSpPr>
        <p:spPr>
          <a:xfrm>
            <a:off x="673474" y="5120966"/>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a:p>
        </p:txBody>
      </p:sp>
    </p:spTree>
    <p:extLst>
      <p:ext uri="{BB962C8B-B14F-4D97-AF65-F5344CB8AC3E}">
        <p14:creationId xmlns:p14="http://schemas.microsoft.com/office/powerpoint/2010/main" val="1781038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8bcc8f9ecc_0_442: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g8bcc8f9ecc_0_44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030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bcc8f9ecc_3_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bcc8f9ecc_3_95:notes"/>
          <p:cNvSpPr txBox="1">
            <a:spLocks noGrp="1"/>
          </p:cNvSpPr>
          <p:nvPr>
            <p:ph type="body" idx="1"/>
          </p:nvPr>
        </p:nvSpPr>
        <p:spPr>
          <a:xfrm>
            <a:off x="679768" y="4777958"/>
            <a:ext cx="5438100" cy="3909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8bcc8f9ecc_3_95:notes"/>
          <p:cNvSpPr txBox="1">
            <a:spLocks noGrp="1"/>
          </p:cNvSpPr>
          <p:nvPr>
            <p:ph type="sldNum" idx="12"/>
          </p:nvPr>
        </p:nvSpPr>
        <p:spPr>
          <a:xfrm>
            <a:off x="3850443" y="9430091"/>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2</a:t>
            </a:fld>
            <a:endParaRPr/>
          </a:p>
        </p:txBody>
      </p:sp>
    </p:spTree>
    <p:extLst>
      <p:ext uri="{BB962C8B-B14F-4D97-AF65-F5344CB8AC3E}">
        <p14:creationId xmlns:p14="http://schemas.microsoft.com/office/powerpoint/2010/main" val="1409360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xfrm>
            <a:off x="2179638" y="609600"/>
            <a:ext cx="5341937" cy="3005138"/>
          </a:xfrm>
          <a:solidFill>
            <a:srgbClr val="FFFFFF"/>
          </a:solidFill>
          <a:ln>
            <a:solidFill>
              <a:srgbClr val="000000"/>
            </a:solidFill>
            <a:miter lim="800000"/>
            <a:headEnd/>
            <a:tailEnd/>
          </a:ln>
        </p:spPr>
      </p:sp>
      <p:sp>
        <p:nvSpPr>
          <p:cNvPr id="37891" name="Rectangle 2"/>
          <p:cNvSpPr>
            <a:spLocks noGrp="1" noChangeArrowheads="1"/>
          </p:cNvSpPr>
          <p:nvPr>
            <p:ph type="body" idx="1"/>
          </p:nvPr>
        </p:nvSpPr>
        <p:spPr>
          <a:xfrm>
            <a:off x="969678" y="3806941"/>
            <a:ext cx="7761947" cy="3605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a:p>
        </p:txBody>
      </p:sp>
    </p:spTree>
    <p:extLst>
      <p:ext uri="{BB962C8B-B14F-4D97-AF65-F5344CB8AC3E}">
        <p14:creationId xmlns:p14="http://schemas.microsoft.com/office/powerpoint/2010/main" val="1002115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Rot="1" noChangeAspect="1" noChangeArrowheads="1" noTextEdit="1"/>
          </p:cNvSpPr>
          <p:nvPr>
            <p:ph type="sldImg"/>
          </p:nvPr>
        </p:nvSpPr>
        <p:spPr>
          <a:xfrm>
            <a:off x="-223838" y="820738"/>
            <a:ext cx="7185026" cy="4041775"/>
          </a:xfrm>
          <a:solidFill>
            <a:srgbClr val="FFFFFF"/>
          </a:solidFill>
          <a:ln>
            <a:solidFill>
              <a:srgbClr val="000000"/>
            </a:solidFill>
            <a:miter lim="800000"/>
            <a:headEnd/>
            <a:tailEnd/>
          </a:ln>
        </p:spPr>
      </p:sp>
      <p:sp>
        <p:nvSpPr>
          <p:cNvPr id="25603" name="Rectangle 2"/>
          <p:cNvSpPr>
            <a:spLocks noGrp="1" noChangeArrowheads="1"/>
          </p:cNvSpPr>
          <p:nvPr>
            <p:ph type="body" idx="1"/>
          </p:nvPr>
        </p:nvSpPr>
        <p:spPr>
          <a:xfrm>
            <a:off x="673474" y="5120966"/>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a:p>
        </p:txBody>
      </p:sp>
    </p:spTree>
    <p:extLst>
      <p:ext uri="{BB962C8B-B14F-4D97-AF65-F5344CB8AC3E}">
        <p14:creationId xmlns:p14="http://schemas.microsoft.com/office/powerpoint/2010/main" val="2492360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xfrm>
            <a:off x="-223838" y="820738"/>
            <a:ext cx="7185026" cy="4041775"/>
          </a:xfrm>
          <a:solidFill>
            <a:srgbClr val="FFFFFF"/>
          </a:solidFill>
          <a:ln>
            <a:solidFill>
              <a:srgbClr val="000000"/>
            </a:solidFill>
            <a:miter lim="800000"/>
            <a:headEnd/>
            <a:tailEnd/>
          </a:ln>
        </p:spPr>
      </p:sp>
      <p:sp>
        <p:nvSpPr>
          <p:cNvPr id="27651" name="Rectangle 2"/>
          <p:cNvSpPr>
            <a:spLocks noGrp="1" noChangeArrowheads="1"/>
          </p:cNvSpPr>
          <p:nvPr>
            <p:ph type="body" idx="1"/>
          </p:nvPr>
        </p:nvSpPr>
        <p:spPr>
          <a:xfrm>
            <a:off x="673474" y="5120966"/>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a:p>
        </p:txBody>
      </p:sp>
    </p:spTree>
    <p:extLst>
      <p:ext uri="{BB962C8B-B14F-4D97-AF65-F5344CB8AC3E}">
        <p14:creationId xmlns:p14="http://schemas.microsoft.com/office/powerpoint/2010/main" val="2205417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a:xfrm>
            <a:off x="-223838" y="820738"/>
            <a:ext cx="7185026" cy="4041775"/>
          </a:xfrm>
          <a:solidFill>
            <a:srgbClr val="FFFFFF"/>
          </a:solidFill>
          <a:ln>
            <a:solidFill>
              <a:srgbClr val="000000"/>
            </a:solidFill>
            <a:miter lim="800000"/>
            <a:headEnd/>
            <a:tailEnd/>
          </a:ln>
        </p:spPr>
      </p:sp>
      <p:sp>
        <p:nvSpPr>
          <p:cNvPr id="48131" name="Rectangle 2"/>
          <p:cNvSpPr>
            <a:spLocks noGrp="1" noChangeArrowheads="1"/>
          </p:cNvSpPr>
          <p:nvPr>
            <p:ph type="body" idx="1"/>
          </p:nvPr>
        </p:nvSpPr>
        <p:spPr>
          <a:xfrm>
            <a:off x="673474" y="5120966"/>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a:p>
        </p:txBody>
      </p:sp>
    </p:spTree>
    <p:extLst>
      <p:ext uri="{BB962C8B-B14F-4D97-AF65-F5344CB8AC3E}">
        <p14:creationId xmlns:p14="http://schemas.microsoft.com/office/powerpoint/2010/main" val="457350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985EDF90-E987-4F69-9BAC-E125B724C5CD}" type="slidenum">
              <a:rPr lang="tr-TR" altLang="tr-TR" sz="1300" smtClean="0">
                <a:ea typeface="Droid Sans Fallback" charset="0"/>
                <a:cs typeface="Arial Unicode MS" charset="0"/>
              </a:rPr>
              <a:pPr>
                <a:spcBef>
                  <a:spcPct val="0"/>
                </a:spcBef>
                <a:buClrTx/>
                <a:buFontTx/>
                <a:buNone/>
              </a:pPr>
              <a:t>9</a:t>
            </a:fld>
            <a:endParaRPr lang="tr-TR" altLang="tr-TR" sz="1300">
              <a:ea typeface="Droid Sans Fallback" charset="0"/>
              <a:cs typeface="Arial Unicode MS" charset="0"/>
            </a:endParaRPr>
          </a:p>
        </p:txBody>
      </p:sp>
      <p:sp>
        <p:nvSpPr>
          <p:cNvPr id="11267" name="Rectangle 1"/>
          <p:cNvSpPr>
            <a:spLocks noGrp="1" noRot="1" noChangeAspect="1" noChangeArrowheads="1" noTextEdit="1"/>
          </p:cNvSpPr>
          <p:nvPr>
            <p:ph type="sldImg"/>
          </p:nvPr>
        </p:nvSpPr>
        <p:spPr>
          <a:xfrm>
            <a:off x="-234950" y="815975"/>
            <a:ext cx="7127875" cy="4010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Text Box 2"/>
          <p:cNvSpPr txBox="1">
            <a:spLocks noChangeArrowheads="1"/>
          </p:cNvSpPr>
          <p:nvPr/>
        </p:nvSpPr>
        <p:spPr bwMode="auto">
          <a:xfrm>
            <a:off x="664032" y="5083046"/>
            <a:ext cx="5331140" cy="4814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SzPct val="100000"/>
              <a:buFont typeface="Times New Roman" panose="02020603050405020304" pitchFamily="18" charset="0"/>
              <a:buNone/>
            </a:pPr>
            <a:endParaRPr lang="tr-TR" altLang="tr-TR"/>
          </a:p>
        </p:txBody>
      </p:sp>
      <p:sp>
        <p:nvSpPr>
          <p:cNvPr id="11269" name="Text Box 3"/>
          <p:cNvSpPr txBox="1">
            <a:spLocks noChangeArrowheads="1"/>
          </p:cNvSpPr>
          <p:nvPr/>
        </p:nvSpPr>
        <p:spPr bwMode="auto">
          <a:xfrm>
            <a:off x="3770192" y="10164365"/>
            <a:ext cx="2889012" cy="536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27B05631-CC24-4FE0-B405-F5E49C263BF9}" type="slidenum">
              <a:rPr lang="tr-TR" altLang="tr-TR" sz="1300">
                <a:ea typeface="Droid Sans Fallback" charset="0"/>
                <a:cs typeface="Arial Unicode MS" charset="0"/>
              </a:rPr>
              <a:pPr algn="r">
                <a:spcBef>
                  <a:spcPct val="0"/>
                </a:spcBef>
                <a:buClrTx/>
                <a:buFontTx/>
                <a:buNone/>
              </a:pPr>
              <a:t>9</a:t>
            </a:fld>
            <a:endParaRPr lang="tr-TR" altLang="tr-TR" sz="1300">
              <a:ea typeface="Droid Sans Fallback" charset="0"/>
              <a:cs typeface="Arial Unicode MS" charset="0"/>
            </a:endParaRPr>
          </a:p>
        </p:txBody>
      </p:sp>
    </p:spTree>
    <p:extLst>
      <p:ext uri="{BB962C8B-B14F-4D97-AF65-F5344CB8AC3E}">
        <p14:creationId xmlns:p14="http://schemas.microsoft.com/office/powerpoint/2010/main" val="243559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8"/>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83E71E2D-088E-457C-888E-D798A01090D5}" type="slidenum">
              <a:rPr lang="tr-TR" altLang="tr-TR" sz="1300" smtClean="0">
                <a:ea typeface="Droid Sans Fallback" charset="0"/>
                <a:cs typeface="Arial Unicode MS" charset="0"/>
              </a:rPr>
              <a:pPr>
                <a:spcBef>
                  <a:spcPct val="0"/>
                </a:spcBef>
                <a:buClrTx/>
                <a:buFontTx/>
                <a:buNone/>
              </a:pPr>
              <a:t>10</a:t>
            </a:fld>
            <a:endParaRPr lang="tr-TR" altLang="tr-TR" sz="1300">
              <a:ea typeface="Droid Sans Fallback" charset="0"/>
              <a:cs typeface="Arial Unicode MS" charset="0"/>
            </a:endParaRPr>
          </a:p>
        </p:txBody>
      </p:sp>
      <p:sp>
        <p:nvSpPr>
          <p:cNvPr id="15363" name="Rectangle 1"/>
          <p:cNvSpPr>
            <a:spLocks noGrp="1" noRot="1" noChangeAspect="1" noChangeArrowheads="1" noTextEdit="1"/>
          </p:cNvSpPr>
          <p:nvPr>
            <p:ph type="sldImg"/>
          </p:nvPr>
        </p:nvSpPr>
        <p:spPr>
          <a:xfrm>
            <a:off x="-234950" y="815975"/>
            <a:ext cx="7127875" cy="4010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p:cNvSpPr txBox="1">
            <a:spLocks noChangeArrowheads="1"/>
          </p:cNvSpPr>
          <p:nvPr/>
        </p:nvSpPr>
        <p:spPr bwMode="auto">
          <a:xfrm>
            <a:off x="664032" y="5083046"/>
            <a:ext cx="5331140" cy="4814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SzPct val="100000"/>
              <a:buFont typeface="Times New Roman" panose="02020603050405020304" pitchFamily="18" charset="0"/>
              <a:buNone/>
            </a:pPr>
            <a:endParaRPr lang="tr-TR" altLang="tr-TR"/>
          </a:p>
        </p:txBody>
      </p:sp>
      <p:sp>
        <p:nvSpPr>
          <p:cNvPr id="15365" name="Text Box 3"/>
          <p:cNvSpPr txBox="1">
            <a:spLocks noChangeArrowheads="1"/>
          </p:cNvSpPr>
          <p:nvPr/>
        </p:nvSpPr>
        <p:spPr bwMode="auto">
          <a:xfrm>
            <a:off x="3770192" y="10164365"/>
            <a:ext cx="2889012" cy="536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4E7DA234-C18B-4779-9C67-8FFBB6FE0F7B}" type="slidenum">
              <a:rPr lang="tr-TR" altLang="tr-TR" sz="1300">
                <a:ea typeface="Droid Sans Fallback" charset="0"/>
                <a:cs typeface="Arial Unicode MS" charset="0"/>
              </a:rPr>
              <a:pPr algn="r">
                <a:spcBef>
                  <a:spcPct val="0"/>
                </a:spcBef>
                <a:buClrTx/>
                <a:buFontTx/>
                <a:buNone/>
              </a:pPr>
              <a:t>10</a:t>
            </a:fld>
            <a:endParaRPr lang="tr-TR" altLang="tr-TR" sz="1300">
              <a:ea typeface="Droid Sans Fallback" charset="0"/>
              <a:cs typeface="Arial Unicode MS" charset="0"/>
            </a:endParaRPr>
          </a:p>
        </p:txBody>
      </p:sp>
      <p:sp>
        <p:nvSpPr>
          <p:cNvPr id="15366" name="Not Yer Tutucusu 1"/>
          <p:cNvSpPr>
            <a:spLocks noGrp="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endParaRPr lang="tr-TR" altLang="tr-TR"/>
          </a:p>
        </p:txBody>
      </p:sp>
    </p:spTree>
    <p:extLst>
      <p:ext uri="{BB962C8B-B14F-4D97-AF65-F5344CB8AC3E}">
        <p14:creationId xmlns:p14="http://schemas.microsoft.com/office/powerpoint/2010/main" val="448612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ayt Görüntüsü Yer Tutucusu 1"/>
          <p:cNvSpPr>
            <a:spLocks noGrp="1" noRot="1" noChangeAspect="1" noTextEdit="1"/>
          </p:cNvSpPr>
          <p:nvPr>
            <p:ph type="sldImg"/>
          </p:nvPr>
        </p:nvSpPr>
        <p:spPr>
          <a:xfrm>
            <a:off x="-223838" y="819150"/>
            <a:ext cx="7183438" cy="4041775"/>
          </a:xfrm>
        </p:spPr>
      </p:sp>
      <p:sp>
        <p:nvSpPr>
          <p:cNvPr id="29699"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a:spcBef>
                <a:spcPct val="0"/>
              </a:spcBef>
            </a:pPr>
            <a:endParaRPr lang="tr-TR" altLang="tr-TR">
              <a:cs typeface="Times New Roman" panose="02020603050405020304" pitchFamily="18" charset="0"/>
            </a:endParaRPr>
          </a:p>
        </p:txBody>
      </p:sp>
      <p:sp>
        <p:nvSpPr>
          <p:cNvPr id="29700" name="Slayt Numarası Yer Tutucusu 3"/>
          <p:cNvSpPr>
            <a:spLocks noGrp="1"/>
          </p:cNvSpPr>
          <p:nvPr>
            <p:ph type="sldNum" sz="quarter" idx="4294967295"/>
          </p:nvPr>
        </p:nvSpPr>
        <p:spPr bwMode="auto">
          <a:xfrm>
            <a:off x="3814251" y="10240207"/>
            <a:ext cx="2923630" cy="5395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E5E1174-9B09-45C6-9A83-8E2A03A2C6D0}" type="slidenum">
              <a:rPr lang="tr-TR" altLang="tr-TR">
                <a:solidFill>
                  <a:schemeClr val="tx1"/>
                </a:solidFill>
                <a:latin typeface="Times New Roman" panose="02020603050405020304" pitchFamily="18" charset="0"/>
              </a:rPr>
              <a:pPr/>
              <a:t>12</a:t>
            </a:fld>
            <a:endParaRPr lang="tr-TR" altLang="tr-TR">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359895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FF0000"/>
              </a:buClr>
              <a:buSzPts val="6000"/>
              <a:buFont typeface="Robo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92964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p:cSld name="Başlık ve İçerik">
    <p:spTree>
      <p:nvGrpSpPr>
        <p:cNvPr id="1" name="Shape 21"/>
        <p:cNvGrpSpPr/>
        <p:nvPr/>
      </p:nvGrpSpPr>
      <p:grpSpPr>
        <a:xfrm>
          <a:off x="0" y="0"/>
          <a:ext cx="0" cy="0"/>
          <a:chOff x="0" y="0"/>
          <a:chExt cx="0" cy="0"/>
        </a:xfrm>
      </p:grpSpPr>
      <p:sp>
        <p:nvSpPr>
          <p:cNvPr id="22" name="Google Shape;22;p3"/>
          <p:cNvSpPr txBox="1">
            <a:spLocks noGrp="1"/>
          </p:cNvSpPr>
          <p:nvPr>
            <p:ph type="sldNum" idx="12"/>
          </p:nvPr>
        </p:nvSpPr>
        <p:spPr>
          <a:xfrm>
            <a:off x="11675166" y="6464439"/>
            <a:ext cx="390904" cy="22790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1" i="0" u="none" strike="noStrike" cap="none">
                <a:solidFill>
                  <a:srgbClr val="7F7F7F"/>
                </a:solidFill>
                <a:latin typeface="Roboto"/>
                <a:ea typeface="Roboto"/>
                <a:cs typeface="Roboto"/>
                <a:sym typeface="Roboto"/>
              </a:defRPr>
            </a:lvl1pPr>
            <a:lvl2pPr marL="0" lvl="1" indent="0" algn="r">
              <a:spcBef>
                <a:spcPts val="0"/>
              </a:spcBef>
              <a:buNone/>
              <a:defRPr sz="1100" b="1" i="0" u="none" strike="noStrike" cap="none">
                <a:solidFill>
                  <a:srgbClr val="7F7F7F"/>
                </a:solidFill>
                <a:latin typeface="Roboto"/>
                <a:ea typeface="Roboto"/>
                <a:cs typeface="Roboto"/>
                <a:sym typeface="Roboto"/>
              </a:defRPr>
            </a:lvl2pPr>
            <a:lvl3pPr marL="0" lvl="2" indent="0" algn="r">
              <a:spcBef>
                <a:spcPts val="0"/>
              </a:spcBef>
              <a:buNone/>
              <a:defRPr sz="1100" b="1" i="0" u="none" strike="noStrike" cap="none">
                <a:solidFill>
                  <a:srgbClr val="7F7F7F"/>
                </a:solidFill>
                <a:latin typeface="Roboto"/>
                <a:ea typeface="Roboto"/>
                <a:cs typeface="Roboto"/>
                <a:sym typeface="Roboto"/>
              </a:defRPr>
            </a:lvl3pPr>
            <a:lvl4pPr marL="0" lvl="3" indent="0" algn="r">
              <a:spcBef>
                <a:spcPts val="0"/>
              </a:spcBef>
              <a:buNone/>
              <a:defRPr sz="1100" b="1" i="0" u="none" strike="noStrike" cap="none">
                <a:solidFill>
                  <a:srgbClr val="7F7F7F"/>
                </a:solidFill>
                <a:latin typeface="Roboto"/>
                <a:ea typeface="Roboto"/>
                <a:cs typeface="Roboto"/>
                <a:sym typeface="Roboto"/>
              </a:defRPr>
            </a:lvl4pPr>
            <a:lvl5pPr marL="0" lvl="4" indent="0" algn="r">
              <a:spcBef>
                <a:spcPts val="0"/>
              </a:spcBef>
              <a:buNone/>
              <a:defRPr sz="1100" b="1" i="0" u="none" strike="noStrike" cap="none">
                <a:solidFill>
                  <a:srgbClr val="7F7F7F"/>
                </a:solidFill>
                <a:latin typeface="Roboto"/>
                <a:ea typeface="Roboto"/>
                <a:cs typeface="Roboto"/>
                <a:sym typeface="Roboto"/>
              </a:defRPr>
            </a:lvl5pPr>
            <a:lvl6pPr marL="0" lvl="5" indent="0" algn="r">
              <a:spcBef>
                <a:spcPts val="0"/>
              </a:spcBef>
              <a:buNone/>
              <a:defRPr sz="1100" b="1" i="0" u="none" strike="noStrike" cap="none">
                <a:solidFill>
                  <a:srgbClr val="7F7F7F"/>
                </a:solidFill>
                <a:latin typeface="Roboto"/>
                <a:ea typeface="Roboto"/>
                <a:cs typeface="Roboto"/>
                <a:sym typeface="Roboto"/>
              </a:defRPr>
            </a:lvl6pPr>
            <a:lvl7pPr marL="0" lvl="6" indent="0" algn="r">
              <a:spcBef>
                <a:spcPts val="0"/>
              </a:spcBef>
              <a:buNone/>
              <a:defRPr sz="1100" b="1" i="0" u="none" strike="noStrike" cap="none">
                <a:solidFill>
                  <a:srgbClr val="7F7F7F"/>
                </a:solidFill>
                <a:latin typeface="Roboto"/>
                <a:ea typeface="Roboto"/>
                <a:cs typeface="Roboto"/>
                <a:sym typeface="Roboto"/>
              </a:defRPr>
            </a:lvl7pPr>
            <a:lvl8pPr marL="0" lvl="7" indent="0" algn="r">
              <a:spcBef>
                <a:spcPts val="0"/>
              </a:spcBef>
              <a:buNone/>
              <a:defRPr sz="1100" b="1" i="0" u="none" strike="noStrike" cap="none">
                <a:solidFill>
                  <a:srgbClr val="7F7F7F"/>
                </a:solidFill>
                <a:latin typeface="Roboto"/>
                <a:ea typeface="Roboto"/>
                <a:cs typeface="Roboto"/>
                <a:sym typeface="Roboto"/>
              </a:defRPr>
            </a:lvl8pPr>
            <a:lvl9pPr marL="0" lvl="8" indent="0" algn="r">
              <a:spcBef>
                <a:spcPts val="0"/>
              </a:spcBef>
              <a:buNone/>
              <a:defRPr sz="1100" b="1" i="0" u="none" strike="noStrike" cap="none">
                <a:solidFill>
                  <a:srgbClr val="7F7F7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tr-TR"/>
              <a:t>‹#›</a:t>
            </a:fld>
            <a:endParaRPr/>
          </a:p>
        </p:txBody>
      </p:sp>
      <p:sp>
        <p:nvSpPr>
          <p:cNvPr id="23" name="Google Shape;23;p3"/>
          <p:cNvSpPr txBox="1">
            <a:spLocks noGrp="1"/>
          </p:cNvSpPr>
          <p:nvPr>
            <p:ph type="title"/>
          </p:nvPr>
        </p:nvSpPr>
        <p:spPr>
          <a:xfrm>
            <a:off x="2017992" y="143145"/>
            <a:ext cx="10515600" cy="73038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0000"/>
              </a:buClr>
              <a:buSzPts val="2800"/>
              <a:buFont typeface="Roboto"/>
              <a:buNone/>
              <a:defRPr sz="2800" b="0">
                <a:solidFill>
                  <a:srgbClr val="C0000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77967E6-D1A6-448B-8DAD-A6BC44FA5FC5}" type="datetime1">
              <a:rPr lang="tr-TR" smtClean="0"/>
              <a:t>21.3.2021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905EF2D-A7A7-4569-8808-D872EB7783B7}" type="slidenum">
              <a:rPr lang="tr-TR" smtClean="0"/>
              <a:t>‹#›</a:t>
            </a:fld>
            <a:endParaRPr lang="tr-TR"/>
          </a:p>
        </p:txBody>
      </p:sp>
    </p:spTree>
    <p:extLst>
      <p:ext uri="{BB962C8B-B14F-4D97-AF65-F5344CB8AC3E}">
        <p14:creationId xmlns:p14="http://schemas.microsoft.com/office/powerpoint/2010/main" val="1074235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tr-TR"/>
              <a:t>Asıl başlık stili için tıklatın</a:t>
            </a:r>
          </a:p>
        </p:txBody>
      </p:sp>
      <p:sp>
        <p:nvSpPr>
          <p:cNvPr id="3" name="İçerik Yer Tutucusu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10A076B-3F63-4E92-BC1A-4D3A584D1425}" type="datetime1">
              <a:rPr lang="tr-TR" smtClean="0"/>
              <a:t>21.3.2021</a:t>
            </a:fld>
            <a:endParaRPr lang="tr-TR"/>
          </a:p>
        </p:txBody>
      </p:sp>
      <p:sp>
        <p:nvSpPr>
          <p:cNvPr id="5" name="Altbilgi Yer Tutucusu 4"/>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tr-TR"/>
          </a:p>
        </p:txBody>
      </p:sp>
      <p:sp>
        <p:nvSpPr>
          <p:cNvPr id="6" name="Slayt Numarası Yer Tutucusu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3905EF2D-A7A7-4569-8808-D872EB7783B7}" type="slidenum">
              <a:rPr lang="tr-TR" smtClean="0"/>
              <a:pPr/>
              <a:t>‹#›</a:t>
            </a:fld>
            <a:endParaRPr lang="tr-TR"/>
          </a:p>
        </p:txBody>
      </p:sp>
    </p:spTree>
    <p:extLst>
      <p:ext uri="{BB962C8B-B14F-4D97-AF65-F5344CB8AC3E}">
        <p14:creationId xmlns:p14="http://schemas.microsoft.com/office/powerpoint/2010/main" val="30830566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951732" y="143144"/>
            <a:ext cx="10515600" cy="73038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0000"/>
              </a:buClr>
              <a:buSzPts val="3200"/>
              <a:buFont typeface="Roboto"/>
              <a:buNone/>
              <a:defRPr sz="3200" b="0" i="0" u="none" strike="noStrike" cap="none">
                <a:solidFill>
                  <a:srgbClr val="FF0000"/>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932287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Roboto"/>
                <a:ea typeface="Roboto"/>
                <a:cs typeface="Roboto"/>
                <a:sym typeface="Roboto"/>
              </a:defRPr>
            </a:lvl1pPr>
            <a:lvl2pPr marL="0" marR="0" lvl="1" indent="0" algn="r" rtl="0">
              <a:spcBef>
                <a:spcPts val="0"/>
              </a:spcBef>
              <a:buNone/>
              <a:defRPr sz="1200" b="0" i="0" u="none" strike="noStrike" cap="none">
                <a:solidFill>
                  <a:srgbClr val="888888"/>
                </a:solidFill>
                <a:latin typeface="Roboto"/>
                <a:ea typeface="Roboto"/>
                <a:cs typeface="Roboto"/>
                <a:sym typeface="Roboto"/>
              </a:defRPr>
            </a:lvl2pPr>
            <a:lvl3pPr marL="0" marR="0" lvl="2" indent="0" algn="r" rtl="0">
              <a:spcBef>
                <a:spcPts val="0"/>
              </a:spcBef>
              <a:buNone/>
              <a:defRPr sz="1200" b="0" i="0" u="none" strike="noStrike" cap="none">
                <a:solidFill>
                  <a:srgbClr val="888888"/>
                </a:solidFill>
                <a:latin typeface="Roboto"/>
                <a:ea typeface="Roboto"/>
                <a:cs typeface="Roboto"/>
                <a:sym typeface="Roboto"/>
              </a:defRPr>
            </a:lvl3pPr>
            <a:lvl4pPr marL="0" marR="0" lvl="3" indent="0" algn="r" rtl="0">
              <a:spcBef>
                <a:spcPts val="0"/>
              </a:spcBef>
              <a:buNone/>
              <a:defRPr sz="1200" b="0" i="0" u="none" strike="noStrike" cap="none">
                <a:solidFill>
                  <a:srgbClr val="888888"/>
                </a:solidFill>
                <a:latin typeface="Roboto"/>
                <a:ea typeface="Roboto"/>
                <a:cs typeface="Roboto"/>
                <a:sym typeface="Roboto"/>
              </a:defRPr>
            </a:lvl4pPr>
            <a:lvl5pPr marL="0" marR="0" lvl="4" indent="0" algn="r" rtl="0">
              <a:spcBef>
                <a:spcPts val="0"/>
              </a:spcBef>
              <a:buNone/>
              <a:defRPr sz="1200" b="0" i="0" u="none" strike="noStrike" cap="none">
                <a:solidFill>
                  <a:srgbClr val="888888"/>
                </a:solidFill>
                <a:latin typeface="Roboto"/>
                <a:ea typeface="Roboto"/>
                <a:cs typeface="Roboto"/>
                <a:sym typeface="Roboto"/>
              </a:defRPr>
            </a:lvl5pPr>
            <a:lvl6pPr marL="0" marR="0" lvl="5" indent="0" algn="r" rtl="0">
              <a:spcBef>
                <a:spcPts val="0"/>
              </a:spcBef>
              <a:buNone/>
              <a:defRPr sz="1200" b="0" i="0" u="none" strike="noStrike" cap="none">
                <a:solidFill>
                  <a:srgbClr val="888888"/>
                </a:solidFill>
                <a:latin typeface="Roboto"/>
                <a:ea typeface="Roboto"/>
                <a:cs typeface="Roboto"/>
                <a:sym typeface="Roboto"/>
              </a:defRPr>
            </a:lvl6pPr>
            <a:lvl7pPr marL="0" marR="0" lvl="6" indent="0" algn="r" rtl="0">
              <a:spcBef>
                <a:spcPts val="0"/>
              </a:spcBef>
              <a:buNone/>
              <a:defRPr sz="1200" b="0" i="0" u="none" strike="noStrike" cap="none">
                <a:solidFill>
                  <a:srgbClr val="888888"/>
                </a:solidFill>
                <a:latin typeface="Roboto"/>
                <a:ea typeface="Roboto"/>
                <a:cs typeface="Roboto"/>
                <a:sym typeface="Roboto"/>
              </a:defRPr>
            </a:lvl7pPr>
            <a:lvl8pPr marL="0" marR="0" lvl="7" indent="0" algn="r" rtl="0">
              <a:spcBef>
                <a:spcPts val="0"/>
              </a:spcBef>
              <a:buNone/>
              <a:defRPr sz="1200" b="0" i="0" u="none" strike="noStrike" cap="none">
                <a:solidFill>
                  <a:srgbClr val="888888"/>
                </a:solidFill>
                <a:latin typeface="Roboto"/>
                <a:ea typeface="Roboto"/>
                <a:cs typeface="Roboto"/>
                <a:sym typeface="Roboto"/>
              </a:defRPr>
            </a:lvl8pPr>
            <a:lvl9pPr marL="0" marR="0" lvl="8" indent="0" algn="r" rtl="0">
              <a:spcBef>
                <a:spcPts val="0"/>
              </a:spcBef>
              <a:buNone/>
              <a:defRPr sz="1200" b="0" i="0" u="none" strike="noStrike" cap="none">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
        <p:cNvGrpSpPr/>
        <p:nvPr/>
      </p:nvGrpSpPr>
      <p:grpSpPr>
        <a:xfrm>
          <a:off x="0" y="0"/>
          <a:ext cx="0" cy="0"/>
          <a:chOff x="0" y="0"/>
          <a:chExt cx="0" cy="0"/>
        </a:xfrm>
      </p:grpSpPr>
      <p:sp>
        <p:nvSpPr>
          <p:cNvPr id="28" name="Google Shape;28;p4"/>
          <p:cNvSpPr txBox="1"/>
          <p:nvPr/>
        </p:nvSpPr>
        <p:spPr>
          <a:xfrm>
            <a:off x="3127313" y="2812703"/>
            <a:ext cx="59373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800" b="1" i="0" u="none" strike="noStrike" cap="none" dirty="0">
                <a:solidFill>
                  <a:schemeClr val="lt1"/>
                </a:solidFill>
                <a:latin typeface="Roboto"/>
                <a:ea typeface="Roboto"/>
                <a:cs typeface="Roboto"/>
                <a:sym typeface="Roboto"/>
              </a:rPr>
              <a:t>Sanayi ve Teknoloji Bakanlığı</a:t>
            </a:r>
            <a:endParaRPr sz="2800" b="1" i="0" u="none" strike="noStrike" cap="none" dirty="0">
              <a:solidFill>
                <a:schemeClr val="lt1"/>
              </a:solidFill>
              <a:latin typeface="Roboto"/>
              <a:ea typeface="Roboto"/>
              <a:cs typeface="Roboto"/>
              <a:sym typeface="Roboto"/>
            </a:endParaRPr>
          </a:p>
        </p:txBody>
      </p:sp>
      <p:pic>
        <p:nvPicPr>
          <p:cNvPr id="29" name="Google Shape;29;p4"/>
          <p:cNvPicPr preferRelativeResize="0"/>
          <p:nvPr/>
        </p:nvPicPr>
        <p:blipFill rotWithShape="1">
          <a:blip r:embed="rId4">
            <a:alphaModFix/>
          </a:blip>
          <a:srcRect/>
          <a:stretch/>
        </p:blipFill>
        <p:spPr>
          <a:xfrm>
            <a:off x="5195888" y="942975"/>
            <a:ext cx="1800225" cy="1800225"/>
          </a:xfrm>
          <a:prstGeom prst="rect">
            <a:avLst/>
          </a:prstGeom>
          <a:noFill/>
          <a:ln>
            <a:noFill/>
          </a:ln>
        </p:spPr>
      </p:pic>
      <p:sp>
        <p:nvSpPr>
          <p:cNvPr id="30" name="Google Shape;30;p4"/>
          <p:cNvSpPr txBox="1"/>
          <p:nvPr/>
        </p:nvSpPr>
        <p:spPr>
          <a:xfrm>
            <a:off x="1581981" y="3400566"/>
            <a:ext cx="9203700" cy="847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Arial"/>
              <a:buNone/>
            </a:pPr>
            <a:r>
              <a:rPr lang="tr-TR" sz="2400" b="1" dirty="0">
                <a:solidFill>
                  <a:srgbClr val="FFFFFF"/>
                </a:solidFill>
                <a:latin typeface="Roboto" panose="020B0604020202020204" charset="0"/>
                <a:ea typeface="Roboto" panose="020B0604020202020204" charset="0"/>
              </a:rPr>
              <a:t>Ar-Ge Teşvikleri Genel Müdürlüğü </a:t>
            </a:r>
          </a:p>
          <a:p>
            <a:pPr marL="0" lvl="0" indent="0" algn="ctr" rtl="0">
              <a:spcBef>
                <a:spcPts val="0"/>
              </a:spcBef>
              <a:spcAft>
                <a:spcPts val="0"/>
              </a:spcAft>
              <a:buClr>
                <a:schemeClr val="dk1"/>
              </a:buClr>
              <a:buSzPts val="3600"/>
              <a:buFont typeface="Arial"/>
              <a:buNone/>
            </a:pPr>
            <a:r>
              <a:rPr lang="tr-TR" sz="2400" b="1" dirty="0">
                <a:solidFill>
                  <a:srgbClr val="FFFFFF"/>
                </a:solidFill>
                <a:latin typeface="Roboto" panose="020B0604020202020204" charset="0"/>
                <a:ea typeface="Roboto" panose="020B0604020202020204" charset="0"/>
              </a:rPr>
              <a:t>Ar-Ge ve Tasarım Merkezleri Dairesi</a:t>
            </a:r>
            <a:endParaRPr sz="2400" dirty="0">
              <a:solidFill>
                <a:srgbClr val="FFFFFF"/>
              </a:solidFill>
              <a:latin typeface="Roboto" panose="020B0604020202020204" charset="0"/>
              <a:ea typeface="Roboto" panose="020B0604020202020204" charset="0"/>
            </a:endParaRPr>
          </a:p>
          <a:p>
            <a:pPr marL="0" marR="0" lvl="0" indent="0" algn="ctr" rtl="0">
              <a:spcBef>
                <a:spcPts val="0"/>
              </a:spcBef>
              <a:spcAft>
                <a:spcPts val="0"/>
              </a:spcAft>
              <a:buNone/>
            </a:pPr>
            <a:endParaRPr sz="2400" dirty="0">
              <a:solidFill>
                <a:srgbClr val="FFFFFF"/>
              </a:solidFill>
            </a:endParaRPr>
          </a:p>
        </p:txBody>
      </p:sp>
      <p:grpSp>
        <p:nvGrpSpPr>
          <p:cNvPr id="31" name="Google Shape;31;p4"/>
          <p:cNvGrpSpPr/>
          <p:nvPr/>
        </p:nvGrpSpPr>
        <p:grpSpPr>
          <a:xfrm>
            <a:off x="4176798" y="4700860"/>
            <a:ext cx="3780065" cy="400110"/>
            <a:chOff x="4169149" y="4784680"/>
            <a:chExt cx="3780065" cy="400110"/>
          </a:xfrm>
        </p:grpSpPr>
        <p:cxnSp>
          <p:nvCxnSpPr>
            <p:cNvPr id="32" name="Google Shape;32;p4"/>
            <p:cNvCxnSpPr/>
            <p:nvPr/>
          </p:nvCxnSpPr>
          <p:spPr>
            <a:xfrm>
              <a:off x="7152654" y="4984735"/>
              <a:ext cx="796560" cy="0"/>
            </a:xfrm>
            <a:prstGeom prst="straightConnector1">
              <a:avLst/>
            </a:prstGeom>
            <a:noFill/>
            <a:ln w="9525" cap="flat" cmpd="sng">
              <a:solidFill>
                <a:schemeClr val="lt1"/>
              </a:solidFill>
              <a:prstDash val="solid"/>
              <a:miter lim="800000"/>
              <a:headEnd type="none" w="sm" len="sm"/>
              <a:tailEnd type="none" w="sm" len="sm"/>
            </a:ln>
          </p:spPr>
        </p:cxnSp>
        <p:cxnSp>
          <p:nvCxnSpPr>
            <p:cNvPr id="33" name="Google Shape;33;p4"/>
            <p:cNvCxnSpPr/>
            <p:nvPr/>
          </p:nvCxnSpPr>
          <p:spPr>
            <a:xfrm>
              <a:off x="4169149" y="4984735"/>
              <a:ext cx="796560" cy="0"/>
            </a:xfrm>
            <a:prstGeom prst="straightConnector1">
              <a:avLst/>
            </a:prstGeom>
            <a:noFill/>
            <a:ln w="9525" cap="flat" cmpd="sng">
              <a:solidFill>
                <a:schemeClr val="lt1"/>
              </a:solidFill>
              <a:prstDash val="solid"/>
              <a:miter lim="800000"/>
              <a:headEnd type="none" w="sm" len="sm"/>
              <a:tailEnd type="none" w="sm" len="sm"/>
            </a:ln>
          </p:spPr>
        </p:cxnSp>
        <p:sp>
          <p:nvSpPr>
            <p:cNvPr id="34" name="Google Shape;34;p4"/>
            <p:cNvSpPr txBox="1"/>
            <p:nvPr/>
          </p:nvSpPr>
          <p:spPr>
            <a:xfrm>
              <a:off x="4874683" y="4784680"/>
              <a:ext cx="2277971"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000" b="1" i="0" u="none" strike="noStrike" cap="none" dirty="0">
                  <a:solidFill>
                    <a:schemeClr val="lt1"/>
                  </a:solidFill>
                  <a:latin typeface="Roboto"/>
                  <a:ea typeface="Roboto"/>
                  <a:cs typeface="Roboto"/>
                  <a:sym typeface="Roboto"/>
                </a:rPr>
                <a:t> Mart 20</a:t>
              </a:r>
              <a:r>
                <a:rPr lang="tr-TR" sz="2000" b="1" dirty="0">
                  <a:solidFill>
                    <a:schemeClr val="lt1"/>
                  </a:solidFill>
                  <a:latin typeface="Roboto"/>
                  <a:ea typeface="Roboto"/>
                  <a:cs typeface="Roboto"/>
                  <a:sym typeface="Roboto"/>
                </a:rPr>
                <a:t>21</a:t>
              </a:r>
              <a:endParaRPr dirty="0"/>
            </a:p>
          </p:txBody>
        </p:sp>
      </p:grpSp>
      <p:sp>
        <p:nvSpPr>
          <p:cNvPr id="35" name="Google Shape;35;p4"/>
          <p:cNvSpPr txBox="1"/>
          <p:nvPr/>
        </p:nvSpPr>
        <p:spPr>
          <a:xfrm>
            <a:off x="5272563" y="6596241"/>
            <a:ext cx="1646875"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1000" b="1" i="0" u="none" strike="noStrike" cap="none">
                <a:solidFill>
                  <a:schemeClr val="lt1"/>
                </a:solidFill>
                <a:latin typeface="Roboto"/>
                <a:ea typeface="Roboto"/>
                <a:cs typeface="Roboto"/>
                <a:sym typeface="Roboto"/>
              </a:rPr>
              <a:t>www.sanayi.gov.tr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3"/>
          <p:cNvSpPr txBox="1">
            <a:spLocks noChangeArrowheads="1"/>
          </p:cNvSpPr>
          <p:nvPr/>
        </p:nvSpPr>
        <p:spPr bwMode="auto">
          <a:xfrm>
            <a:off x="1523521" y="751496"/>
            <a:ext cx="9144960" cy="420769"/>
          </a:xfrm>
          <a:prstGeom prst="rect">
            <a:avLst/>
          </a:prstGeom>
          <a:solidFill>
            <a:srgbClr val="37609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a:lnSpc>
                <a:spcPct val="90000"/>
              </a:lnSpc>
              <a:spcBef>
                <a:spcPts val="1325"/>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200">
                <a:solidFill>
                  <a:srgbClr val="404040"/>
                </a:solidFill>
                <a:latin typeface="Calibri" panose="020F0502020204030204" pitchFamily="34" charset="0"/>
                <a:cs typeface="Droid Sans Fallback" charset="0"/>
              </a:defRPr>
            </a:lvl1pPr>
            <a:lvl2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900">
                <a:solidFill>
                  <a:srgbClr val="404040"/>
                </a:solidFill>
                <a:latin typeface="Calibri" panose="020F0502020204030204" pitchFamily="34" charset="0"/>
                <a:cs typeface="Droid Sans Fallback" charset="0"/>
              </a:defRPr>
            </a:lvl2pPr>
            <a:lvl3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3pPr>
            <a:lvl4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4pPr>
            <a:lvl5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5pPr>
            <a:lvl6pPr marL="25146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6pPr>
            <a:lvl7pPr marL="29718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7pPr>
            <a:lvl8pPr marL="34290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8pPr>
            <a:lvl9pPr marL="38862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9pPr>
          </a:lstStyle>
          <a:p>
            <a:pPr algn="ctr">
              <a:lnSpc>
                <a:spcPct val="100000"/>
              </a:lnSpc>
              <a:spcBef>
                <a:spcPct val="0"/>
              </a:spcBef>
              <a:spcAft>
                <a:spcPct val="0"/>
              </a:spcAft>
              <a:buClrTx/>
              <a:buFontTx/>
              <a:buNone/>
            </a:pPr>
            <a:r>
              <a:rPr lang="tr-TR" altLang="tr-TR" sz="2177" b="1" dirty="0">
                <a:solidFill>
                  <a:srgbClr val="FFFFFF"/>
                </a:solidFill>
                <a:latin typeface="Arial"/>
              </a:rPr>
              <a:t>AR-GE MERKEZLERİNİN İL BAZINDA DAĞILIMI</a:t>
            </a:r>
          </a:p>
        </p:txBody>
      </p:sp>
      <p:sp>
        <p:nvSpPr>
          <p:cNvPr id="14342" name="Line 5"/>
          <p:cNvSpPr>
            <a:spLocks noChangeShapeType="1"/>
          </p:cNvSpPr>
          <p:nvPr/>
        </p:nvSpPr>
        <p:spPr bwMode="auto">
          <a:xfrm>
            <a:off x="1523521" y="752208"/>
            <a:ext cx="9144960" cy="1440"/>
          </a:xfrm>
          <a:prstGeom prst="line">
            <a:avLst/>
          </a:prstGeom>
          <a:noFill/>
          <a:ln w="22320" cap="sq">
            <a:solidFill>
              <a:srgbClr val="497DBB"/>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sz="1633"/>
          </a:p>
        </p:txBody>
      </p:sp>
      <p:sp>
        <p:nvSpPr>
          <p:cNvPr id="14344" name="Text Box 7"/>
          <p:cNvSpPr txBox="1">
            <a:spLocks noChangeArrowheads="1"/>
          </p:cNvSpPr>
          <p:nvPr/>
        </p:nvSpPr>
        <p:spPr bwMode="auto">
          <a:xfrm>
            <a:off x="8948940" y="6459080"/>
            <a:ext cx="985063" cy="365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lstStyle>
            <a:lvl1pPr>
              <a:lnSpc>
                <a:spcPct val="90000"/>
              </a:lnSpc>
              <a:spcBef>
                <a:spcPts val="1325"/>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Calibri" panose="020F0502020204030204" pitchFamily="34" charset="0"/>
                <a:cs typeface="Droid Sans Fallback" charset="0"/>
              </a:defRPr>
            </a:lvl1pPr>
            <a:lvl2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404040"/>
                </a:solidFill>
                <a:latin typeface="Calibri" panose="020F0502020204030204" pitchFamily="34" charset="0"/>
                <a:cs typeface="Droid Sans Fallback" charset="0"/>
              </a:defRPr>
            </a:lvl2pPr>
            <a:lvl3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404040"/>
                </a:solidFill>
                <a:latin typeface="Calibri" panose="020F0502020204030204" pitchFamily="34" charset="0"/>
                <a:cs typeface="Droid Sans Fallback" charset="0"/>
              </a:defRPr>
            </a:lvl3pPr>
            <a:lvl4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404040"/>
                </a:solidFill>
                <a:latin typeface="Calibri" panose="020F0502020204030204" pitchFamily="34" charset="0"/>
                <a:cs typeface="Droid Sans Fallback" charset="0"/>
              </a:defRPr>
            </a:lvl4pPr>
            <a:lvl5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404040"/>
                </a:solidFill>
                <a:latin typeface="Calibri" panose="020F0502020204030204" pitchFamily="34" charset="0"/>
                <a:cs typeface="Droid Sans Fallback" charset="0"/>
              </a:defRPr>
            </a:lvl5pPr>
            <a:lvl6pPr marL="25146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404040"/>
                </a:solidFill>
                <a:latin typeface="Calibri" panose="020F0502020204030204" pitchFamily="34" charset="0"/>
                <a:cs typeface="Droid Sans Fallback" charset="0"/>
              </a:defRPr>
            </a:lvl6pPr>
            <a:lvl7pPr marL="29718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404040"/>
                </a:solidFill>
                <a:latin typeface="Calibri" panose="020F0502020204030204" pitchFamily="34" charset="0"/>
                <a:cs typeface="Droid Sans Fallback" charset="0"/>
              </a:defRPr>
            </a:lvl7pPr>
            <a:lvl8pPr marL="34290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404040"/>
                </a:solidFill>
                <a:latin typeface="Calibri" panose="020F0502020204030204" pitchFamily="34" charset="0"/>
                <a:cs typeface="Droid Sans Fallback" charset="0"/>
              </a:defRPr>
            </a:lvl8pPr>
            <a:lvl9pPr marL="38862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404040"/>
                </a:solidFill>
                <a:latin typeface="Calibri" panose="020F0502020204030204" pitchFamily="34" charset="0"/>
                <a:cs typeface="Droid Sans Fallback" charset="0"/>
              </a:defRPr>
            </a:lvl9pPr>
          </a:lstStyle>
          <a:p>
            <a:pPr algn="r">
              <a:lnSpc>
                <a:spcPct val="100000"/>
              </a:lnSpc>
              <a:spcBef>
                <a:spcPct val="0"/>
              </a:spcBef>
              <a:spcAft>
                <a:spcPct val="0"/>
              </a:spcAft>
              <a:buClrTx/>
              <a:buFontTx/>
              <a:buNone/>
            </a:pPr>
            <a:fld id="{8C67264A-22CE-4838-93ED-6222A8D74C3A}" type="slidenum">
              <a:rPr lang="tr-TR" altLang="tr-TR" sz="998">
                <a:solidFill>
                  <a:srgbClr val="FFFFFF"/>
                </a:solidFill>
              </a:rPr>
              <a:pPr algn="r">
                <a:lnSpc>
                  <a:spcPct val="100000"/>
                </a:lnSpc>
                <a:spcBef>
                  <a:spcPct val="0"/>
                </a:spcBef>
                <a:spcAft>
                  <a:spcPct val="0"/>
                </a:spcAft>
                <a:buClrTx/>
                <a:buFontTx/>
                <a:buNone/>
              </a:pPr>
              <a:t>10</a:t>
            </a:fld>
            <a:endParaRPr lang="tr-TR" altLang="tr-TR" sz="998">
              <a:solidFill>
                <a:srgbClr val="FFFFFF"/>
              </a:solidFill>
            </a:endParaRPr>
          </a:p>
        </p:txBody>
      </p:sp>
      <p:graphicFrame>
        <p:nvGraphicFramePr>
          <p:cNvPr id="7" name="Group 8"/>
          <p:cNvGraphicFramePr>
            <a:graphicFrameLocks noGrp="1"/>
          </p:cNvGraphicFramePr>
          <p:nvPr>
            <p:extLst>
              <p:ext uri="{D42A27DB-BD31-4B8C-83A1-F6EECF244321}">
                <p14:modId xmlns:p14="http://schemas.microsoft.com/office/powerpoint/2010/main" val="3449511548"/>
              </p:ext>
            </p:extLst>
          </p:nvPr>
        </p:nvGraphicFramePr>
        <p:xfrm>
          <a:off x="1523520" y="1172264"/>
          <a:ext cx="4330741" cy="5483402"/>
        </p:xfrm>
        <a:graphic>
          <a:graphicData uri="http://schemas.openxmlformats.org/drawingml/2006/table">
            <a:tbl>
              <a:tblPr/>
              <a:tblGrid>
                <a:gridCol w="1077069">
                  <a:extLst>
                    <a:ext uri="{9D8B030D-6E8A-4147-A177-3AD203B41FA5}">
                      <a16:colId xmlns:a16="http://schemas.microsoft.com/office/drawing/2014/main" xmlns="" val="20000"/>
                    </a:ext>
                  </a:extLst>
                </a:gridCol>
                <a:gridCol w="1895752">
                  <a:extLst>
                    <a:ext uri="{9D8B030D-6E8A-4147-A177-3AD203B41FA5}">
                      <a16:colId xmlns:a16="http://schemas.microsoft.com/office/drawing/2014/main" xmlns="" val="20001"/>
                    </a:ext>
                  </a:extLst>
                </a:gridCol>
                <a:gridCol w="1357920">
                  <a:extLst>
                    <a:ext uri="{9D8B030D-6E8A-4147-A177-3AD203B41FA5}">
                      <a16:colId xmlns:a16="http://schemas.microsoft.com/office/drawing/2014/main" xmlns="" val="20002"/>
                    </a:ext>
                  </a:extLst>
                </a:gridCol>
              </a:tblGrid>
              <a:tr h="49110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altLang="tr-TR" sz="1100" b="1" i="0" u="none" strike="noStrike" cap="none" normalizeH="0" baseline="0" dirty="0">
                          <a:ln>
                            <a:noFill/>
                          </a:ln>
                          <a:solidFill>
                            <a:srgbClr val="FFFFFF"/>
                          </a:solidFill>
                          <a:effectLst/>
                          <a:latin typeface="Times New Roman" pitchFamily="16" charset="0"/>
                          <a:cs typeface="Times New Roman" pitchFamily="16" charset="0"/>
                        </a:rPr>
                        <a:t>SIRA NO *</a:t>
                      </a:r>
                    </a:p>
                  </a:txBody>
                  <a:tcPr marL="35640" marR="3564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İL</a:t>
                      </a:r>
                    </a:p>
                  </a:txBody>
                  <a:tcPr marL="35640" marR="3564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altLang="tr-TR" sz="1100" b="1" i="0" u="none" strike="noStrike" cap="none" normalizeH="0" baseline="0">
                        <a:ln>
                          <a:noFill/>
                        </a:ln>
                        <a:solidFill>
                          <a:srgbClr val="FFFFFF"/>
                        </a:solidFill>
                        <a:effectLst/>
                        <a:latin typeface="Times New Roman" pitchFamily="16" charset="0"/>
                        <a:cs typeface="Times New Roman" pitchFamily="16" charset="0"/>
                      </a:endParaRP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AR-GE MERKEZİ SAYISI</a:t>
                      </a:r>
                    </a:p>
                  </a:txBody>
                  <a:tcPr marL="35640" marR="35640" marT="19558" marB="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xmlns="" val="10000"/>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1</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İstanbul</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423</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2</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Bursa</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130</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2"/>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3</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Kocaeli</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129</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3"/>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4</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Ankara</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123</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4"/>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5</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İzmir</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94</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5"/>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6</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Tekirdağ</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a:solidFill>
                            <a:srgbClr val="000000"/>
                          </a:solidFill>
                          <a:effectLst/>
                          <a:latin typeface="Times New Roman"/>
                        </a:rPr>
                        <a:t>49</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6"/>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7</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Manisa</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33</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7"/>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8</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Sakarya</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24</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8"/>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9</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Konya</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23</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9"/>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10</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Eskişehir</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20</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0"/>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11</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Antalya</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18</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1"/>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12</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Denizli</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13</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2"/>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13</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Kayseri</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13</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3"/>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14</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Adana</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12</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4"/>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15</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Mersin</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11</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5"/>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16</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Balıkesir</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11</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6"/>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17</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Gaziantep</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11</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7"/>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18</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Kahramanmaraş</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11</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8"/>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19</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Aydın</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10</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9"/>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20</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Düzce</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10</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20"/>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21</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Kütahya</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9</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21"/>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22</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Bilecik</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6</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22"/>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23</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Kırklareli</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5</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23"/>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24</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Malatya</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4</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24"/>
                  </a:ext>
                </a:extLst>
              </a:tr>
              <a:tr h="1996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25</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Sivas</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4</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25"/>
                  </a:ext>
                </a:extLst>
              </a:tr>
            </a:tbl>
          </a:graphicData>
        </a:graphic>
      </p:graphicFrame>
      <p:graphicFrame>
        <p:nvGraphicFramePr>
          <p:cNvPr id="8" name="Group 163"/>
          <p:cNvGraphicFramePr>
            <a:graphicFrameLocks noGrp="1"/>
          </p:cNvGraphicFramePr>
          <p:nvPr>
            <p:extLst>
              <p:ext uri="{D42A27DB-BD31-4B8C-83A1-F6EECF244321}">
                <p14:modId xmlns:p14="http://schemas.microsoft.com/office/powerpoint/2010/main" val="1587524202"/>
              </p:ext>
            </p:extLst>
          </p:nvPr>
        </p:nvGraphicFramePr>
        <p:xfrm>
          <a:off x="5831272" y="1172267"/>
          <a:ext cx="4837210" cy="5559848"/>
        </p:xfrm>
        <a:graphic>
          <a:graphicData uri="http://schemas.openxmlformats.org/drawingml/2006/table">
            <a:tbl>
              <a:tblPr/>
              <a:tblGrid>
                <a:gridCol w="1310757">
                  <a:extLst>
                    <a:ext uri="{9D8B030D-6E8A-4147-A177-3AD203B41FA5}">
                      <a16:colId xmlns:a16="http://schemas.microsoft.com/office/drawing/2014/main" xmlns="" val="20000"/>
                    </a:ext>
                  </a:extLst>
                </a:gridCol>
                <a:gridCol w="2066107">
                  <a:extLst>
                    <a:ext uri="{9D8B030D-6E8A-4147-A177-3AD203B41FA5}">
                      <a16:colId xmlns:a16="http://schemas.microsoft.com/office/drawing/2014/main" xmlns="" val="20001"/>
                    </a:ext>
                  </a:extLst>
                </a:gridCol>
                <a:gridCol w="1460346">
                  <a:extLst>
                    <a:ext uri="{9D8B030D-6E8A-4147-A177-3AD203B41FA5}">
                      <a16:colId xmlns:a16="http://schemas.microsoft.com/office/drawing/2014/main" xmlns="" val="20002"/>
                    </a:ext>
                  </a:extLst>
                </a:gridCol>
              </a:tblGrid>
              <a:tr h="49071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altLang="tr-TR" sz="1100" b="1" i="0" u="none" strike="noStrike" cap="none" normalizeH="0" baseline="0" dirty="0">
                          <a:ln>
                            <a:noFill/>
                          </a:ln>
                          <a:solidFill>
                            <a:srgbClr val="FFFFFF"/>
                          </a:solidFill>
                          <a:effectLst/>
                          <a:latin typeface="Times New Roman" pitchFamily="16" charset="0"/>
                          <a:cs typeface="Times New Roman" pitchFamily="16" charset="0"/>
                        </a:rPr>
                        <a:t>SIRA NO *</a:t>
                      </a:r>
                    </a:p>
                  </a:txBody>
                  <a:tcPr marL="35640" marR="3564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altLang="tr-TR" sz="1100" b="1" i="0" u="none" strike="noStrike" cap="none" normalizeH="0" baseline="0" dirty="0">
                          <a:ln>
                            <a:noFill/>
                          </a:ln>
                          <a:solidFill>
                            <a:srgbClr val="FFFFFF"/>
                          </a:solidFill>
                          <a:effectLst/>
                          <a:latin typeface="Times New Roman" pitchFamily="16" charset="0"/>
                          <a:cs typeface="Times New Roman" pitchFamily="16" charset="0"/>
                        </a:rPr>
                        <a:t>İL</a:t>
                      </a:r>
                    </a:p>
                  </a:txBody>
                  <a:tcPr marL="35640" marR="3564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altLang="tr-TR" sz="1100" b="1" i="0" u="none" strike="noStrike" cap="none" normalizeH="0" baseline="0">
                        <a:ln>
                          <a:noFill/>
                        </a:ln>
                        <a:solidFill>
                          <a:srgbClr val="FFFFFF"/>
                        </a:solidFill>
                        <a:effectLst/>
                        <a:latin typeface="Times New Roman" pitchFamily="16" charset="0"/>
                        <a:cs typeface="Times New Roman" pitchFamily="16" charset="0"/>
                      </a:endParaRPr>
                    </a:p>
                    <a:p>
                      <a:pPr marL="0" marR="0" lvl="0" indent="0" algn="ctr" defTabSz="449263" rtl="0" eaLnBrk="1" fontAlgn="base" latinLnBrk="0" hangingPunct="1">
                        <a:lnSpc>
                          <a:spcPct val="9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AR-GE MERKEZİ SAYISI</a:t>
                      </a:r>
                    </a:p>
                  </a:txBody>
                  <a:tcPr marL="35640" marR="35640" marT="19558" marB="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xmlns="" val="10000"/>
                  </a:ext>
                </a:extLst>
              </a:tr>
              <a:tr h="1918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26</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Uşak</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4</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1918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27</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Yalova</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4</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2"/>
                  </a:ext>
                </a:extLst>
              </a:tr>
              <a:tr h="1918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28</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Bolu</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3</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3"/>
                  </a:ext>
                </a:extLst>
              </a:tr>
              <a:tr h="1918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29</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Osmaniye</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3</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4"/>
                  </a:ext>
                </a:extLst>
              </a:tr>
              <a:tr h="1918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30</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Samsun</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3</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5"/>
                  </a:ext>
                </a:extLst>
              </a:tr>
              <a:tr h="20698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31</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Aksaray</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2</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6"/>
                  </a:ext>
                </a:extLst>
              </a:tr>
              <a:tr h="1918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32</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Çanakkale</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2</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7"/>
                  </a:ext>
                </a:extLst>
              </a:tr>
              <a:tr h="1918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33</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Çorum</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2</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8"/>
                  </a:ext>
                </a:extLst>
              </a:tr>
              <a:tr h="24289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34</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Elazığ</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2</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9"/>
                  </a:ext>
                </a:extLst>
              </a:tr>
              <a:tr h="1918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35</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Erzincan</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2</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0"/>
                  </a:ext>
                </a:extLst>
              </a:tr>
              <a:tr h="1918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36</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Hatay</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2</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1"/>
                  </a:ext>
                </a:extLst>
              </a:tr>
              <a:tr h="1918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37</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Karaman</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2</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2"/>
                  </a:ext>
                </a:extLst>
              </a:tr>
              <a:tr h="1918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38</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Niğde</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2</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3"/>
                  </a:ext>
                </a:extLst>
              </a:tr>
              <a:tr h="1918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39</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Ordu</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2</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4"/>
                  </a:ext>
                </a:extLst>
              </a:tr>
              <a:tr h="1918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40</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Trabzon</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2</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5"/>
                  </a:ext>
                </a:extLst>
              </a:tr>
              <a:tr h="1918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41</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dirty="0">
                          <a:solidFill>
                            <a:srgbClr val="000000"/>
                          </a:solidFill>
                          <a:effectLst/>
                          <a:latin typeface="Times New Roman"/>
                        </a:rPr>
                        <a:t>Adıyaman</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1</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6"/>
                  </a:ext>
                </a:extLst>
              </a:tr>
              <a:tr h="1918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42</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Afyonkarahisar</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1</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7"/>
                  </a:ext>
                </a:extLst>
              </a:tr>
              <a:tr h="1918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43</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Amasya</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1</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8"/>
                  </a:ext>
                </a:extLst>
              </a:tr>
              <a:tr h="1918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44</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Burdur</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1</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9"/>
                  </a:ext>
                </a:extLst>
              </a:tr>
              <a:tr h="1918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45</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Çankırı</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1</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20"/>
                  </a:ext>
                </a:extLst>
              </a:tr>
              <a:tr h="1918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46</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Diyarbakır</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1</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21"/>
                  </a:ext>
                </a:extLst>
              </a:tr>
              <a:tr h="1918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47</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Isparta</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1</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22"/>
                  </a:ext>
                </a:extLst>
              </a:tr>
              <a:tr h="1918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48</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dirty="0">
                          <a:solidFill>
                            <a:srgbClr val="000000"/>
                          </a:solidFill>
                          <a:effectLst/>
                          <a:latin typeface="Times New Roman"/>
                        </a:rPr>
                        <a:t>Karabük</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1</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23"/>
                  </a:ext>
                </a:extLst>
              </a:tr>
              <a:tr h="1918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49</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Muğla</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1</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24"/>
                  </a:ext>
                </a:extLst>
              </a:tr>
              <a:tr h="1918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50</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Şanlıurfa</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1</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25"/>
                  </a:ext>
                </a:extLst>
              </a:tr>
              <a:tr h="1918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100" b="1" i="0" u="none" strike="noStrike" cap="none" normalizeH="0" baseline="0">
                          <a:ln>
                            <a:noFill/>
                          </a:ln>
                          <a:solidFill>
                            <a:srgbClr val="FFFFFF"/>
                          </a:solidFill>
                          <a:effectLst/>
                          <a:latin typeface="Times New Roman" pitchFamily="16" charset="0"/>
                          <a:cs typeface="Times New Roman" pitchFamily="16" charset="0"/>
                        </a:rPr>
                        <a:t>51</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algn="l" fontAlgn="ctr"/>
                      <a:r>
                        <a:rPr lang="tr-TR" sz="1200" b="1" i="0" u="none" strike="noStrike">
                          <a:solidFill>
                            <a:srgbClr val="000000"/>
                          </a:solidFill>
                          <a:effectLst/>
                          <a:latin typeface="Times New Roman"/>
                        </a:rPr>
                        <a:t>Zonguldak</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algn="ctr" fontAlgn="ctr"/>
                      <a:r>
                        <a:rPr lang="tr-TR" sz="1200" b="1" i="0" u="none" strike="noStrike" dirty="0">
                          <a:solidFill>
                            <a:srgbClr val="000000"/>
                          </a:solidFill>
                          <a:effectLst/>
                          <a:latin typeface="Times New Roman"/>
                        </a:rPr>
                        <a:t>1</a:t>
                      </a:r>
                    </a:p>
                  </a:txBody>
                  <a:tcPr marL="9525" marR="9525" marT="9525" marB="0" anchor="ctr">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26"/>
                  </a:ext>
                </a:extLst>
              </a:tr>
            </a:tbl>
          </a:graphicData>
        </a:graphic>
      </p:graphicFrame>
    </p:spTree>
    <p:extLst>
      <p:ext uri="{BB962C8B-B14F-4D97-AF65-F5344CB8AC3E}">
        <p14:creationId xmlns:p14="http://schemas.microsoft.com/office/powerpoint/2010/main" val="12788157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3905EF2D-A7A7-4569-8808-D872EB7783B7}" type="slidenum">
              <a:rPr lang="tr-TR" smtClean="0"/>
              <a:pPr/>
              <a:t>11</a:t>
            </a:fld>
            <a:endParaRPr lang="tr-TR"/>
          </a:p>
        </p:txBody>
      </p:sp>
      <p:sp>
        <p:nvSpPr>
          <p:cNvPr id="10" name="Text Box 3"/>
          <p:cNvSpPr txBox="1">
            <a:spLocks noChangeArrowheads="1"/>
          </p:cNvSpPr>
          <p:nvPr/>
        </p:nvSpPr>
        <p:spPr bwMode="auto">
          <a:xfrm>
            <a:off x="1324303" y="816505"/>
            <a:ext cx="10130635" cy="460375"/>
          </a:xfrm>
          <a:prstGeom prst="rect">
            <a:avLst/>
          </a:prstGeom>
          <a:solidFill>
            <a:srgbClr val="37609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lnSpc>
                <a:spcPct val="90000"/>
              </a:lnSpc>
              <a:spcBef>
                <a:spcPts val="1325"/>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200">
                <a:solidFill>
                  <a:srgbClr val="404040"/>
                </a:solidFill>
                <a:latin typeface="Calibri" panose="020F0502020204030204" pitchFamily="34" charset="0"/>
                <a:cs typeface="Droid Sans Fallback" charset="0"/>
              </a:defRPr>
            </a:lvl1pPr>
            <a:lvl2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900">
                <a:solidFill>
                  <a:srgbClr val="404040"/>
                </a:solidFill>
                <a:latin typeface="Calibri" panose="020F0502020204030204" pitchFamily="34" charset="0"/>
                <a:cs typeface="Droid Sans Fallback" charset="0"/>
              </a:defRPr>
            </a:lvl2pPr>
            <a:lvl3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3pPr>
            <a:lvl4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4pPr>
            <a:lvl5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5pPr>
            <a:lvl6pPr marL="25146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6pPr>
            <a:lvl7pPr marL="29718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7pPr>
            <a:lvl8pPr marL="34290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8pPr>
            <a:lvl9pPr marL="38862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9pPr>
          </a:lstStyle>
          <a:p>
            <a:pPr algn="ctr">
              <a:lnSpc>
                <a:spcPct val="100000"/>
              </a:lnSpc>
              <a:spcBef>
                <a:spcPct val="0"/>
              </a:spcBef>
              <a:spcAft>
                <a:spcPct val="0"/>
              </a:spcAft>
              <a:buClrTx/>
              <a:buFontTx/>
              <a:buNone/>
            </a:pPr>
            <a:r>
              <a:rPr lang="tr-TR" altLang="tr-TR" sz="2400" b="1" dirty="0">
                <a:solidFill>
                  <a:srgbClr val="FFFFFF"/>
                </a:solidFill>
                <a:latin typeface="Arial"/>
              </a:rPr>
              <a:t>AR-GE MERKEZLERİNİN SEKTÖREL DAĞILIMI</a:t>
            </a:r>
          </a:p>
        </p:txBody>
      </p:sp>
      <p:graphicFrame>
        <p:nvGraphicFramePr>
          <p:cNvPr id="6" name="Group 8"/>
          <p:cNvGraphicFramePr>
            <a:graphicFrameLocks noGrp="1"/>
          </p:cNvGraphicFramePr>
          <p:nvPr>
            <p:extLst>
              <p:ext uri="{D42A27DB-BD31-4B8C-83A1-F6EECF244321}">
                <p14:modId xmlns:p14="http://schemas.microsoft.com/office/powerpoint/2010/main" val="3065018121"/>
              </p:ext>
            </p:extLst>
          </p:nvPr>
        </p:nvGraphicFramePr>
        <p:xfrm>
          <a:off x="1292771" y="1276203"/>
          <a:ext cx="5013435" cy="5405531"/>
        </p:xfrm>
        <a:graphic>
          <a:graphicData uri="http://schemas.openxmlformats.org/drawingml/2006/table">
            <a:tbl>
              <a:tblPr/>
              <a:tblGrid>
                <a:gridCol w="589063">
                  <a:extLst>
                    <a:ext uri="{9D8B030D-6E8A-4147-A177-3AD203B41FA5}">
                      <a16:colId xmlns:a16="http://schemas.microsoft.com/office/drawing/2014/main" xmlns="" val="20000"/>
                    </a:ext>
                  </a:extLst>
                </a:gridCol>
                <a:gridCol w="2460297">
                  <a:extLst>
                    <a:ext uri="{9D8B030D-6E8A-4147-A177-3AD203B41FA5}">
                      <a16:colId xmlns:a16="http://schemas.microsoft.com/office/drawing/2014/main" xmlns="" val="20001"/>
                    </a:ext>
                  </a:extLst>
                </a:gridCol>
                <a:gridCol w="1964075">
                  <a:extLst>
                    <a:ext uri="{9D8B030D-6E8A-4147-A177-3AD203B41FA5}">
                      <a16:colId xmlns:a16="http://schemas.microsoft.com/office/drawing/2014/main" xmlns="" val="20002"/>
                    </a:ext>
                  </a:extLst>
                </a:gridCol>
              </a:tblGrid>
              <a:tr h="325052">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200" b="1" i="0" u="none" strike="noStrike" cap="none" normalizeH="0" baseline="0" dirty="0">
                          <a:ln>
                            <a:noFill/>
                          </a:ln>
                          <a:solidFill>
                            <a:srgbClr val="FFFFFF"/>
                          </a:solidFill>
                          <a:effectLst/>
                          <a:latin typeface="Times New Roman" pitchFamily="16" charset="0"/>
                          <a:cs typeface="Times New Roman" pitchFamily="16" charset="0"/>
                        </a:rPr>
                        <a:t>SIRA NO *</a:t>
                      </a:r>
                    </a:p>
                  </a:txBody>
                  <a:tcPr marL="34560" marR="34560" marT="21335" marB="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200" b="1" i="0" u="none" strike="noStrike" cap="none" normalizeH="0" baseline="0" dirty="0">
                          <a:ln>
                            <a:noFill/>
                          </a:ln>
                          <a:solidFill>
                            <a:srgbClr val="FFFFFF"/>
                          </a:solidFill>
                          <a:effectLst/>
                          <a:latin typeface="Times New Roman" pitchFamily="16" charset="0"/>
                          <a:cs typeface="Times New Roman" pitchFamily="16" charset="0"/>
                        </a:rPr>
                        <a:t>SEKTÖR</a:t>
                      </a:r>
                    </a:p>
                  </a:txBody>
                  <a:tcPr marL="34560" marR="34560" marT="21335" marB="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200" b="1" i="0" u="none" strike="noStrike" cap="none" normalizeH="0" baseline="0">
                          <a:ln>
                            <a:noFill/>
                          </a:ln>
                          <a:solidFill>
                            <a:srgbClr val="FFFFFF"/>
                          </a:solidFill>
                          <a:effectLst/>
                          <a:latin typeface="Times New Roman" pitchFamily="16" charset="0"/>
                          <a:cs typeface="Times New Roman" pitchFamily="16" charset="0"/>
                        </a:rPr>
                        <a:t>AR-GE MERKEZİ SAYISI</a:t>
                      </a:r>
                    </a:p>
                  </a:txBody>
                  <a:tcPr marL="34560" marR="34560" marT="21335" marB="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xmlns="" val="10000"/>
                  </a:ext>
                </a:extLst>
              </a:tr>
              <a:tr h="1861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1</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Makine ve Teçhizat İmalatı</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173</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28372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2</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Otomotiv Yan Sanayi</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127</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2"/>
                  </a:ext>
                </a:extLst>
              </a:tr>
              <a:tr h="30006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3</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Yazılım</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114</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3"/>
                  </a:ext>
                </a:extLst>
              </a:tr>
              <a:tr h="3089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4</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Bilgisayar ve İletişim Teknolojileri</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81</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4"/>
                  </a:ext>
                </a:extLst>
              </a:tr>
              <a:tr h="29709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5</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Tekstil</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79</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5"/>
                  </a:ext>
                </a:extLst>
              </a:tr>
              <a:tr h="1861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6</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Elektrik-Elektronik</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78</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6"/>
                  </a:ext>
                </a:extLst>
              </a:tr>
              <a:tr h="1861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7</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Kimya</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72</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7"/>
                  </a:ext>
                </a:extLst>
              </a:tr>
              <a:tr h="1861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8</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Gıda </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61</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8"/>
                  </a:ext>
                </a:extLst>
              </a:tr>
              <a:tr h="1861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9</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Savunma Sanayi</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40</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9"/>
                  </a:ext>
                </a:extLst>
              </a:tr>
              <a:tr h="1861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10</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İlaç</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34</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0"/>
                  </a:ext>
                </a:extLst>
              </a:tr>
              <a:tr h="1861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11</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Enerji</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28</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1"/>
                  </a:ext>
                </a:extLst>
              </a:tr>
              <a:tr h="3089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12</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İmalat Sanayi</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26</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2"/>
                  </a:ext>
                </a:extLst>
              </a:tr>
              <a:tr h="23470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13</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Demir ve Demir Dışı Metaller</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25</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3"/>
                  </a:ext>
                </a:extLst>
              </a:tr>
              <a:tr h="1861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14</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Otomotiv</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24</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4"/>
                  </a:ext>
                </a:extLst>
              </a:tr>
              <a:tr h="1861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15</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Dayanıklı Tüketim Malları</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23</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5"/>
                  </a:ext>
                </a:extLst>
              </a:tr>
              <a:tr h="1861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16</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Tarım</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20</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6"/>
                  </a:ext>
                </a:extLst>
              </a:tr>
              <a:tr h="3089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17</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İklimlendirme</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19</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7"/>
                  </a:ext>
                </a:extLst>
              </a:tr>
              <a:tr h="1861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18</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Plastik-Kauçuk</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18</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8"/>
                  </a:ext>
                </a:extLst>
              </a:tr>
              <a:tr h="26292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19</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Telekomünikasyon</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18</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9"/>
                  </a:ext>
                </a:extLst>
              </a:tr>
              <a:tr h="26292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20</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Sağlık </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17</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20"/>
                  </a:ext>
                </a:extLst>
              </a:tr>
              <a:tr h="1861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21</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Bankacılık ve Finans</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16</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21"/>
                  </a:ext>
                </a:extLst>
              </a:tr>
              <a:tr h="1861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22</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Seramik ve Rekrakter</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16</a:t>
                      </a:r>
                    </a:p>
                  </a:txBody>
                  <a:tcPr marL="9525" marR="9525" marT="9524"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22"/>
                  </a:ext>
                </a:extLst>
              </a:tr>
            </a:tbl>
          </a:graphicData>
        </a:graphic>
      </p:graphicFrame>
      <p:graphicFrame>
        <p:nvGraphicFramePr>
          <p:cNvPr id="7" name="Group 8"/>
          <p:cNvGraphicFramePr>
            <a:graphicFrameLocks noGrp="1"/>
          </p:cNvGraphicFramePr>
          <p:nvPr>
            <p:extLst>
              <p:ext uri="{D42A27DB-BD31-4B8C-83A1-F6EECF244321}">
                <p14:modId xmlns:p14="http://schemas.microsoft.com/office/powerpoint/2010/main" val="2882383880"/>
              </p:ext>
            </p:extLst>
          </p:nvPr>
        </p:nvGraphicFramePr>
        <p:xfrm>
          <a:off x="6346363" y="1276880"/>
          <a:ext cx="5108575" cy="5428725"/>
        </p:xfrm>
        <a:graphic>
          <a:graphicData uri="http://schemas.openxmlformats.org/drawingml/2006/table">
            <a:tbl>
              <a:tblPr/>
              <a:tblGrid>
                <a:gridCol w="519113">
                  <a:extLst>
                    <a:ext uri="{9D8B030D-6E8A-4147-A177-3AD203B41FA5}">
                      <a16:colId xmlns:a16="http://schemas.microsoft.com/office/drawing/2014/main" xmlns="" val="20000"/>
                    </a:ext>
                  </a:extLst>
                </a:gridCol>
                <a:gridCol w="2432050">
                  <a:extLst>
                    <a:ext uri="{9D8B030D-6E8A-4147-A177-3AD203B41FA5}">
                      <a16:colId xmlns:a16="http://schemas.microsoft.com/office/drawing/2014/main" xmlns="" val="20001"/>
                    </a:ext>
                  </a:extLst>
                </a:gridCol>
                <a:gridCol w="2157412">
                  <a:extLst>
                    <a:ext uri="{9D8B030D-6E8A-4147-A177-3AD203B41FA5}">
                      <a16:colId xmlns:a16="http://schemas.microsoft.com/office/drawing/2014/main" xmlns="" val="20002"/>
                    </a:ext>
                  </a:extLst>
                </a:gridCol>
              </a:tblGrid>
              <a:tr h="3375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200" b="1" i="0" u="none" strike="noStrike" cap="none" normalizeH="0" baseline="0" dirty="0">
                          <a:ln>
                            <a:noFill/>
                          </a:ln>
                          <a:solidFill>
                            <a:srgbClr val="FFFFFF"/>
                          </a:solidFill>
                          <a:effectLst/>
                          <a:latin typeface="Times New Roman" pitchFamily="16" charset="0"/>
                          <a:cs typeface="Times New Roman" pitchFamily="16" charset="0"/>
                        </a:rPr>
                        <a:t>SIRA NO *</a:t>
                      </a:r>
                    </a:p>
                  </a:txBody>
                  <a:tcPr marL="34560" marR="34560" marT="21336" marB="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200" b="1" i="0" u="none" strike="noStrike" cap="none" normalizeH="0" baseline="0" dirty="0">
                          <a:ln>
                            <a:noFill/>
                          </a:ln>
                          <a:solidFill>
                            <a:srgbClr val="FFFFFF"/>
                          </a:solidFill>
                          <a:effectLst/>
                          <a:latin typeface="Times New Roman" pitchFamily="16" charset="0"/>
                          <a:cs typeface="Times New Roman" pitchFamily="16" charset="0"/>
                        </a:rPr>
                        <a:t>SEKTÖR</a:t>
                      </a:r>
                    </a:p>
                  </a:txBody>
                  <a:tcPr marL="34560" marR="34560" marT="21336" marB="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200" b="1" i="0" u="none" strike="noStrike" cap="none" normalizeH="0" baseline="0">
                          <a:ln>
                            <a:noFill/>
                          </a:ln>
                          <a:solidFill>
                            <a:srgbClr val="FFFFFF"/>
                          </a:solidFill>
                          <a:effectLst/>
                          <a:latin typeface="Times New Roman" pitchFamily="16" charset="0"/>
                          <a:cs typeface="Times New Roman" pitchFamily="16" charset="0"/>
                        </a:rPr>
                        <a:t>AR-GE MERKEZİ SAYISI</a:t>
                      </a:r>
                    </a:p>
                  </a:txBody>
                  <a:tcPr marL="34560" marR="34560" marT="21336" marB="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xmlns="" val="10000"/>
                  </a:ext>
                </a:extLst>
              </a:tr>
              <a:tr h="19334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23</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Mobilya</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15</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37039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24</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Dökümcülük</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14</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2"/>
                  </a:ext>
                </a:extLst>
              </a:tr>
              <a:tr h="19518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25</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Ulaştırma ve Lojistik</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14</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3"/>
                  </a:ext>
                </a:extLst>
              </a:tr>
              <a:tr h="29201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26</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Havacılık</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12</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4"/>
                  </a:ext>
                </a:extLst>
              </a:tr>
              <a:tr h="27817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27</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Ambalaj</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11</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5"/>
                  </a:ext>
                </a:extLst>
              </a:tr>
              <a:tr h="26895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28</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İnşaat</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8</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6"/>
                  </a:ext>
                </a:extLst>
              </a:tr>
              <a:tr h="19518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29</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Kozmetik ve Temizlik Ürünleri</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7</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7"/>
                  </a:ext>
                </a:extLst>
              </a:tr>
              <a:tr h="21977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30</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Denizcilik</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7</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8"/>
                  </a:ext>
                </a:extLst>
              </a:tr>
              <a:tr h="26895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31</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Kağıt ve Kağıt Ürünleri</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6</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9"/>
                  </a:ext>
                </a:extLst>
              </a:tr>
              <a:tr h="19334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32</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Otomotiv Tasarımı ve Mühendislik</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6</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0"/>
                  </a:ext>
                </a:extLst>
              </a:tr>
              <a:tr h="19979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33</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Petrol ve Petrol Ürünleri</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4</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1"/>
                  </a:ext>
                </a:extLst>
              </a:tr>
              <a:tr h="24436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34</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Madencilik</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4</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2"/>
                  </a:ext>
                </a:extLst>
              </a:tr>
              <a:tr h="19518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35</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Perakendecilik</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4</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3"/>
                  </a:ext>
                </a:extLst>
              </a:tr>
              <a:tr h="19518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36</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Medikal</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4</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4"/>
                  </a:ext>
                </a:extLst>
              </a:tr>
              <a:tr h="21977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37</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Mühendislik/Mimarlık Faaliyetleri</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4</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5"/>
                  </a:ext>
                </a:extLst>
              </a:tr>
              <a:tr h="19518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38</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Çimento ve Çimento Ürünleri</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3</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6"/>
                  </a:ext>
                </a:extLst>
              </a:tr>
              <a:tr h="19518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39</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Medya-İletişim</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3</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7"/>
                  </a:ext>
                </a:extLst>
              </a:tr>
              <a:tr h="19518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40</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Silah ve Mühimmat</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2</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8"/>
                  </a:ext>
                </a:extLst>
              </a:tr>
              <a:tr h="19518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41</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Cam ve Cam Ürünleri</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1</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19"/>
                  </a:ext>
                </a:extLst>
              </a:tr>
              <a:tr h="19518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42</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Deri Teknolojileri</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1</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20"/>
                  </a:ext>
                </a:extLst>
              </a:tr>
              <a:tr h="19518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43</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Hayvancılık</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1</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21"/>
                  </a:ext>
                </a:extLst>
              </a:tr>
              <a:tr h="19518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44</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Sıvılaştırılmış Likit Petrol Gazı</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1</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22"/>
                  </a:ext>
                </a:extLst>
              </a:tr>
              <a:tr h="19518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bg1"/>
                          </a:solidFill>
                          <a:effectLst/>
                          <a:latin typeface="Times New Roman" pitchFamily="16" charset="0"/>
                          <a:ea typeface="Droid Sans Fallback" charset="0"/>
                          <a:cs typeface="Droid Sans Fallback" charset="0"/>
                        </a:rPr>
                        <a:t>45</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6" charset="0"/>
                          <a:ea typeface="Droid Sans Fallback" charset="0"/>
                          <a:cs typeface="Droid Sans Fallback" charset="0"/>
                        </a:rPr>
                        <a:t>Orman Ürünleri</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ea typeface="Droid Sans Fallback"/>
                          <a:cs typeface="Droid Sans Fallback"/>
                          <a:sym typeface="Arial"/>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6" charset="0"/>
                          <a:ea typeface="Droid Sans Fallback" charset="0"/>
                          <a:cs typeface="Droid Sans Fallback" charset="0"/>
                        </a:rPr>
                        <a:t>1</a:t>
                      </a:r>
                    </a:p>
                  </a:txBody>
                  <a:tcPr marL="9525" marR="9525" marT="9525"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23"/>
                  </a:ext>
                </a:extLst>
              </a:tr>
            </a:tbl>
          </a:graphicData>
        </a:graphic>
      </p:graphicFrame>
    </p:spTree>
    <p:extLst>
      <p:ext uri="{BB962C8B-B14F-4D97-AF65-F5344CB8AC3E}">
        <p14:creationId xmlns:p14="http://schemas.microsoft.com/office/powerpoint/2010/main" val="1628962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Yuvarlatılmış Dikdörtgen 12"/>
          <p:cNvSpPr>
            <a:spLocks noChangeArrowheads="1"/>
          </p:cNvSpPr>
          <p:nvPr/>
        </p:nvSpPr>
        <p:spPr bwMode="auto">
          <a:xfrm>
            <a:off x="941963" y="5419715"/>
            <a:ext cx="7561262" cy="1009295"/>
          </a:xfrm>
          <a:prstGeom prst="roundRect">
            <a:avLst>
              <a:gd name="adj" fmla="val 16667"/>
            </a:avLst>
          </a:prstGeom>
          <a:solidFill>
            <a:schemeClr val="accent1">
              <a:lumMod val="20000"/>
              <a:lumOff val="80000"/>
            </a:schemeClr>
          </a:solidFill>
          <a:ln w="19050">
            <a:solidFill>
              <a:schemeClr val="tx1"/>
            </a:solidFill>
            <a:round/>
            <a:headEnd/>
            <a:tailEnd/>
          </a:ln>
        </p:spPr>
        <p:txBody>
          <a:bodyPr anchor="ctr"/>
          <a:lstStyle>
            <a:lvl1pPr marL="342900" indent="-342900">
              <a:defRPr sz="2400">
                <a:solidFill>
                  <a:schemeClr val="bg1"/>
                </a:solidFill>
                <a:latin typeface="Calibri" panose="020F0502020204030204" pitchFamily="34" charset="0"/>
                <a:ea typeface="MS PGothic" panose="020B0600070205080204" pitchFamily="34" charset="-128"/>
              </a:defRPr>
            </a:lvl1pPr>
            <a:lvl2pPr>
              <a:defRPr sz="2400">
                <a:solidFill>
                  <a:schemeClr val="bg1"/>
                </a:solidFill>
                <a:latin typeface="Calibri" panose="020F0502020204030204" pitchFamily="34" charset="0"/>
                <a:ea typeface="MS PGothic" panose="020B0600070205080204" pitchFamily="34" charset="-128"/>
              </a:defRPr>
            </a:lvl2pPr>
            <a:lvl3pPr>
              <a:defRPr sz="2400">
                <a:solidFill>
                  <a:schemeClr val="bg1"/>
                </a:solidFill>
                <a:latin typeface="Calibri" panose="020F0502020204030204" pitchFamily="34" charset="0"/>
                <a:ea typeface="MS PGothic" panose="020B0600070205080204" pitchFamily="34" charset="-128"/>
              </a:defRPr>
            </a:lvl3pPr>
            <a:lvl4pPr>
              <a:defRPr sz="2400">
                <a:solidFill>
                  <a:schemeClr val="bg1"/>
                </a:solidFill>
                <a:latin typeface="Calibri" panose="020F0502020204030204" pitchFamily="34" charset="0"/>
                <a:ea typeface="MS PGothic" panose="020B0600070205080204" pitchFamily="34" charset="-128"/>
              </a:defRPr>
            </a:lvl4pPr>
            <a:lvl5pPr>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lgn="just" eaLnBrk="1" hangingPunct="1">
              <a:buClr>
                <a:srgbClr val="000000"/>
              </a:buClr>
              <a:buSzPct val="100000"/>
              <a:buFont typeface="Wingdings" panose="05000000000000000000" pitchFamily="2" charset="2"/>
              <a:buChar char="ü"/>
            </a:pPr>
            <a:r>
              <a:rPr lang="tr-TR" altLang="tr-TR" sz="2000">
                <a:solidFill>
                  <a:schemeClr val="tx1"/>
                </a:solidFill>
              </a:rPr>
              <a:t>Tasarım Merkezlerinin ayrı bir birim şeklinde örgütlenmiş ve tek bir yerleşke veya fiziki mekan içinde yer alması</a:t>
            </a:r>
          </a:p>
        </p:txBody>
      </p:sp>
      <p:sp>
        <p:nvSpPr>
          <p:cNvPr id="28677" name="Yuvarlatılmış Dikdörtgen 13"/>
          <p:cNvSpPr>
            <a:spLocks noChangeArrowheads="1"/>
          </p:cNvSpPr>
          <p:nvPr/>
        </p:nvSpPr>
        <p:spPr bwMode="auto">
          <a:xfrm>
            <a:off x="959426" y="4519723"/>
            <a:ext cx="7561263" cy="816967"/>
          </a:xfrm>
          <a:prstGeom prst="roundRect">
            <a:avLst>
              <a:gd name="adj" fmla="val 16667"/>
            </a:avLst>
          </a:prstGeom>
          <a:solidFill>
            <a:schemeClr val="accent1">
              <a:lumMod val="20000"/>
              <a:lumOff val="80000"/>
            </a:schemeClr>
          </a:solidFill>
          <a:ln w="19050">
            <a:solidFill>
              <a:schemeClr val="tx1"/>
            </a:solidFill>
            <a:round/>
            <a:headEnd/>
            <a:tailEnd/>
          </a:ln>
        </p:spPr>
        <p:txBody>
          <a:bodyPr anchor="ctr"/>
          <a:lstStyle>
            <a:lvl1pPr marL="342900" indent="-342900">
              <a:defRPr sz="2400">
                <a:solidFill>
                  <a:schemeClr val="bg1"/>
                </a:solidFill>
                <a:latin typeface="Calibri" panose="020F0502020204030204" pitchFamily="34" charset="0"/>
                <a:ea typeface="MS PGothic" panose="020B0600070205080204" pitchFamily="34" charset="-128"/>
              </a:defRPr>
            </a:lvl1pPr>
            <a:lvl2pPr>
              <a:defRPr sz="2400">
                <a:solidFill>
                  <a:schemeClr val="bg1"/>
                </a:solidFill>
                <a:latin typeface="Calibri" panose="020F0502020204030204" pitchFamily="34" charset="0"/>
                <a:ea typeface="MS PGothic" panose="020B0600070205080204" pitchFamily="34" charset="-128"/>
              </a:defRPr>
            </a:lvl2pPr>
            <a:lvl3pPr>
              <a:defRPr sz="2400">
                <a:solidFill>
                  <a:schemeClr val="bg1"/>
                </a:solidFill>
                <a:latin typeface="Calibri" panose="020F0502020204030204" pitchFamily="34" charset="0"/>
                <a:ea typeface="MS PGothic" panose="020B0600070205080204" pitchFamily="34" charset="-128"/>
              </a:defRPr>
            </a:lvl3pPr>
            <a:lvl4pPr>
              <a:defRPr sz="2400">
                <a:solidFill>
                  <a:schemeClr val="bg1"/>
                </a:solidFill>
                <a:latin typeface="Calibri" panose="020F0502020204030204" pitchFamily="34" charset="0"/>
                <a:ea typeface="MS PGothic" panose="020B0600070205080204" pitchFamily="34" charset="-128"/>
              </a:defRPr>
            </a:lvl4pPr>
            <a:lvl5pPr>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lgn="just" eaLnBrk="1" hangingPunct="1">
              <a:buClr>
                <a:srgbClr val="000000"/>
              </a:buClr>
              <a:buSzPct val="100000"/>
              <a:buFont typeface="Wingdings" panose="05000000000000000000" pitchFamily="2" charset="2"/>
              <a:buChar char="ü"/>
            </a:pPr>
            <a:r>
              <a:rPr lang="tr-TR" altLang="tr-TR" sz="2000" u="sng">
                <a:solidFill>
                  <a:schemeClr val="tx1"/>
                </a:solidFill>
              </a:rPr>
              <a:t>Tasarım faaliyetlerinin</a:t>
            </a:r>
            <a:r>
              <a:rPr lang="tr-TR" altLang="tr-TR" sz="2000">
                <a:solidFill>
                  <a:schemeClr val="tx1"/>
                </a:solidFill>
              </a:rPr>
              <a:t> yurt içinde gerçekleştirilmesi</a:t>
            </a:r>
          </a:p>
        </p:txBody>
      </p:sp>
      <p:sp>
        <p:nvSpPr>
          <p:cNvPr id="28678" name="Yuvarlatılmış Dikdörtgen 14"/>
          <p:cNvSpPr>
            <a:spLocks noChangeArrowheads="1"/>
          </p:cNvSpPr>
          <p:nvPr/>
        </p:nvSpPr>
        <p:spPr bwMode="auto">
          <a:xfrm>
            <a:off x="972126" y="3477032"/>
            <a:ext cx="7561263" cy="949724"/>
          </a:xfrm>
          <a:prstGeom prst="roundRect">
            <a:avLst>
              <a:gd name="adj" fmla="val 16667"/>
            </a:avLst>
          </a:prstGeom>
          <a:solidFill>
            <a:schemeClr val="accent1">
              <a:lumMod val="20000"/>
              <a:lumOff val="80000"/>
            </a:schemeClr>
          </a:solidFill>
          <a:ln w="19050">
            <a:solidFill>
              <a:schemeClr val="tx1"/>
            </a:solidFill>
            <a:round/>
            <a:headEnd/>
            <a:tailEnd/>
          </a:ln>
        </p:spPr>
        <p:txBody>
          <a:bodyPr anchor="ctr"/>
          <a:lstStyle>
            <a:lvl1pPr marL="342900" indent="-342900">
              <a:defRPr sz="2400">
                <a:solidFill>
                  <a:schemeClr val="bg1"/>
                </a:solidFill>
                <a:latin typeface="Calibri" panose="020F0502020204030204" pitchFamily="34" charset="0"/>
                <a:ea typeface="MS PGothic" panose="020B0600070205080204" pitchFamily="34" charset="-128"/>
              </a:defRPr>
            </a:lvl1pPr>
            <a:lvl2pPr>
              <a:defRPr sz="2400">
                <a:solidFill>
                  <a:schemeClr val="bg1"/>
                </a:solidFill>
                <a:latin typeface="Calibri" panose="020F0502020204030204" pitchFamily="34" charset="0"/>
                <a:ea typeface="MS PGothic" panose="020B0600070205080204" pitchFamily="34" charset="-128"/>
              </a:defRPr>
            </a:lvl2pPr>
            <a:lvl3pPr>
              <a:defRPr sz="2400">
                <a:solidFill>
                  <a:schemeClr val="bg1"/>
                </a:solidFill>
                <a:latin typeface="Calibri" panose="020F0502020204030204" pitchFamily="34" charset="0"/>
                <a:ea typeface="MS PGothic" panose="020B0600070205080204" pitchFamily="34" charset="-128"/>
              </a:defRPr>
            </a:lvl3pPr>
            <a:lvl4pPr>
              <a:defRPr sz="2400">
                <a:solidFill>
                  <a:schemeClr val="bg1"/>
                </a:solidFill>
                <a:latin typeface="Calibri" panose="020F0502020204030204" pitchFamily="34" charset="0"/>
                <a:ea typeface="MS PGothic" panose="020B0600070205080204" pitchFamily="34" charset="-128"/>
              </a:defRPr>
            </a:lvl4pPr>
            <a:lvl5pPr>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lgn="just" eaLnBrk="1" hangingPunct="1">
              <a:buClr>
                <a:srgbClr val="000000"/>
              </a:buClr>
              <a:buSzPct val="100000"/>
              <a:buFont typeface="Wingdings" panose="05000000000000000000" pitchFamily="2" charset="2"/>
              <a:buChar char="ü"/>
            </a:pPr>
            <a:r>
              <a:rPr lang="tr-TR" altLang="tr-TR" sz="2000" dirty="0">
                <a:solidFill>
                  <a:schemeClr val="tx1"/>
                </a:solidFill>
              </a:rPr>
              <a:t>Tasarım ve destek personelinin Tasarım Merkezinde çalıştığının </a:t>
            </a:r>
            <a:r>
              <a:rPr lang="tr-TR" altLang="tr-TR" sz="2000" u="sng" dirty="0">
                <a:solidFill>
                  <a:schemeClr val="tx1"/>
                </a:solidFill>
              </a:rPr>
              <a:t>fiziki kontrolünü yapacak mekanizmalara </a:t>
            </a:r>
            <a:r>
              <a:rPr lang="tr-TR" altLang="tr-TR" sz="2000" dirty="0">
                <a:solidFill>
                  <a:schemeClr val="tx1"/>
                </a:solidFill>
              </a:rPr>
              <a:t>sahip olunması</a:t>
            </a:r>
          </a:p>
        </p:txBody>
      </p:sp>
      <p:sp>
        <p:nvSpPr>
          <p:cNvPr id="28679" name="Yuvarlatılmış Dikdörtgen 15"/>
          <p:cNvSpPr>
            <a:spLocks noChangeArrowheads="1"/>
          </p:cNvSpPr>
          <p:nvPr/>
        </p:nvSpPr>
        <p:spPr bwMode="auto">
          <a:xfrm>
            <a:off x="959426" y="2544111"/>
            <a:ext cx="7561263" cy="886752"/>
          </a:xfrm>
          <a:prstGeom prst="roundRect">
            <a:avLst>
              <a:gd name="adj" fmla="val 16667"/>
            </a:avLst>
          </a:prstGeom>
          <a:solidFill>
            <a:schemeClr val="accent1">
              <a:lumMod val="20000"/>
              <a:lumOff val="80000"/>
            </a:schemeClr>
          </a:solidFill>
          <a:ln w="19050">
            <a:solidFill>
              <a:schemeClr val="tx1"/>
            </a:solidFill>
            <a:round/>
            <a:headEnd/>
            <a:tailEnd/>
          </a:ln>
        </p:spPr>
        <p:txBody>
          <a:bodyPr anchor="ctr"/>
          <a:lstStyle>
            <a:lvl1pPr marL="342900" indent="-342900">
              <a:defRPr sz="2400">
                <a:solidFill>
                  <a:schemeClr val="bg1"/>
                </a:solidFill>
                <a:latin typeface="Calibri" panose="020F0502020204030204" pitchFamily="34" charset="0"/>
                <a:ea typeface="MS PGothic" panose="020B0600070205080204" pitchFamily="34" charset="-128"/>
              </a:defRPr>
            </a:lvl1pPr>
            <a:lvl2pPr>
              <a:defRPr sz="2400">
                <a:solidFill>
                  <a:schemeClr val="bg1"/>
                </a:solidFill>
                <a:latin typeface="Calibri" panose="020F0502020204030204" pitchFamily="34" charset="0"/>
                <a:ea typeface="MS PGothic" panose="020B0600070205080204" pitchFamily="34" charset="-128"/>
              </a:defRPr>
            </a:lvl2pPr>
            <a:lvl3pPr>
              <a:defRPr sz="2400">
                <a:solidFill>
                  <a:schemeClr val="bg1"/>
                </a:solidFill>
                <a:latin typeface="Calibri" panose="020F0502020204030204" pitchFamily="34" charset="0"/>
                <a:ea typeface="MS PGothic" panose="020B0600070205080204" pitchFamily="34" charset="-128"/>
              </a:defRPr>
            </a:lvl3pPr>
            <a:lvl4pPr>
              <a:defRPr sz="2400">
                <a:solidFill>
                  <a:schemeClr val="bg1"/>
                </a:solidFill>
                <a:latin typeface="Calibri" panose="020F0502020204030204" pitchFamily="34" charset="0"/>
                <a:ea typeface="MS PGothic" panose="020B0600070205080204" pitchFamily="34" charset="-128"/>
              </a:defRPr>
            </a:lvl4pPr>
            <a:lvl5pPr>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lgn="just" eaLnBrk="1" hangingPunct="1">
              <a:buClr>
                <a:srgbClr val="000000"/>
              </a:buClr>
              <a:buSzPct val="100000"/>
              <a:buFont typeface="Wingdings" panose="05000000000000000000" pitchFamily="2" charset="2"/>
              <a:buChar char="ü"/>
            </a:pPr>
            <a:r>
              <a:rPr lang="tr-TR" altLang="tr-TR" sz="2000" dirty="0">
                <a:solidFill>
                  <a:schemeClr val="tx1"/>
                </a:solidFill>
              </a:rPr>
              <a:t>Tasarım Merkezinde  </a:t>
            </a:r>
            <a:r>
              <a:rPr lang="tr-TR" altLang="tr-TR" sz="2000" u="sng" dirty="0">
                <a:solidFill>
                  <a:schemeClr val="tx1"/>
                </a:solidFill>
              </a:rPr>
              <a:t>tasarım projelerinin </a:t>
            </a:r>
            <a:r>
              <a:rPr lang="tr-TR" altLang="tr-TR" sz="2000" dirty="0">
                <a:solidFill>
                  <a:schemeClr val="tx1"/>
                </a:solidFill>
              </a:rPr>
              <a:t>bulunması</a:t>
            </a:r>
          </a:p>
        </p:txBody>
      </p:sp>
      <p:sp>
        <p:nvSpPr>
          <p:cNvPr id="28680" name="Yuvarlatılmış Dikdörtgen 16"/>
          <p:cNvSpPr>
            <a:spLocks noChangeArrowheads="1"/>
          </p:cNvSpPr>
          <p:nvPr/>
        </p:nvSpPr>
        <p:spPr bwMode="auto">
          <a:xfrm>
            <a:off x="972126" y="1391640"/>
            <a:ext cx="7561263" cy="1073971"/>
          </a:xfrm>
          <a:prstGeom prst="roundRect">
            <a:avLst>
              <a:gd name="adj" fmla="val 16667"/>
            </a:avLst>
          </a:prstGeom>
          <a:solidFill>
            <a:schemeClr val="accent1">
              <a:lumMod val="20000"/>
              <a:lumOff val="80000"/>
            </a:schemeClr>
          </a:solidFill>
          <a:ln w="19050">
            <a:solidFill>
              <a:schemeClr val="tx1"/>
            </a:solidFill>
            <a:round/>
            <a:headEnd/>
            <a:tailEnd/>
          </a:ln>
        </p:spPr>
        <p:txBody>
          <a:bodyPr anchor="ctr"/>
          <a:lstStyle>
            <a:lvl1pPr marL="342900" indent="-342900">
              <a:defRPr sz="2400">
                <a:solidFill>
                  <a:schemeClr val="bg1"/>
                </a:solidFill>
                <a:latin typeface="Calibri" panose="020F0502020204030204" pitchFamily="34" charset="0"/>
                <a:ea typeface="MS PGothic" panose="020B0600070205080204" pitchFamily="34" charset="-128"/>
              </a:defRPr>
            </a:lvl1pPr>
            <a:lvl2pPr>
              <a:defRPr sz="2400">
                <a:solidFill>
                  <a:schemeClr val="bg1"/>
                </a:solidFill>
                <a:latin typeface="Calibri" panose="020F0502020204030204" pitchFamily="34" charset="0"/>
                <a:ea typeface="MS PGothic" panose="020B0600070205080204" pitchFamily="34" charset="-128"/>
              </a:defRPr>
            </a:lvl2pPr>
            <a:lvl3pPr>
              <a:defRPr sz="2400">
                <a:solidFill>
                  <a:schemeClr val="bg1"/>
                </a:solidFill>
                <a:latin typeface="Calibri" panose="020F0502020204030204" pitchFamily="34" charset="0"/>
                <a:ea typeface="MS PGothic" panose="020B0600070205080204" pitchFamily="34" charset="-128"/>
              </a:defRPr>
            </a:lvl3pPr>
            <a:lvl4pPr>
              <a:defRPr sz="2400">
                <a:solidFill>
                  <a:schemeClr val="bg1"/>
                </a:solidFill>
                <a:latin typeface="Calibri" panose="020F0502020204030204" pitchFamily="34" charset="0"/>
                <a:ea typeface="MS PGothic" panose="020B0600070205080204" pitchFamily="34" charset="-128"/>
              </a:defRPr>
            </a:lvl4pPr>
            <a:lvl5pPr>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lgn="just" eaLnBrk="1" hangingPunct="1">
              <a:buClr>
                <a:srgbClr val="000000"/>
              </a:buClr>
              <a:buSzPct val="100000"/>
              <a:buFont typeface="Wingdings" panose="05000000000000000000" pitchFamily="2" charset="2"/>
              <a:buChar char="ü"/>
            </a:pPr>
            <a:r>
              <a:rPr lang="tr-TR" altLang="tr-TR" sz="2000" dirty="0">
                <a:solidFill>
                  <a:schemeClr val="tx1"/>
                </a:solidFill>
              </a:rPr>
              <a:t>Tasarım Merkezinde tasarımcı ve teknisyen statüsünde çalışacak en </a:t>
            </a:r>
            <a:r>
              <a:rPr lang="tr-TR" altLang="tr-TR" sz="2000" u="sng" dirty="0">
                <a:solidFill>
                  <a:schemeClr val="tx1"/>
                </a:solidFill>
              </a:rPr>
              <a:t>az 10 Tam Zaman Eşdeğer </a:t>
            </a:r>
            <a:r>
              <a:rPr lang="tr-TR" altLang="tr-TR" sz="2000" dirty="0">
                <a:solidFill>
                  <a:schemeClr val="tx1"/>
                </a:solidFill>
              </a:rPr>
              <a:t>Tasarım personeline sahip olunması</a:t>
            </a:r>
          </a:p>
        </p:txBody>
      </p:sp>
      <p:sp>
        <p:nvSpPr>
          <p:cNvPr id="14" name="Metin kutusu 13"/>
          <p:cNvSpPr txBox="1"/>
          <p:nvPr/>
        </p:nvSpPr>
        <p:spPr>
          <a:xfrm>
            <a:off x="1629655" y="730097"/>
            <a:ext cx="5906262" cy="523220"/>
          </a:xfrm>
          <a:prstGeom prst="rect">
            <a:avLst/>
          </a:prstGeom>
          <a:noFill/>
        </p:spPr>
        <p:txBody>
          <a:bodyPr wrap="square" rtlCol="0">
            <a:spAutoFit/>
          </a:bodyPr>
          <a:lstStyle/>
          <a:p>
            <a:r>
              <a:rPr lang="tr-TR" sz="2800" dirty="0"/>
              <a:t>Tasarım Merkezi Kurma Koşulları</a:t>
            </a:r>
          </a:p>
        </p:txBody>
      </p:sp>
      <p:sp>
        <p:nvSpPr>
          <p:cNvPr id="2" name="Slayt Numarası Yer Tutucusu 1"/>
          <p:cNvSpPr>
            <a:spLocks noGrp="1"/>
          </p:cNvSpPr>
          <p:nvPr>
            <p:ph type="sldNum" sz="quarter" idx="12"/>
          </p:nvPr>
        </p:nvSpPr>
        <p:spPr/>
        <p:txBody>
          <a:bodyPr/>
          <a:lstStyle/>
          <a:p>
            <a:fld id="{3905EF2D-A7A7-4569-8808-D872EB7783B7}" type="slidenum">
              <a:rPr lang="tr-TR" smtClean="0"/>
              <a:t>12</a:t>
            </a:fld>
            <a:endParaRPr lang="tr-TR"/>
          </a:p>
        </p:txBody>
      </p:sp>
    </p:spTree>
    <p:extLst>
      <p:ext uri="{BB962C8B-B14F-4D97-AF65-F5344CB8AC3E}">
        <p14:creationId xmlns:p14="http://schemas.microsoft.com/office/powerpoint/2010/main" val="42086724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680"/>
                                        </p:tgtEl>
                                        <p:attrNameLst>
                                          <p:attrName>style.visibility</p:attrName>
                                        </p:attrNameLst>
                                      </p:cBhvr>
                                      <p:to>
                                        <p:strVal val="visible"/>
                                      </p:to>
                                    </p:set>
                                    <p:anim calcmode="lin" valueType="num">
                                      <p:cBhvr additive="base">
                                        <p:cTn id="7" dur="500"/>
                                        <p:tgtEl>
                                          <p:spTgt spid="28680"/>
                                        </p:tgtEl>
                                        <p:attrNameLst>
                                          <p:attrName>ppt_y</p:attrName>
                                        </p:attrNameLst>
                                      </p:cBhvr>
                                      <p:tavLst>
                                        <p:tav tm="0">
                                          <p:val>
                                            <p:strVal val="#ppt_y+#ppt_h*1.125000"/>
                                          </p:val>
                                        </p:tav>
                                        <p:tav tm="100000">
                                          <p:val>
                                            <p:strVal val="#ppt_y"/>
                                          </p:val>
                                        </p:tav>
                                      </p:tavLst>
                                    </p:anim>
                                    <p:animEffect transition="in" filter="wipe(up)">
                                      <p:cBhvr>
                                        <p:cTn id="8" dur="500"/>
                                        <p:tgtEl>
                                          <p:spTgt spid="28680"/>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8679"/>
                                        </p:tgtEl>
                                        <p:attrNameLst>
                                          <p:attrName>style.visibility</p:attrName>
                                        </p:attrNameLst>
                                      </p:cBhvr>
                                      <p:to>
                                        <p:strVal val="visible"/>
                                      </p:to>
                                    </p:set>
                                    <p:anim calcmode="lin" valueType="num">
                                      <p:cBhvr additive="base">
                                        <p:cTn id="13" dur="500"/>
                                        <p:tgtEl>
                                          <p:spTgt spid="28679"/>
                                        </p:tgtEl>
                                        <p:attrNameLst>
                                          <p:attrName>ppt_y</p:attrName>
                                        </p:attrNameLst>
                                      </p:cBhvr>
                                      <p:tavLst>
                                        <p:tav tm="0">
                                          <p:val>
                                            <p:strVal val="#ppt_y+#ppt_h*1.125000"/>
                                          </p:val>
                                        </p:tav>
                                        <p:tav tm="100000">
                                          <p:val>
                                            <p:strVal val="#ppt_y"/>
                                          </p:val>
                                        </p:tav>
                                      </p:tavLst>
                                    </p:anim>
                                    <p:animEffect transition="in" filter="wipe(up)">
                                      <p:cBhvr>
                                        <p:cTn id="14" dur="500"/>
                                        <p:tgtEl>
                                          <p:spTgt spid="2867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8678"/>
                                        </p:tgtEl>
                                        <p:attrNameLst>
                                          <p:attrName>style.visibility</p:attrName>
                                        </p:attrNameLst>
                                      </p:cBhvr>
                                      <p:to>
                                        <p:strVal val="visible"/>
                                      </p:to>
                                    </p:set>
                                    <p:anim calcmode="lin" valueType="num">
                                      <p:cBhvr additive="base">
                                        <p:cTn id="19" dur="500"/>
                                        <p:tgtEl>
                                          <p:spTgt spid="28678"/>
                                        </p:tgtEl>
                                        <p:attrNameLst>
                                          <p:attrName>ppt_y</p:attrName>
                                        </p:attrNameLst>
                                      </p:cBhvr>
                                      <p:tavLst>
                                        <p:tav tm="0">
                                          <p:val>
                                            <p:strVal val="#ppt_y+#ppt_h*1.125000"/>
                                          </p:val>
                                        </p:tav>
                                        <p:tav tm="100000">
                                          <p:val>
                                            <p:strVal val="#ppt_y"/>
                                          </p:val>
                                        </p:tav>
                                      </p:tavLst>
                                    </p:anim>
                                    <p:animEffect transition="in" filter="wipe(up)">
                                      <p:cBhvr>
                                        <p:cTn id="20" dur="500"/>
                                        <p:tgtEl>
                                          <p:spTgt spid="2867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8677"/>
                                        </p:tgtEl>
                                        <p:attrNameLst>
                                          <p:attrName>style.visibility</p:attrName>
                                        </p:attrNameLst>
                                      </p:cBhvr>
                                      <p:to>
                                        <p:strVal val="visible"/>
                                      </p:to>
                                    </p:set>
                                    <p:anim calcmode="lin" valueType="num">
                                      <p:cBhvr additive="base">
                                        <p:cTn id="25" dur="500"/>
                                        <p:tgtEl>
                                          <p:spTgt spid="28677"/>
                                        </p:tgtEl>
                                        <p:attrNameLst>
                                          <p:attrName>ppt_y</p:attrName>
                                        </p:attrNameLst>
                                      </p:cBhvr>
                                      <p:tavLst>
                                        <p:tav tm="0">
                                          <p:val>
                                            <p:strVal val="#ppt_y+#ppt_h*1.125000"/>
                                          </p:val>
                                        </p:tav>
                                        <p:tav tm="100000">
                                          <p:val>
                                            <p:strVal val="#ppt_y"/>
                                          </p:val>
                                        </p:tav>
                                      </p:tavLst>
                                    </p:anim>
                                    <p:animEffect transition="in" filter="wipe(up)">
                                      <p:cBhvr>
                                        <p:cTn id="26" dur="500"/>
                                        <p:tgtEl>
                                          <p:spTgt spid="2867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8676"/>
                                        </p:tgtEl>
                                        <p:attrNameLst>
                                          <p:attrName>style.visibility</p:attrName>
                                        </p:attrNameLst>
                                      </p:cBhvr>
                                      <p:to>
                                        <p:strVal val="visible"/>
                                      </p:to>
                                    </p:set>
                                    <p:anim calcmode="lin" valueType="num">
                                      <p:cBhvr additive="base">
                                        <p:cTn id="31" dur="500"/>
                                        <p:tgtEl>
                                          <p:spTgt spid="28676"/>
                                        </p:tgtEl>
                                        <p:attrNameLst>
                                          <p:attrName>ppt_y</p:attrName>
                                        </p:attrNameLst>
                                      </p:cBhvr>
                                      <p:tavLst>
                                        <p:tav tm="0">
                                          <p:val>
                                            <p:strVal val="#ppt_y+#ppt_h*1.125000"/>
                                          </p:val>
                                        </p:tav>
                                        <p:tav tm="100000">
                                          <p:val>
                                            <p:strVal val="#ppt_y"/>
                                          </p:val>
                                        </p:tav>
                                      </p:tavLst>
                                    </p:anim>
                                    <p:animEffect transition="in" filter="wipe(up)">
                                      <p:cBhvr>
                                        <p:cTn id="32"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8677" grpId="0" animBg="1"/>
      <p:bldP spid="28678" grpId="0" animBg="1"/>
      <p:bldP spid="28679" grpId="0" animBg="1"/>
      <p:bldP spid="286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4 Alt Başlık"/>
          <p:cNvSpPr txBox="1">
            <a:spLocks/>
          </p:cNvSpPr>
          <p:nvPr/>
        </p:nvSpPr>
        <p:spPr bwMode="auto">
          <a:xfrm>
            <a:off x="1912939" y="3039228"/>
            <a:ext cx="37560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208" tIns="31104" rIns="62208" bIns="31104"/>
          <a:lstStyle/>
          <a:p>
            <a:pPr algn="just">
              <a:buFontTx/>
              <a:buChar char="-"/>
            </a:pPr>
            <a:r>
              <a:rPr lang="tr-TR" altLang="tr-TR" b="1" dirty="0"/>
              <a:t> Mühendislik</a:t>
            </a:r>
          </a:p>
          <a:p>
            <a:pPr algn="just">
              <a:buFontTx/>
              <a:buChar char="-"/>
            </a:pPr>
            <a:r>
              <a:rPr lang="tr-TR" altLang="tr-TR" b="1" dirty="0"/>
              <a:t> Mimarlık</a:t>
            </a:r>
          </a:p>
          <a:p>
            <a:pPr algn="just">
              <a:buFontTx/>
              <a:buChar char="-"/>
            </a:pPr>
            <a:r>
              <a:rPr lang="tr-TR" altLang="tr-TR" b="1" dirty="0"/>
              <a:t> Tasarım </a:t>
            </a:r>
            <a:r>
              <a:rPr lang="tr-TR" altLang="tr-TR" dirty="0"/>
              <a:t>bölümlerinden </a:t>
            </a:r>
            <a:r>
              <a:rPr lang="tr-TR" altLang="tr-TR" u="sng" dirty="0"/>
              <a:t>lisans mezunu</a:t>
            </a:r>
          </a:p>
          <a:p>
            <a:pPr algn="just"/>
            <a:r>
              <a:rPr lang="tr-TR" altLang="tr-TR" i="1" dirty="0"/>
              <a:t>veya</a:t>
            </a:r>
          </a:p>
          <a:p>
            <a:pPr algn="just"/>
            <a:r>
              <a:rPr lang="tr-TR" altLang="tr-TR" dirty="0"/>
              <a:t>- </a:t>
            </a:r>
            <a:r>
              <a:rPr lang="tr-TR" altLang="tr-TR" b="1" dirty="0"/>
              <a:t>Tasarım</a:t>
            </a:r>
            <a:r>
              <a:rPr lang="tr-TR" altLang="tr-TR" dirty="0"/>
              <a:t> alanlarından </a:t>
            </a:r>
            <a:r>
              <a:rPr lang="tr-TR" altLang="tr-TR" u="sng" dirty="0"/>
              <a:t>lisansüstü mezunu</a:t>
            </a:r>
          </a:p>
          <a:p>
            <a:pPr algn="just">
              <a:buFontTx/>
              <a:buChar char="-"/>
            </a:pPr>
            <a:endParaRPr lang="tr-TR" altLang="tr-TR" u="sng" dirty="0"/>
          </a:p>
        </p:txBody>
      </p:sp>
      <p:sp>
        <p:nvSpPr>
          <p:cNvPr id="20485" name="4 Alt Başlık"/>
          <p:cNvSpPr txBox="1">
            <a:spLocks/>
          </p:cNvSpPr>
          <p:nvPr/>
        </p:nvSpPr>
        <p:spPr bwMode="auto">
          <a:xfrm>
            <a:off x="6527801" y="3005891"/>
            <a:ext cx="375602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208" tIns="31104" rIns="62208" bIns="31104"/>
          <a:lstStyle/>
          <a:p>
            <a:pPr algn="just"/>
            <a:r>
              <a:rPr lang="tr-TR" altLang="tr-TR" dirty="0"/>
              <a:t>-Meslek Liseleri’nin veya Meslek </a:t>
            </a:r>
            <a:r>
              <a:rPr lang="tr-TR" altLang="tr-TR" dirty="0" err="1"/>
              <a:t>Yüksekokulları’nın</a:t>
            </a:r>
            <a:r>
              <a:rPr lang="tr-TR" altLang="tr-TR" dirty="0"/>
              <a:t>;</a:t>
            </a:r>
          </a:p>
          <a:p>
            <a:pPr lvl="1" algn="just">
              <a:buFontTx/>
              <a:buChar char="-"/>
            </a:pPr>
            <a:r>
              <a:rPr lang="tr-TR" altLang="tr-TR" b="1" dirty="0"/>
              <a:t>Tasarım</a:t>
            </a:r>
          </a:p>
          <a:p>
            <a:pPr lvl="1" algn="just">
              <a:buFontTx/>
              <a:buChar char="-"/>
            </a:pPr>
            <a:r>
              <a:rPr lang="tr-TR" altLang="tr-TR" b="1" dirty="0"/>
              <a:t>Teknik</a:t>
            </a:r>
          </a:p>
          <a:p>
            <a:pPr lvl="1" algn="just">
              <a:buFontTx/>
              <a:buChar char="-"/>
            </a:pPr>
            <a:r>
              <a:rPr lang="tr-TR" altLang="tr-TR" b="1" dirty="0"/>
              <a:t>Fen</a:t>
            </a:r>
          </a:p>
          <a:p>
            <a:pPr lvl="1" algn="just">
              <a:buFontTx/>
              <a:buChar char="-"/>
            </a:pPr>
            <a:r>
              <a:rPr lang="tr-TR" altLang="tr-TR" b="1" dirty="0"/>
              <a:t>Sağlık </a:t>
            </a:r>
          </a:p>
          <a:p>
            <a:pPr algn="just"/>
            <a:r>
              <a:rPr lang="tr-TR" altLang="tr-TR" dirty="0"/>
              <a:t>programlarından mezun</a:t>
            </a:r>
          </a:p>
        </p:txBody>
      </p:sp>
      <p:sp>
        <p:nvSpPr>
          <p:cNvPr id="24580" name="9 Yuvarlatılmış Dikdörtgen"/>
          <p:cNvSpPr>
            <a:spLocks noChangeArrowheads="1"/>
          </p:cNvSpPr>
          <p:nvPr/>
        </p:nvSpPr>
        <p:spPr bwMode="auto">
          <a:xfrm>
            <a:off x="2506663" y="2174040"/>
            <a:ext cx="2571750" cy="690562"/>
          </a:xfrm>
          <a:prstGeom prst="roundRect">
            <a:avLst>
              <a:gd name="adj" fmla="val 16667"/>
            </a:avLst>
          </a:prstGeom>
          <a:solidFill>
            <a:schemeClr val="accent1">
              <a:lumMod val="20000"/>
              <a:lumOff val="80000"/>
            </a:schemeClr>
          </a:solidFill>
          <a:ln w="9525">
            <a:solidFill>
              <a:schemeClr val="tx1"/>
            </a:solidFill>
            <a:round/>
            <a:headEnd/>
            <a:tailEnd/>
          </a:ln>
        </p:spPr>
        <p:txBody>
          <a:bodyPr/>
          <a:lstStyle/>
          <a:p>
            <a:pPr algn="ctr" eaLnBrk="1" hangingPunct="1">
              <a:buClr>
                <a:srgbClr val="000000"/>
              </a:buClr>
              <a:buSzPct val="100000"/>
              <a:buFont typeface="Times New Roman" panose="02020603050405020304" pitchFamily="18" charset="0"/>
              <a:buNone/>
            </a:pPr>
            <a:r>
              <a:rPr lang="tr-TR" altLang="tr-TR" sz="2800" b="1"/>
              <a:t>Tasarımcı</a:t>
            </a:r>
            <a:endParaRPr lang="tr-TR" altLang="tr-TR" sz="2800"/>
          </a:p>
        </p:txBody>
      </p:sp>
      <p:sp>
        <p:nvSpPr>
          <p:cNvPr id="24581" name="10 Yuvarlatılmış Dikdörtgen"/>
          <p:cNvSpPr>
            <a:spLocks noChangeArrowheads="1"/>
          </p:cNvSpPr>
          <p:nvPr/>
        </p:nvSpPr>
        <p:spPr bwMode="auto">
          <a:xfrm>
            <a:off x="6953250" y="2174040"/>
            <a:ext cx="2571750" cy="690562"/>
          </a:xfrm>
          <a:prstGeom prst="roundRect">
            <a:avLst>
              <a:gd name="adj" fmla="val 16667"/>
            </a:avLst>
          </a:prstGeom>
          <a:solidFill>
            <a:schemeClr val="accent1">
              <a:lumMod val="20000"/>
              <a:lumOff val="80000"/>
            </a:schemeClr>
          </a:solidFill>
          <a:ln w="9525">
            <a:solidFill>
              <a:schemeClr val="tx1"/>
            </a:solidFill>
            <a:round/>
            <a:headEnd/>
            <a:tailEnd/>
          </a:ln>
        </p:spPr>
        <p:txBody>
          <a:bodyPr/>
          <a:lstStyle/>
          <a:p>
            <a:pPr algn="ctr" eaLnBrk="1" hangingPunct="1">
              <a:buClr>
                <a:srgbClr val="000000"/>
              </a:buClr>
              <a:buSzPct val="100000"/>
              <a:buFont typeface="Times New Roman" panose="02020603050405020304" pitchFamily="18" charset="0"/>
              <a:buNone/>
            </a:pPr>
            <a:r>
              <a:rPr lang="tr-TR" altLang="tr-TR" sz="2800" b="1"/>
              <a:t>Teknisyen</a:t>
            </a:r>
            <a:r>
              <a:rPr lang="tr-TR" altLang="tr-TR" sz="2800"/>
              <a:t> </a:t>
            </a:r>
          </a:p>
        </p:txBody>
      </p:sp>
      <p:sp>
        <p:nvSpPr>
          <p:cNvPr id="24582" name="11 Yuvarlatılmış Dikdörtgen"/>
          <p:cNvSpPr>
            <a:spLocks noChangeArrowheads="1"/>
          </p:cNvSpPr>
          <p:nvPr/>
        </p:nvSpPr>
        <p:spPr bwMode="auto">
          <a:xfrm>
            <a:off x="3952875" y="734177"/>
            <a:ext cx="4286250" cy="736600"/>
          </a:xfrm>
          <a:prstGeom prst="roundRect">
            <a:avLst>
              <a:gd name="adj" fmla="val 16667"/>
            </a:avLst>
          </a:prstGeom>
          <a:solidFill>
            <a:schemeClr val="accent1">
              <a:lumMod val="20000"/>
              <a:lumOff val="80000"/>
            </a:schemeClr>
          </a:solidFill>
          <a:ln w="9525">
            <a:solidFill>
              <a:schemeClr val="tx1"/>
            </a:solidFill>
            <a:round/>
            <a:headEnd/>
            <a:tailEnd/>
          </a:ln>
        </p:spPr>
        <p:txBody>
          <a:bodyPr/>
          <a:lstStyle/>
          <a:p>
            <a:pPr algn="ctr" eaLnBrk="1" hangingPunct="1">
              <a:buClr>
                <a:srgbClr val="000000"/>
              </a:buClr>
              <a:buSzPct val="100000"/>
              <a:buFont typeface="Times New Roman" panose="02020603050405020304" pitchFamily="18" charset="0"/>
              <a:buNone/>
            </a:pPr>
            <a:r>
              <a:rPr lang="tr-TR" altLang="tr-TR" sz="2800" b="1" dirty="0"/>
              <a:t>Tasarım Personeli </a:t>
            </a:r>
          </a:p>
        </p:txBody>
      </p:sp>
      <p:sp>
        <p:nvSpPr>
          <p:cNvPr id="30728" name="12 Sağ Ayraç"/>
          <p:cNvSpPr>
            <a:spLocks/>
          </p:cNvSpPr>
          <p:nvPr/>
        </p:nvSpPr>
        <p:spPr bwMode="auto">
          <a:xfrm rot="16200000">
            <a:off x="5708651" y="-389773"/>
            <a:ext cx="614362" cy="4446587"/>
          </a:xfrm>
          <a:prstGeom prst="rightBrace">
            <a:avLst>
              <a:gd name="adj1" fmla="val 8343"/>
              <a:gd name="adj2" fmla="val 50000"/>
            </a:avLst>
          </a:prstGeom>
          <a:solidFill>
            <a:schemeClr val="bg1"/>
          </a:solidFill>
          <a:ln w="38100">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tr-TR" altLang="tr-TR"/>
          </a:p>
        </p:txBody>
      </p:sp>
      <p:sp>
        <p:nvSpPr>
          <p:cNvPr id="30731" name="Metin kutusu 10"/>
          <p:cNvSpPr txBox="1">
            <a:spLocks noChangeArrowheads="1"/>
          </p:cNvSpPr>
          <p:nvPr/>
        </p:nvSpPr>
        <p:spPr bwMode="auto">
          <a:xfrm>
            <a:off x="5603875" y="2174040"/>
            <a:ext cx="8524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altLang="tr-TR" sz="3600" b="1"/>
              <a:t>+</a:t>
            </a:r>
          </a:p>
        </p:txBody>
      </p:sp>
      <p:sp>
        <p:nvSpPr>
          <p:cNvPr id="12" name="11 Yuvarlatılmış Dikdörtgen"/>
          <p:cNvSpPr>
            <a:spLocks noChangeArrowheads="1"/>
          </p:cNvSpPr>
          <p:nvPr/>
        </p:nvSpPr>
        <p:spPr bwMode="auto">
          <a:xfrm>
            <a:off x="1797844" y="5703054"/>
            <a:ext cx="8435975" cy="723900"/>
          </a:xfrm>
          <a:prstGeom prst="roundRect">
            <a:avLst>
              <a:gd name="adj" fmla="val 16667"/>
            </a:avLst>
          </a:prstGeom>
          <a:noFill/>
          <a:ln w="9525">
            <a:noFill/>
            <a:round/>
            <a:headEnd/>
            <a:tailEnd/>
          </a:ln>
        </p:spPr>
        <p:txBody>
          <a:bodyPr anchor="ctr"/>
          <a:lstStyle/>
          <a:p>
            <a:pPr algn="just">
              <a:buClr>
                <a:srgbClr val="000000"/>
              </a:buClr>
              <a:buSzPct val="100000"/>
              <a:defRPr/>
            </a:pPr>
            <a:r>
              <a:rPr lang="tr-TR" altLang="tr-TR" b="1" dirty="0"/>
              <a:t>Destek Personeli: </a:t>
            </a:r>
            <a:r>
              <a:rPr lang="tr-TR" altLang="tr-TR" dirty="0"/>
              <a:t>T</a:t>
            </a:r>
            <a:r>
              <a:rPr lang="tr-TR" dirty="0"/>
              <a:t>asarım faaliyetlerine katılan veya bu faaliyetlerle doğrudan ilişkili yönetici, teknik eleman, laborant, sekreter, işçi ve benzeri personel (</a:t>
            </a:r>
            <a:r>
              <a:rPr lang="tr-TR" i="1" dirty="0"/>
              <a:t>TZE tasarım personeli sayısının </a:t>
            </a:r>
            <a:r>
              <a:rPr lang="tr-TR" b="1" i="1" dirty="0"/>
              <a:t>%10’unu</a:t>
            </a:r>
            <a:r>
              <a:rPr lang="tr-TR" i="1" dirty="0"/>
              <a:t> aşmamak üzere</a:t>
            </a:r>
            <a:r>
              <a:rPr lang="tr-TR" dirty="0"/>
              <a:t>)</a:t>
            </a:r>
          </a:p>
        </p:txBody>
      </p:sp>
      <p:sp>
        <p:nvSpPr>
          <p:cNvPr id="2" name="Slayt Numarası Yer Tutucusu 1"/>
          <p:cNvSpPr>
            <a:spLocks noGrp="1"/>
          </p:cNvSpPr>
          <p:nvPr>
            <p:ph type="sldNum" sz="quarter" idx="12"/>
          </p:nvPr>
        </p:nvSpPr>
        <p:spPr/>
        <p:txBody>
          <a:bodyPr/>
          <a:lstStyle/>
          <a:p>
            <a:fld id="{3905EF2D-A7A7-4569-8808-D872EB7783B7}" type="slidenum">
              <a:rPr lang="tr-TR" smtClean="0"/>
              <a:t>13</a:t>
            </a:fld>
            <a:endParaRPr lang="tr-TR"/>
          </a:p>
        </p:txBody>
      </p:sp>
    </p:spTree>
    <p:extLst>
      <p:ext uri="{BB962C8B-B14F-4D97-AF65-F5344CB8AC3E}">
        <p14:creationId xmlns:p14="http://schemas.microsoft.com/office/powerpoint/2010/main" val="18739825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additive="base">
                                        <p:cTn id="7" dur="500"/>
                                        <p:tgtEl>
                                          <p:spTgt spid="24582"/>
                                        </p:tgtEl>
                                        <p:attrNameLst>
                                          <p:attrName>ppt_y</p:attrName>
                                        </p:attrNameLst>
                                      </p:cBhvr>
                                      <p:tavLst>
                                        <p:tav tm="0">
                                          <p:val>
                                            <p:strVal val="#ppt_y+#ppt_h*1.125000"/>
                                          </p:val>
                                        </p:tav>
                                        <p:tav tm="100000">
                                          <p:val>
                                            <p:strVal val="#ppt_y"/>
                                          </p:val>
                                        </p:tav>
                                      </p:tavLst>
                                    </p:anim>
                                    <p:animEffect transition="in" filter="wipe(up)">
                                      <p:cBhvr>
                                        <p:cTn id="8" dur="500"/>
                                        <p:tgtEl>
                                          <p:spTgt spid="24582"/>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4580"/>
                                        </p:tgtEl>
                                        <p:attrNameLst>
                                          <p:attrName>style.visibility</p:attrName>
                                        </p:attrNameLst>
                                      </p:cBhvr>
                                      <p:to>
                                        <p:strVal val="visible"/>
                                      </p:to>
                                    </p:set>
                                    <p:anim calcmode="lin" valueType="num">
                                      <p:cBhvr additive="base">
                                        <p:cTn id="13" dur="500"/>
                                        <p:tgtEl>
                                          <p:spTgt spid="24580"/>
                                        </p:tgtEl>
                                        <p:attrNameLst>
                                          <p:attrName>ppt_y</p:attrName>
                                        </p:attrNameLst>
                                      </p:cBhvr>
                                      <p:tavLst>
                                        <p:tav tm="0">
                                          <p:val>
                                            <p:strVal val="#ppt_y+#ppt_h*1.125000"/>
                                          </p:val>
                                        </p:tav>
                                        <p:tav tm="100000">
                                          <p:val>
                                            <p:strVal val="#ppt_y"/>
                                          </p:val>
                                        </p:tav>
                                      </p:tavLst>
                                    </p:anim>
                                    <p:animEffect transition="in" filter="wipe(up)">
                                      <p:cBhvr>
                                        <p:cTn id="14" dur="500"/>
                                        <p:tgtEl>
                                          <p:spTgt spid="2458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additive="base">
                                        <p:cTn id="19" dur="500"/>
                                        <p:tgtEl>
                                          <p:spTgt spid="24581"/>
                                        </p:tgtEl>
                                        <p:attrNameLst>
                                          <p:attrName>ppt_y</p:attrName>
                                        </p:attrNameLst>
                                      </p:cBhvr>
                                      <p:tavLst>
                                        <p:tav tm="0">
                                          <p:val>
                                            <p:strVal val="#ppt_y+#ppt_h*1.125000"/>
                                          </p:val>
                                        </p:tav>
                                        <p:tav tm="100000">
                                          <p:val>
                                            <p:strVal val="#ppt_y"/>
                                          </p:val>
                                        </p:tav>
                                      </p:tavLst>
                                    </p:anim>
                                    <p:animEffect transition="in" filter="wipe(up)">
                                      <p:cBhvr>
                                        <p:cTn id="20" dur="500"/>
                                        <p:tgtEl>
                                          <p:spTgt spid="2458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0484"/>
                                        </p:tgtEl>
                                        <p:attrNameLst>
                                          <p:attrName>style.visibility</p:attrName>
                                        </p:attrNameLst>
                                      </p:cBhvr>
                                      <p:to>
                                        <p:strVal val="visible"/>
                                      </p:to>
                                    </p:set>
                                    <p:anim calcmode="lin" valueType="num">
                                      <p:cBhvr additive="base">
                                        <p:cTn id="25" dur="500"/>
                                        <p:tgtEl>
                                          <p:spTgt spid="20484"/>
                                        </p:tgtEl>
                                        <p:attrNameLst>
                                          <p:attrName>ppt_y</p:attrName>
                                        </p:attrNameLst>
                                      </p:cBhvr>
                                      <p:tavLst>
                                        <p:tav tm="0">
                                          <p:val>
                                            <p:strVal val="#ppt_y+#ppt_h*1.125000"/>
                                          </p:val>
                                        </p:tav>
                                        <p:tav tm="100000">
                                          <p:val>
                                            <p:strVal val="#ppt_y"/>
                                          </p:val>
                                        </p:tav>
                                      </p:tavLst>
                                    </p:anim>
                                    <p:animEffect transition="in" filter="wipe(up)">
                                      <p:cBhvr>
                                        <p:cTn id="26" dur="500"/>
                                        <p:tgtEl>
                                          <p:spTgt spid="2048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0485"/>
                                        </p:tgtEl>
                                        <p:attrNameLst>
                                          <p:attrName>style.visibility</p:attrName>
                                        </p:attrNameLst>
                                      </p:cBhvr>
                                      <p:to>
                                        <p:strVal val="visible"/>
                                      </p:to>
                                    </p:set>
                                    <p:anim calcmode="lin" valueType="num">
                                      <p:cBhvr additive="base">
                                        <p:cTn id="31" dur="500"/>
                                        <p:tgtEl>
                                          <p:spTgt spid="20485"/>
                                        </p:tgtEl>
                                        <p:attrNameLst>
                                          <p:attrName>ppt_y</p:attrName>
                                        </p:attrNameLst>
                                      </p:cBhvr>
                                      <p:tavLst>
                                        <p:tav tm="0">
                                          <p:val>
                                            <p:strVal val="#ppt_y+#ppt_h*1.125000"/>
                                          </p:val>
                                        </p:tav>
                                        <p:tav tm="100000">
                                          <p:val>
                                            <p:strVal val="#ppt_y"/>
                                          </p:val>
                                        </p:tav>
                                      </p:tavLst>
                                    </p:anim>
                                    <p:animEffect transition="in" filter="wipe(up)">
                                      <p:cBhvr>
                                        <p:cTn id="32" dur="500"/>
                                        <p:tgtEl>
                                          <p:spTgt spid="2048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p:tgtEl>
                                          <p:spTgt spid="12"/>
                                        </p:tgtEl>
                                        <p:attrNameLst>
                                          <p:attrName>ppt_y</p:attrName>
                                        </p:attrNameLst>
                                      </p:cBhvr>
                                      <p:tavLst>
                                        <p:tav tm="0">
                                          <p:val>
                                            <p:strVal val="#ppt_y+#ppt_h*1.125000"/>
                                          </p:val>
                                        </p:tav>
                                        <p:tav tm="100000">
                                          <p:val>
                                            <p:strVal val="#ppt_y"/>
                                          </p:val>
                                        </p:tav>
                                      </p:tavLst>
                                    </p:anim>
                                    <p:animEffect transition="in" filter="wipe(up)">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p:bldP spid="24580" grpId="0" animBg="1"/>
      <p:bldP spid="24581" grpId="0" animBg="1"/>
      <p:bldP spid="24582"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4 Alt Başlık"/>
          <p:cNvSpPr txBox="1">
            <a:spLocks/>
          </p:cNvSpPr>
          <p:nvPr/>
        </p:nvSpPr>
        <p:spPr bwMode="auto">
          <a:xfrm>
            <a:off x="767999" y="3385924"/>
            <a:ext cx="10680584" cy="1020824"/>
          </a:xfrm>
          <a:prstGeom prst="rect">
            <a:avLst/>
          </a:prstGeom>
          <a:noFill/>
          <a:ln w="9525">
            <a:noFill/>
            <a:miter lim="800000"/>
            <a:headEnd/>
            <a:tailEnd/>
          </a:ln>
        </p:spPr>
        <p:txBody>
          <a:bodyPr lIns="62208" tIns="31104" rIns="62208" bIns="31104"/>
          <a:lstStyle/>
          <a:p>
            <a:pPr algn="just">
              <a:defRPr/>
            </a:pPr>
            <a:r>
              <a:rPr lang="tr-TR" sz="2000" dirty="0"/>
              <a:t>Tasarım faaliyetlerinin her safhasını belirleyecek mahiyette ve bilimsel esaslar çerçevesinde gerçekleştirilen ve tasarımcı tarafından yürütülen proje</a:t>
            </a:r>
          </a:p>
        </p:txBody>
      </p:sp>
      <p:sp>
        <p:nvSpPr>
          <p:cNvPr id="26633" name="9 Yuvarlatılmış Dikdörtgen"/>
          <p:cNvSpPr>
            <a:spLocks noChangeArrowheads="1"/>
          </p:cNvSpPr>
          <p:nvPr/>
        </p:nvSpPr>
        <p:spPr bwMode="auto">
          <a:xfrm>
            <a:off x="826362" y="2683366"/>
            <a:ext cx="3074988" cy="576263"/>
          </a:xfrm>
          <a:prstGeom prst="roundRect">
            <a:avLst>
              <a:gd name="adj" fmla="val 16667"/>
            </a:avLst>
          </a:prstGeom>
          <a:solidFill>
            <a:schemeClr val="accent1">
              <a:lumMod val="40000"/>
              <a:lumOff val="60000"/>
            </a:schemeClr>
          </a:solidFill>
          <a:ln w="9525">
            <a:solidFill>
              <a:schemeClr val="tx1"/>
            </a:solidFill>
            <a:round/>
            <a:headEnd/>
            <a:tailEnd/>
          </a:ln>
        </p:spPr>
        <p:txBody>
          <a:bodyPr/>
          <a:lstStyle/>
          <a:p>
            <a:pPr algn="ctr" eaLnBrk="1" hangingPunct="1">
              <a:buClr>
                <a:srgbClr val="000000"/>
              </a:buClr>
              <a:buSzPct val="100000"/>
              <a:buFont typeface="Times New Roman" panose="02020603050405020304" pitchFamily="18" charset="0"/>
              <a:buNone/>
            </a:pPr>
            <a:r>
              <a:rPr lang="tr-TR" altLang="tr-TR" sz="2800" b="1" dirty="0"/>
              <a:t>Tasarım Projesi</a:t>
            </a:r>
            <a:endParaRPr lang="tr-TR" altLang="tr-TR" sz="2800" dirty="0"/>
          </a:p>
        </p:txBody>
      </p:sp>
      <p:sp>
        <p:nvSpPr>
          <p:cNvPr id="26630" name="9 Yuvarlatılmış Dikdörtgen"/>
          <p:cNvSpPr>
            <a:spLocks noChangeArrowheads="1"/>
          </p:cNvSpPr>
          <p:nvPr/>
        </p:nvSpPr>
        <p:spPr bwMode="auto">
          <a:xfrm>
            <a:off x="826362" y="653523"/>
            <a:ext cx="3720238" cy="534988"/>
          </a:xfrm>
          <a:prstGeom prst="roundRect">
            <a:avLst>
              <a:gd name="adj" fmla="val 16667"/>
            </a:avLst>
          </a:prstGeom>
          <a:solidFill>
            <a:schemeClr val="accent1">
              <a:lumMod val="40000"/>
              <a:lumOff val="60000"/>
            </a:schemeClr>
          </a:solidFill>
          <a:ln w="9525">
            <a:solidFill>
              <a:schemeClr val="tx1"/>
            </a:solidFill>
            <a:round/>
            <a:headEnd/>
            <a:tailEnd/>
          </a:ln>
        </p:spPr>
        <p:txBody>
          <a:bodyPr anchor="ctr"/>
          <a:lstStyle/>
          <a:p>
            <a:pPr algn="ctr" eaLnBrk="1" hangingPunct="1">
              <a:buClr>
                <a:srgbClr val="000000"/>
              </a:buClr>
              <a:buSzPct val="100000"/>
              <a:buFont typeface="Times New Roman" panose="02020603050405020304" pitchFamily="18" charset="0"/>
              <a:buNone/>
            </a:pPr>
            <a:r>
              <a:rPr lang="tr-TR" altLang="tr-TR" sz="2800" b="1" dirty="0"/>
              <a:t>Tasarım Faaliyeti</a:t>
            </a:r>
            <a:endParaRPr lang="tr-TR" altLang="tr-TR" sz="2800" dirty="0"/>
          </a:p>
        </p:txBody>
      </p:sp>
      <p:sp>
        <p:nvSpPr>
          <p:cNvPr id="15" name="4 Alt Başlık"/>
          <p:cNvSpPr txBox="1">
            <a:spLocks/>
          </p:cNvSpPr>
          <p:nvPr/>
        </p:nvSpPr>
        <p:spPr bwMode="auto">
          <a:xfrm>
            <a:off x="767999" y="1389354"/>
            <a:ext cx="11013094" cy="1202625"/>
          </a:xfrm>
          <a:prstGeom prst="rect">
            <a:avLst/>
          </a:prstGeom>
          <a:noFill/>
          <a:ln w="9525">
            <a:noFill/>
            <a:miter lim="800000"/>
            <a:headEnd/>
            <a:tailEnd/>
          </a:ln>
        </p:spPr>
        <p:txBody>
          <a:bodyPr lIns="62208" tIns="31104" rIns="62208" bIns="31104"/>
          <a:lstStyle>
            <a:lvl1pPr>
              <a:defRPr sz="2400">
                <a:solidFill>
                  <a:schemeClr val="bg1"/>
                </a:solidFill>
                <a:latin typeface="Calibri" panose="020F0502020204030204" pitchFamily="34" charset="0"/>
                <a:ea typeface="MS PGothic" panose="020B0600070205080204" pitchFamily="34" charset="-128"/>
              </a:defRPr>
            </a:lvl1pPr>
            <a:lvl2pPr>
              <a:defRPr sz="2400">
                <a:solidFill>
                  <a:schemeClr val="bg1"/>
                </a:solidFill>
                <a:latin typeface="Calibri" panose="020F0502020204030204" pitchFamily="34" charset="0"/>
                <a:ea typeface="MS PGothic" panose="020B0600070205080204" pitchFamily="34" charset="-128"/>
              </a:defRPr>
            </a:lvl2pPr>
            <a:lvl3pPr>
              <a:defRPr sz="2400">
                <a:solidFill>
                  <a:schemeClr val="bg1"/>
                </a:solidFill>
                <a:latin typeface="Calibri" panose="020F0502020204030204" pitchFamily="34" charset="0"/>
                <a:ea typeface="MS PGothic" panose="020B0600070205080204" pitchFamily="34" charset="-128"/>
              </a:defRPr>
            </a:lvl3pPr>
            <a:lvl4pPr>
              <a:defRPr sz="2400">
                <a:solidFill>
                  <a:schemeClr val="bg1"/>
                </a:solidFill>
                <a:latin typeface="Calibri" panose="020F0502020204030204" pitchFamily="34" charset="0"/>
                <a:ea typeface="MS PGothic" panose="020B0600070205080204" pitchFamily="34" charset="-128"/>
              </a:defRPr>
            </a:lvl4pPr>
            <a:lvl5pPr>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lgn="just">
              <a:defRPr/>
            </a:pPr>
            <a:r>
              <a:rPr lang="tr-TR" sz="2000" dirty="0">
                <a:solidFill>
                  <a:schemeClr val="tx1"/>
                </a:solidFill>
                <a:latin typeface="+mn-lt"/>
              </a:rPr>
              <a:t>Sanayi alanında ve </a:t>
            </a:r>
            <a:r>
              <a:rPr lang="tr-TR" sz="2000" dirty="0">
                <a:solidFill>
                  <a:schemeClr val="tx1"/>
                </a:solidFill>
              </a:rPr>
              <a:t>Bakanlar Kurulunun uygun göreceği diğer alanlarda </a:t>
            </a:r>
            <a:r>
              <a:rPr lang="tr-TR" sz="2000" dirty="0">
                <a:solidFill>
                  <a:schemeClr val="tx1"/>
                </a:solidFill>
                <a:latin typeface="+mn-lt"/>
              </a:rPr>
              <a:t>katma değer ve rekabet avantajı yaratma potansiyelini haiz,</a:t>
            </a:r>
            <a:r>
              <a:rPr lang="tr-TR" sz="2000" dirty="0">
                <a:solidFill>
                  <a:schemeClr val="tx1"/>
                </a:solidFill>
              </a:rPr>
              <a:t> ürün veya ürünlerin işlevselliğini artırma, geliştirme, iyileştirme ve farklılaştırmaya yönelik </a:t>
            </a:r>
            <a:r>
              <a:rPr lang="tr-TR" sz="2000" dirty="0">
                <a:solidFill>
                  <a:schemeClr val="tx1"/>
                </a:solidFill>
                <a:latin typeface="+mn-lt"/>
              </a:rPr>
              <a:t>yenilikçi faaliyetlerin tümü</a:t>
            </a:r>
          </a:p>
        </p:txBody>
      </p:sp>
      <p:sp>
        <p:nvSpPr>
          <p:cNvPr id="2" name="Slayt Numarası Yer Tutucusu 1"/>
          <p:cNvSpPr>
            <a:spLocks noGrp="1"/>
          </p:cNvSpPr>
          <p:nvPr>
            <p:ph type="sldNum" sz="quarter" idx="12"/>
          </p:nvPr>
        </p:nvSpPr>
        <p:spPr/>
        <p:txBody>
          <a:bodyPr/>
          <a:lstStyle/>
          <a:p>
            <a:fld id="{3905EF2D-A7A7-4569-8808-D872EB7783B7}" type="slidenum">
              <a:rPr lang="tr-TR" smtClean="0"/>
              <a:t>14</a:t>
            </a:fld>
            <a:endParaRPr lang="tr-TR"/>
          </a:p>
        </p:txBody>
      </p:sp>
      <p:sp>
        <p:nvSpPr>
          <p:cNvPr id="10" name="9 Yuvarlatılmış Dikdörtgen"/>
          <p:cNvSpPr>
            <a:spLocks noChangeArrowheads="1"/>
          </p:cNvSpPr>
          <p:nvPr/>
        </p:nvSpPr>
        <p:spPr bwMode="auto">
          <a:xfrm>
            <a:off x="767999" y="4406748"/>
            <a:ext cx="3074988" cy="576263"/>
          </a:xfrm>
          <a:prstGeom prst="roundRect">
            <a:avLst>
              <a:gd name="adj" fmla="val 16667"/>
            </a:avLst>
          </a:prstGeom>
          <a:solidFill>
            <a:schemeClr val="accent1">
              <a:lumMod val="40000"/>
              <a:lumOff val="60000"/>
            </a:schemeClr>
          </a:solidFill>
          <a:ln w="9525">
            <a:solidFill>
              <a:schemeClr val="tx1"/>
            </a:solidFill>
            <a:round/>
            <a:headEnd/>
            <a:tailEnd/>
          </a:ln>
        </p:spPr>
        <p:txBody>
          <a:bodyPr/>
          <a:lstStyle/>
          <a:p>
            <a:pPr algn="ctr" eaLnBrk="1" hangingPunct="1">
              <a:buClr>
                <a:srgbClr val="000000"/>
              </a:buClr>
              <a:buSzPct val="100000"/>
              <a:buFont typeface="Times New Roman" panose="02020603050405020304" pitchFamily="18" charset="0"/>
              <a:buNone/>
            </a:pPr>
            <a:r>
              <a:rPr lang="tr-TR" altLang="tr-TR" sz="2800" b="1" dirty="0"/>
              <a:t>Tasarım Merkezi</a:t>
            </a:r>
            <a:endParaRPr lang="tr-TR" altLang="tr-TR" sz="2800" dirty="0"/>
          </a:p>
        </p:txBody>
      </p:sp>
      <p:sp>
        <p:nvSpPr>
          <p:cNvPr id="12" name="4 Alt Başlık"/>
          <p:cNvSpPr txBox="1">
            <a:spLocks/>
          </p:cNvSpPr>
          <p:nvPr/>
        </p:nvSpPr>
        <p:spPr bwMode="auto">
          <a:xfrm>
            <a:off x="767999" y="5154457"/>
            <a:ext cx="11013094" cy="1202625"/>
          </a:xfrm>
          <a:prstGeom prst="rect">
            <a:avLst/>
          </a:prstGeom>
          <a:noFill/>
          <a:ln w="9525">
            <a:noFill/>
            <a:miter lim="800000"/>
            <a:headEnd/>
            <a:tailEnd/>
          </a:ln>
        </p:spPr>
        <p:txBody>
          <a:bodyPr lIns="62208" tIns="31104" rIns="62208" bIns="31104"/>
          <a:lstStyle>
            <a:lvl1pPr>
              <a:defRPr sz="2400">
                <a:solidFill>
                  <a:schemeClr val="bg1"/>
                </a:solidFill>
                <a:latin typeface="Calibri" panose="020F0502020204030204" pitchFamily="34" charset="0"/>
                <a:ea typeface="MS PGothic" panose="020B0600070205080204" pitchFamily="34" charset="-128"/>
              </a:defRPr>
            </a:lvl1pPr>
            <a:lvl2pPr>
              <a:defRPr sz="2400">
                <a:solidFill>
                  <a:schemeClr val="bg1"/>
                </a:solidFill>
                <a:latin typeface="Calibri" panose="020F0502020204030204" pitchFamily="34" charset="0"/>
                <a:ea typeface="MS PGothic" panose="020B0600070205080204" pitchFamily="34" charset="-128"/>
              </a:defRPr>
            </a:lvl2pPr>
            <a:lvl3pPr>
              <a:defRPr sz="2400">
                <a:solidFill>
                  <a:schemeClr val="bg1"/>
                </a:solidFill>
                <a:latin typeface="Calibri" panose="020F0502020204030204" pitchFamily="34" charset="0"/>
                <a:ea typeface="MS PGothic" panose="020B0600070205080204" pitchFamily="34" charset="-128"/>
              </a:defRPr>
            </a:lvl3pPr>
            <a:lvl4pPr>
              <a:defRPr sz="2400">
                <a:solidFill>
                  <a:schemeClr val="bg1"/>
                </a:solidFill>
                <a:latin typeface="Calibri" panose="020F0502020204030204" pitchFamily="34" charset="0"/>
                <a:ea typeface="MS PGothic" panose="020B0600070205080204" pitchFamily="34" charset="-128"/>
              </a:defRPr>
            </a:lvl4pPr>
            <a:lvl5pPr>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lgn="just">
              <a:defRPr/>
            </a:pPr>
            <a:r>
              <a:rPr lang="tr-TR" sz="2000" dirty="0">
                <a:solidFill>
                  <a:schemeClr val="tx1"/>
                </a:solidFill>
                <a:latin typeface="+mn-lt"/>
              </a:rPr>
              <a:t>Tasarım faaliyetlerini gerçekleştirmek üzere kurulan ve dar mükellef kurumların Türkiye’deki iş yerleri dâhil, kanuni veya iş merkezi Türkiye’de bulunan sermaye şirketlerinin; organizasyon yapısı içinde ayrı bir birim şeklinde örgütlenmiş, yurt içinde tasarım faaliyetlerinde bulunan, yeterli tasarım birikimi ve yeteneği olan birimler</a:t>
            </a:r>
          </a:p>
        </p:txBody>
      </p:sp>
    </p:spTree>
    <p:extLst>
      <p:ext uri="{BB962C8B-B14F-4D97-AF65-F5344CB8AC3E}">
        <p14:creationId xmlns:p14="http://schemas.microsoft.com/office/powerpoint/2010/main" val="37301618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33"/>
                                        </p:tgtEl>
                                        <p:attrNameLst>
                                          <p:attrName>style.visibility</p:attrName>
                                        </p:attrNameLst>
                                      </p:cBhvr>
                                      <p:to>
                                        <p:strVal val="visible"/>
                                      </p:to>
                                    </p:set>
                                    <p:anim calcmode="lin" valueType="num">
                                      <p:cBhvr additive="base">
                                        <p:cTn id="7" dur="500" fill="hold"/>
                                        <p:tgtEl>
                                          <p:spTgt spid="26633"/>
                                        </p:tgtEl>
                                        <p:attrNameLst>
                                          <p:attrName>ppt_x</p:attrName>
                                        </p:attrNameLst>
                                      </p:cBhvr>
                                      <p:tavLst>
                                        <p:tav tm="0">
                                          <p:val>
                                            <p:strVal val="#ppt_x"/>
                                          </p:val>
                                        </p:tav>
                                        <p:tav tm="100000">
                                          <p:val>
                                            <p:strVal val="#ppt_x"/>
                                          </p:val>
                                        </p:tav>
                                      </p:tavLst>
                                    </p:anim>
                                    <p:anim calcmode="lin" valueType="num">
                                      <p:cBhvr additive="base">
                                        <p:cTn id="8" dur="500" fill="hold"/>
                                        <p:tgtEl>
                                          <p:spTgt spid="266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484"/>
                                        </p:tgtEl>
                                        <p:attrNameLst>
                                          <p:attrName>style.visibility</p:attrName>
                                        </p:attrNameLst>
                                      </p:cBhvr>
                                      <p:to>
                                        <p:strVal val="visible"/>
                                      </p:to>
                                    </p:set>
                                    <p:anim calcmode="lin" valueType="num">
                                      <p:cBhvr additive="base">
                                        <p:cTn id="11" dur="500" fill="hold"/>
                                        <p:tgtEl>
                                          <p:spTgt spid="20484"/>
                                        </p:tgtEl>
                                        <p:attrNameLst>
                                          <p:attrName>ppt_x</p:attrName>
                                        </p:attrNameLst>
                                      </p:cBhvr>
                                      <p:tavLst>
                                        <p:tav tm="0">
                                          <p:val>
                                            <p:strVal val="#ppt_x"/>
                                          </p:val>
                                        </p:tav>
                                        <p:tav tm="100000">
                                          <p:val>
                                            <p:strVal val="#ppt_x"/>
                                          </p:val>
                                        </p:tav>
                                      </p:tavLst>
                                    </p:anim>
                                    <p:anim calcmode="lin" valueType="num">
                                      <p:cBhvr additive="base">
                                        <p:cTn id="12"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6630"/>
                                        </p:tgtEl>
                                        <p:attrNameLst>
                                          <p:attrName>style.visibility</p:attrName>
                                        </p:attrNameLst>
                                      </p:cBhvr>
                                      <p:to>
                                        <p:strVal val="visible"/>
                                      </p:to>
                                    </p:set>
                                    <p:anim calcmode="lin" valueType="num">
                                      <p:cBhvr additive="base">
                                        <p:cTn id="17" dur="500"/>
                                        <p:tgtEl>
                                          <p:spTgt spid="26630"/>
                                        </p:tgtEl>
                                        <p:attrNameLst>
                                          <p:attrName>ppt_y</p:attrName>
                                        </p:attrNameLst>
                                      </p:cBhvr>
                                      <p:tavLst>
                                        <p:tav tm="0">
                                          <p:val>
                                            <p:strVal val="#ppt_y+#ppt_h*1.125000"/>
                                          </p:val>
                                        </p:tav>
                                        <p:tav tm="100000">
                                          <p:val>
                                            <p:strVal val="#ppt_y"/>
                                          </p:val>
                                        </p:tav>
                                      </p:tavLst>
                                    </p:anim>
                                    <p:animEffect transition="in" filter="wipe(up)">
                                      <p:cBhvr>
                                        <p:cTn id="18" dur="500"/>
                                        <p:tgtEl>
                                          <p:spTgt spid="26630"/>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ppt_y</p:attrName>
                                        </p:attrNameLst>
                                      </p:cBhvr>
                                      <p:tavLst>
                                        <p:tav tm="0">
                                          <p:val>
                                            <p:strVal val="#ppt_y+#ppt_h*1.125000"/>
                                          </p:val>
                                        </p:tav>
                                        <p:tav tm="100000">
                                          <p:val>
                                            <p:strVal val="#ppt_y"/>
                                          </p:val>
                                        </p:tav>
                                      </p:tavLst>
                                    </p:anim>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1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ppt_y</p:attrName>
                                        </p:attrNameLst>
                                      </p:cBhvr>
                                      <p:tavLst>
                                        <p:tav tm="0">
                                          <p:val>
                                            <p:strVal val="#ppt_y+#ppt_h*1.125000"/>
                                          </p:val>
                                        </p:tav>
                                        <p:tav tm="100000">
                                          <p:val>
                                            <p:strVal val="#ppt_y"/>
                                          </p:val>
                                        </p:tav>
                                      </p:tavLst>
                                    </p:anim>
                                    <p:animEffect transition="in" filter="wipe(up)">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6633" grpId="0" animBg="1"/>
      <p:bldP spid="26630" grpId="0" animBg="1"/>
      <p:bldP spid="15" grpId="0"/>
      <p:bldP spid="10"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rrowheads="1"/>
          </p:cNvSpPr>
          <p:nvPr/>
        </p:nvSpPr>
        <p:spPr bwMode="auto">
          <a:xfrm>
            <a:off x="2495550" y="742487"/>
            <a:ext cx="7488238" cy="715963"/>
          </a:xfrm>
          <a:prstGeom prst="roundRect">
            <a:avLst>
              <a:gd name="adj" fmla="val 16667"/>
            </a:avLst>
          </a:prstGeom>
          <a:solidFill>
            <a:schemeClr val="accent1">
              <a:lumMod val="20000"/>
              <a:lumOff val="80000"/>
            </a:schemeClr>
          </a:solidFill>
          <a:ln w="9360" cap="sq">
            <a:noFill/>
            <a:miter lim="800000"/>
            <a:headEnd/>
            <a:tailEnd/>
          </a:ln>
          <a:effectLst>
            <a:outerShdw blurRad="63500" dist="23040" dir="5400000" algn="ctr" rotWithShape="0">
              <a:srgbClr val="000000">
                <a:alpha val="35036"/>
              </a:srgbClr>
            </a:outerShdw>
          </a:effectLst>
        </p:spPr>
        <p:txBody>
          <a:bodyPr lIns="90000" tIns="46800" rIns="90000" bIns="46800" anchor="ctr"/>
          <a:lstStyle/>
          <a:p>
            <a:pPr algn="ct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tr-TR" altLang="tr-TR" sz="4400" dirty="0">
                <a:effectLst>
                  <a:outerShdw blurRad="38100" dist="38100" dir="2700000" algn="tl">
                    <a:srgbClr val="000000">
                      <a:alpha val="43137"/>
                    </a:srgbClr>
                  </a:outerShdw>
                </a:effectLst>
                <a:ea typeface="MS PGothic" charset="-128"/>
              </a:rPr>
              <a:t>Tasarım Faaliyeti</a:t>
            </a:r>
          </a:p>
        </p:txBody>
      </p:sp>
      <p:sp>
        <p:nvSpPr>
          <p:cNvPr id="9" name="AutoShape 3"/>
          <p:cNvSpPr>
            <a:spLocks noChangeArrowheads="1"/>
          </p:cNvSpPr>
          <p:nvPr/>
        </p:nvSpPr>
        <p:spPr bwMode="auto">
          <a:xfrm>
            <a:off x="2495550" y="2102974"/>
            <a:ext cx="2808288" cy="889000"/>
          </a:xfrm>
          <a:prstGeom prst="roundRect">
            <a:avLst>
              <a:gd name="adj" fmla="val 16667"/>
            </a:avLst>
          </a:prstGeom>
          <a:solidFill>
            <a:schemeClr val="accent1">
              <a:lumMod val="20000"/>
              <a:lumOff val="80000"/>
            </a:schemeClr>
          </a:solidFill>
          <a:ln>
            <a:noFill/>
          </a:ln>
          <a:effectLst>
            <a:outerShdw blurRad="63500" dist="23040" dir="5400000" algn="ctr" rotWithShape="0">
              <a:srgbClr val="000000">
                <a:alpha val="35036"/>
              </a:srgbClr>
            </a:outerShdw>
          </a:effectLs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pPr algn="just" eaLnBrk="1" hangingPunct="1">
              <a:buSzPct val="100000"/>
              <a:defRPr/>
            </a:pPr>
            <a:r>
              <a:rPr lang="tr-TR" altLang="tr-TR" sz="3200">
                <a:solidFill>
                  <a:schemeClr val="tx1"/>
                </a:solidFill>
                <a:effectLst>
                  <a:outerShdw blurRad="38100" dist="38100" dir="2700000" algn="tl">
                    <a:srgbClr val="000000"/>
                  </a:outerShdw>
                </a:effectLst>
              </a:rPr>
              <a:t>Sanayi Alanları</a:t>
            </a:r>
          </a:p>
        </p:txBody>
      </p:sp>
      <p:sp>
        <p:nvSpPr>
          <p:cNvPr id="15" name="AutoShape 3"/>
          <p:cNvSpPr>
            <a:spLocks noChangeArrowheads="1"/>
          </p:cNvSpPr>
          <p:nvPr/>
        </p:nvSpPr>
        <p:spPr bwMode="auto">
          <a:xfrm>
            <a:off x="6365876" y="2077575"/>
            <a:ext cx="3617913" cy="860425"/>
          </a:xfrm>
          <a:prstGeom prst="roundRect">
            <a:avLst>
              <a:gd name="adj" fmla="val 16667"/>
            </a:avLst>
          </a:prstGeom>
          <a:solidFill>
            <a:schemeClr val="accent1">
              <a:lumMod val="20000"/>
              <a:lumOff val="80000"/>
            </a:schemeClr>
          </a:solidFill>
          <a:ln>
            <a:noFill/>
          </a:ln>
          <a:effectLst>
            <a:outerShdw blurRad="63500" dist="23040" dir="5400000" algn="ctr" rotWithShape="0">
              <a:srgbClr val="000000">
                <a:alpha val="35036"/>
              </a:srgbClr>
            </a:outerShdw>
          </a:effectLs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pPr algn="just" eaLnBrk="1" hangingPunct="1">
              <a:buSzPct val="100000"/>
              <a:defRPr/>
            </a:pPr>
            <a:r>
              <a:rPr lang="tr-TR" altLang="tr-TR" sz="3200">
                <a:solidFill>
                  <a:schemeClr val="tx1"/>
                </a:solidFill>
                <a:effectLst>
                  <a:outerShdw blurRad="38100" dist="38100" dir="2700000" algn="tl">
                    <a:srgbClr val="000000"/>
                  </a:outerShdw>
                </a:effectLst>
              </a:rPr>
              <a:t>Sanayi Dışı Alanlar</a:t>
            </a:r>
          </a:p>
        </p:txBody>
      </p:sp>
      <p:sp>
        <p:nvSpPr>
          <p:cNvPr id="34821" name="Dikdörtgen 13"/>
          <p:cNvSpPr>
            <a:spLocks noChangeArrowheads="1"/>
          </p:cNvSpPr>
          <p:nvPr/>
        </p:nvSpPr>
        <p:spPr bwMode="auto">
          <a:xfrm>
            <a:off x="6365876" y="2991974"/>
            <a:ext cx="3660775" cy="3395662"/>
          </a:xfrm>
          <a:prstGeom prst="rect">
            <a:avLst/>
          </a:prstGeom>
          <a:solidFill>
            <a:schemeClr val="accent1">
              <a:lumMod val="20000"/>
              <a:lumOff val="80000"/>
            </a:schemeClr>
          </a:solidFill>
          <a:ln>
            <a:noFill/>
          </a:ln>
        </p:spPr>
        <p:txBody>
          <a:bodyPr>
            <a:spAutoFit/>
          </a:bodyPr>
          <a:lstStyle/>
          <a:p>
            <a:pPr algn="just">
              <a:spcAft>
                <a:spcPts val="800"/>
              </a:spcAft>
            </a:pPr>
            <a:r>
              <a:rPr lang="tr-TR" altLang="tr-TR" b="1">
                <a:ea typeface="Calibri" panose="020F0502020204030204" pitchFamily="34" charset="0"/>
                <a:cs typeface="Times New Roman" panose="02020603050405020304" pitchFamily="18" charset="0"/>
              </a:rPr>
              <a:t>Nace Rev 2 Faaliyet Kodları</a:t>
            </a:r>
          </a:p>
          <a:p>
            <a:pPr algn="just">
              <a:spcAft>
                <a:spcPts val="800"/>
              </a:spcAft>
            </a:pPr>
            <a:r>
              <a:rPr lang="tr-TR" altLang="tr-TR" sz="1700" b="1">
                <a:ea typeface="Calibri" panose="020F0502020204030204" pitchFamily="34" charset="0"/>
                <a:cs typeface="Times New Roman" panose="02020603050405020304" pitchFamily="18" charset="0"/>
              </a:rPr>
              <a:t>59.11 -</a:t>
            </a:r>
            <a:r>
              <a:rPr lang="tr-TR" altLang="tr-TR" sz="1700">
                <a:ea typeface="Calibri" panose="020F0502020204030204" pitchFamily="34" charset="0"/>
                <a:cs typeface="Times New Roman" panose="02020603050405020304" pitchFamily="18" charset="0"/>
              </a:rPr>
              <a:t> Sinema Filmi, Video ve Televizyon Programları Yapım Faaliyetleri</a:t>
            </a:r>
          </a:p>
          <a:p>
            <a:pPr algn="just">
              <a:spcAft>
                <a:spcPts val="800"/>
              </a:spcAft>
            </a:pPr>
            <a:r>
              <a:rPr lang="tr-TR" altLang="tr-TR" sz="1700" b="1">
                <a:ea typeface="Calibri" panose="020F0502020204030204" pitchFamily="34" charset="0"/>
                <a:cs typeface="Times New Roman" panose="02020603050405020304" pitchFamily="18" charset="0"/>
              </a:rPr>
              <a:t>59.12 - </a:t>
            </a:r>
            <a:r>
              <a:rPr lang="tr-TR" altLang="tr-TR" sz="1700">
                <a:ea typeface="Calibri" panose="020F0502020204030204" pitchFamily="34" charset="0"/>
                <a:cs typeface="Times New Roman" panose="02020603050405020304" pitchFamily="18" charset="0"/>
              </a:rPr>
              <a:t>Sinema Filmi, Video ve Televizyon Programları Çekim Sonrası Faaliyetleri</a:t>
            </a:r>
            <a:endParaRPr lang="tr-TR" altLang="tr-TR" sz="1700" b="1">
              <a:ea typeface="Calibri" panose="020F0502020204030204" pitchFamily="34" charset="0"/>
              <a:cs typeface="Times New Roman" panose="02020603050405020304" pitchFamily="18" charset="0"/>
            </a:endParaRPr>
          </a:p>
          <a:p>
            <a:pPr algn="just">
              <a:spcAft>
                <a:spcPts val="800"/>
              </a:spcAft>
            </a:pPr>
            <a:r>
              <a:rPr lang="tr-TR" altLang="tr-TR" sz="1700" b="1">
                <a:ea typeface="Calibri" panose="020F0502020204030204" pitchFamily="34" charset="0"/>
                <a:cs typeface="Times New Roman" panose="02020603050405020304" pitchFamily="18" charset="0"/>
              </a:rPr>
              <a:t>74.10 - </a:t>
            </a:r>
            <a:r>
              <a:rPr lang="tr-TR" altLang="tr-TR" sz="1700">
                <a:ea typeface="Calibri" panose="020F0502020204030204" pitchFamily="34" charset="0"/>
                <a:cs typeface="Times New Roman" panose="02020603050405020304" pitchFamily="18" charset="0"/>
              </a:rPr>
              <a:t>Uzmanlaşmış Tasarım Faaliyetleri</a:t>
            </a:r>
          </a:p>
          <a:p>
            <a:pPr algn="just">
              <a:spcAft>
                <a:spcPts val="800"/>
              </a:spcAft>
            </a:pPr>
            <a:r>
              <a:rPr lang="tr-TR" altLang="tr-TR" sz="1700" b="1">
                <a:ea typeface="Calibri" panose="020F0502020204030204" pitchFamily="34" charset="0"/>
                <a:cs typeface="Times New Roman" panose="02020603050405020304" pitchFamily="18" charset="0"/>
              </a:rPr>
              <a:t>90.02 </a:t>
            </a:r>
            <a:r>
              <a:rPr lang="tr-TR" altLang="tr-TR" sz="1700">
                <a:ea typeface="Calibri" panose="020F0502020204030204" pitchFamily="34" charset="0"/>
                <a:cs typeface="Times New Roman" panose="02020603050405020304" pitchFamily="18" charset="0"/>
              </a:rPr>
              <a:t>-</a:t>
            </a:r>
            <a:r>
              <a:rPr lang="tr-TR" altLang="tr-TR" sz="1700" b="1">
                <a:ea typeface="Calibri" panose="020F0502020204030204" pitchFamily="34" charset="0"/>
                <a:cs typeface="Times New Roman" panose="02020603050405020304" pitchFamily="18" charset="0"/>
              </a:rPr>
              <a:t> </a:t>
            </a:r>
            <a:r>
              <a:rPr lang="tr-TR" altLang="tr-TR" sz="1700">
                <a:ea typeface="Calibri" panose="020F0502020204030204" pitchFamily="34" charset="0"/>
                <a:cs typeface="Times New Roman" panose="02020603050405020304" pitchFamily="18" charset="0"/>
              </a:rPr>
              <a:t>Gösteri Sanatlarını Destekleyici Faaliyetler  </a:t>
            </a:r>
          </a:p>
        </p:txBody>
      </p:sp>
      <p:sp>
        <p:nvSpPr>
          <p:cNvPr id="14" name="Aşağı Ok 13"/>
          <p:cNvSpPr/>
          <p:nvPr/>
        </p:nvSpPr>
        <p:spPr bwMode="auto">
          <a:xfrm>
            <a:off x="3827464" y="1490200"/>
            <a:ext cx="73025" cy="579437"/>
          </a:xfrm>
          <a:prstGeom prst="down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eaLnBrk="1" hangingPunct="1">
              <a:buClr>
                <a:srgbClr val="000000"/>
              </a:buClr>
              <a:buSzPct val="100000"/>
              <a:buFont typeface="Times New Roman" panose="02020603050405020304" pitchFamily="18" charset="0"/>
              <a:buNone/>
              <a:defRPr/>
            </a:pPr>
            <a:endParaRPr lang="tr-TR"/>
          </a:p>
        </p:txBody>
      </p:sp>
      <p:sp>
        <p:nvSpPr>
          <p:cNvPr id="20" name="Aşağı Ok 19"/>
          <p:cNvSpPr/>
          <p:nvPr/>
        </p:nvSpPr>
        <p:spPr bwMode="auto">
          <a:xfrm>
            <a:off x="8123239" y="1482261"/>
            <a:ext cx="73025" cy="579438"/>
          </a:xfrm>
          <a:prstGeom prst="down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eaLnBrk="1" hangingPunct="1">
              <a:buClr>
                <a:srgbClr val="000000"/>
              </a:buClr>
              <a:buSzPct val="100000"/>
              <a:buFont typeface="Times New Roman" panose="02020603050405020304" pitchFamily="18" charset="0"/>
              <a:buNone/>
              <a:defRPr/>
            </a:pPr>
            <a:endParaRPr lang="tr-TR"/>
          </a:p>
        </p:txBody>
      </p:sp>
      <p:sp>
        <p:nvSpPr>
          <p:cNvPr id="34825" name="Metin kutusu 1"/>
          <p:cNvSpPr txBox="1">
            <a:spLocks noChangeArrowheads="1"/>
          </p:cNvSpPr>
          <p:nvPr/>
        </p:nvSpPr>
        <p:spPr bwMode="auto">
          <a:xfrm>
            <a:off x="5448300" y="2301411"/>
            <a:ext cx="852488" cy="369332"/>
          </a:xfrm>
          <a:prstGeom prst="rect">
            <a:avLst/>
          </a:prstGeom>
          <a:solidFill>
            <a:schemeClr val="accent1">
              <a:lumMod val="20000"/>
              <a:lumOff val="80000"/>
            </a:schemeClr>
          </a:solidFill>
          <a:ln>
            <a:noFill/>
          </a:ln>
        </p:spPr>
        <p:txBody>
          <a:bodyPr>
            <a:spAutoFit/>
          </a:bodyPr>
          <a:lstStyle/>
          <a:p>
            <a:r>
              <a:rPr lang="tr-TR" altLang="tr-TR" b="1"/>
              <a:t>veya</a:t>
            </a:r>
          </a:p>
        </p:txBody>
      </p:sp>
      <p:sp>
        <p:nvSpPr>
          <p:cNvPr id="2" name="Slayt Numarası Yer Tutucusu 1"/>
          <p:cNvSpPr>
            <a:spLocks noGrp="1"/>
          </p:cNvSpPr>
          <p:nvPr>
            <p:ph type="sldNum" sz="quarter" idx="12"/>
          </p:nvPr>
        </p:nvSpPr>
        <p:spPr/>
        <p:txBody>
          <a:bodyPr/>
          <a:lstStyle/>
          <a:p>
            <a:fld id="{3905EF2D-A7A7-4569-8808-D872EB7783B7}" type="slidenum">
              <a:rPr lang="tr-TR" smtClean="0"/>
              <a:t>15</a:t>
            </a:fld>
            <a:endParaRPr lang="tr-TR"/>
          </a:p>
        </p:txBody>
      </p:sp>
    </p:spTree>
    <p:extLst>
      <p:ext uri="{BB962C8B-B14F-4D97-AF65-F5344CB8AC3E}">
        <p14:creationId xmlns:p14="http://schemas.microsoft.com/office/powerpoint/2010/main" val="1491887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ppt_y</p:attrName>
                                        </p:attrNameLst>
                                      </p:cBhvr>
                                      <p:tavLst>
                                        <p:tav tm="0">
                                          <p:val>
                                            <p:strVal val="#ppt_y+#ppt_h*1.125000"/>
                                          </p:val>
                                        </p:tav>
                                        <p:tav tm="100000">
                                          <p:val>
                                            <p:strVal val="#ppt_y"/>
                                          </p:val>
                                        </p:tav>
                                      </p:tavLst>
                                    </p:anim>
                                    <p:animEffect transition="in" filter="wipe(up)">
                                      <p:cBhvr>
                                        <p:cTn id="18" dur="5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4821"/>
                                        </p:tgtEl>
                                        <p:attrNameLst>
                                          <p:attrName>style.visibility</p:attrName>
                                        </p:attrNameLst>
                                      </p:cBhvr>
                                      <p:to>
                                        <p:strVal val="visible"/>
                                      </p:to>
                                    </p:set>
                                    <p:anim calcmode="lin" valueType="num">
                                      <p:cBhvr additive="base">
                                        <p:cTn id="23" dur="500"/>
                                        <p:tgtEl>
                                          <p:spTgt spid="34821"/>
                                        </p:tgtEl>
                                        <p:attrNameLst>
                                          <p:attrName>ppt_y</p:attrName>
                                        </p:attrNameLst>
                                      </p:cBhvr>
                                      <p:tavLst>
                                        <p:tav tm="0">
                                          <p:val>
                                            <p:strVal val="#ppt_y+#ppt_h*1.125000"/>
                                          </p:val>
                                        </p:tav>
                                        <p:tav tm="100000">
                                          <p:val>
                                            <p:strVal val="#ppt_y"/>
                                          </p:val>
                                        </p:tav>
                                      </p:tavLst>
                                    </p:anim>
                                    <p:animEffect transition="in" filter="wipe(up)">
                                      <p:cBhvr>
                                        <p:cTn id="24"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5" grpId="0" animBg="1"/>
      <p:bldP spid="348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3905EF2D-A7A7-4569-8808-D872EB7783B7}" type="slidenum">
              <a:rPr lang="tr-TR" smtClean="0"/>
              <a:t>16</a:t>
            </a:fld>
            <a:endParaRPr lang="tr-TR"/>
          </a:p>
        </p:txBody>
      </p:sp>
      <p:sp>
        <p:nvSpPr>
          <p:cNvPr id="28" name="Yuvarlatılmış Dikdörtgen 27"/>
          <p:cNvSpPr>
            <a:spLocks/>
          </p:cNvSpPr>
          <p:nvPr/>
        </p:nvSpPr>
        <p:spPr bwMode="auto">
          <a:xfrm>
            <a:off x="2834159" y="937655"/>
            <a:ext cx="5539819" cy="889463"/>
          </a:xfrm>
          <a:prstGeom prst="roundRect">
            <a:avLst>
              <a:gd name="adj" fmla="val 16667"/>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tr-TR" sz="2400" b="1" i="0" u="none" strike="noStrike" baseline="0" dirty="0">
                <a:latin typeface="Calibri"/>
                <a:cs typeface="Calibri"/>
              </a:rPr>
              <a:t>Yıllar </a:t>
            </a:r>
            <a:r>
              <a:rPr lang="tr-TR" sz="2400" b="1" dirty="0">
                <a:latin typeface="Calibri"/>
                <a:cs typeface="Calibri"/>
              </a:rPr>
              <a:t>İ</a:t>
            </a:r>
            <a:r>
              <a:rPr lang="tr-TR" sz="2400" b="1" i="0" u="none" strike="noStrike" baseline="0" dirty="0">
                <a:latin typeface="Calibri"/>
                <a:cs typeface="Calibri"/>
              </a:rPr>
              <a:t>tibariyle Tasarım Merkezi Sayıları </a:t>
            </a:r>
          </a:p>
          <a:p>
            <a:pPr algn="l" rtl="0">
              <a:defRPr sz="1000"/>
            </a:pPr>
            <a:endParaRPr lang="tr-TR" sz="1800" b="0" i="0" u="none" strike="noStrike" baseline="0" dirty="0">
              <a:latin typeface="Times New Roman"/>
              <a:cs typeface="Times New Roman"/>
            </a:endParaRPr>
          </a:p>
        </p:txBody>
      </p:sp>
      <p:graphicFrame>
        <p:nvGraphicFramePr>
          <p:cNvPr id="7" name="Grafik 6"/>
          <p:cNvGraphicFramePr>
            <a:graphicFrameLocks/>
          </p:cNvGraphicFramePr>
          <p:nvPr>
            <p:extLst>
              <p:ext uri="{D42A27DB-BD31-4B8C-83A1-F6EECF244321}">
                <p14:modId xmlns:p14="http://schemas.microsoft.com/office/powerpoint/2010/main" val="667177413"/>
              </p:ext>
            </p:extLst>
          </p:nvPr>
        </p:nvGraphicFramePr>
        <p:xfrm>
          <a:off x="2991853" y="1847575"/>
          <a:ext cx="5497148" cy="32217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4059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3905EF2D-A7A7-4569-8808-D872EB7783B7}" type="slidenum">
              <a:rPr lang="tr-TR" smtClean="0"/>
              <a:t>17</a:t>
            </a:fld>
            <a:endParaRPr lang="tr-TR"/>
          </a:p>
        </p:txBody>
      </p:sp>
      <p:sp>
        <p:nvSpPr>
          <p:cNvPr id="6" name="Text Box 3"/>
          <p:cNvSpPr txBox="1">
            <a:spLocks noChangeArrowheads="1"/>
          </p:cNvSpPr>
          <p:nvPr/>
        </p:nvSpPr>
        <p:spPr bwMode="auto">
          <a:xfrm>
            <a:off x="1317349" y="570117"/>
            <a:ext cx="10080625" cy="586957"/>
          </a:xfrm>
          <a:prstGeom prst="rect">
            <a:avLst/>
          </a:prstGeom>
          <a:solidFill>
            <a:srgbClr val="37609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0000"/>
              </a:lnSpc>
              <a:spcBef>
                <a:spcPts val="1325"/>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200">
                <a:solidFill>
                  <a:srgbClr val="404040"/>
                </a:solidFill>
                <a:latin typeface="Calibri" panose="020F0502020204030204" pitchFamily="34" charset="0"/>
                <a:cs typeface="Droid Sans Fallback" charset="0"/>
              </a:defRPr>
            </a:lvl1pPr>
            <a:lvl2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900">
                <a:solidFill>
                  <a:srgbClr val="404040"/>
                </a:solidFill>
                <a:latin typeface="Calibri" panose="020F0502020204030204" pitchFamily="34" charset="0"/>
                <a:cs typeface="Droid Sans Fallback" charset="0"/>
              </a:defRPr>
            </a:lvl2pPr>
            <a:lvl3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3pPr>
            <a:lvl4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4pPr>
            <a:lvl5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5pPr>
            <a:lvl6pPr marL="25146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6pPr>
            <a:lvl7pPr marL="29718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7pPr>
            <a:lvl8pPr marL="34290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8pPr>
            <a:lvl9pPr marL="38862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9pPr>
          </a:lstStyle>
          <a:p>
            <a:pPr algn="ctr" eaLnBrk="1" hangingPunct="1">
              <a:lnSpc>
                <a:spcPct val="100000"/>
              </a:lnSpc>
              <a:spcBef>
                <a:spcPct val="0"/>
              </a:spcBef>
              <a:spcAft>
                <a:spcPct val="0"/>
              </a:spcAft>
              <a:buClrTx/>
              <a:buFontTx/>
              <a:buNone/>
            </a:pPr>
            <a:r>
              <a:rPr lang="tr-TR" altLang="tr-TR" sz="3200" b="1" dirty="0">
                <a:solidFill>
                  <a:srgbClr val="FFFFFF"/>
                </a:solidFill>
                <a:latin typeface="+mn-lt"/>
              </a:rPr>
              <a:t>TASARIM </a:t>
            </a:r>
            <a:r>
              <a:rPr lang="tr-TR" altLang="tr-TR" sz="3200" b="1" dirty="0" smtClean="0">
                <a:solidFill>
                  <a:srgbClr val="FFFFFF"/>
                </a:solidFill>
                <a:latin typeface="+mn-lt"/>
              </a:rPr>
              <a:t>MERKEZLERİ İSTATİSTİKLERİ</a:t>
            </a:r>
            <a:endParaRPr lang="tr-TR" altLang="tr-TR" sz="3200" b="1" dirty="0">
              <a:solidFill>
                <a:srgbClr val="FFFFFF"/>
              </a:solidFill>
              <a:latin typeface="+mn-lt"/>
            </a:endParaRPr>
          </a:p>
        </p:txBody>
      </p:sp>
      <p:graphicFrame>
        <p:nvGraphicFramePr>
          <p:cNvPr id="5" name="Group 8"/>
          <p:cNvGraphicFramePr>
            <a:graphicFrameLocks noGrp="1"/>
          </p:cNvGraphicFramePr>
          <p:nvPr>
            <p:extLst>
              <p:ext uri="{D42A27DB-BD31-4B8C-83A1-F6EECF244321}">
                <p14:modId xmlns:p14="http://schemas.microsoft.com/office/powerpoint/2010/main" val="2663287301"/>
              </p:ext>
            </p:extLst>
          </p:nvPr>
        </p:nvGraphicFramePr>
        <p:xfrm>
          <a:off x="1314174" y="1223350"/>
          <a:ext cx="10083800" cy="5211764"/>
        </p:xfrm>
        <a:graphic>
          <a:graphicData uri="http://schemas.openxmlformats.org/drawingml/2006/table">
            <a:tbl>
              <a:tblPr/>
              <a:tblGrid>
                <a:gridCol w="6445250">
                  <a:extLst>
                    <a:ext uri="{9D8B030D-6E8A-4147-A177-3AD203B41FA5}">
                      <a16:colId xmlns:a16="http://schemas.microsoft.com/office/drawing/2014/main" xmlns="" val="20000"/>
                    </a:ext>
                  </a:extLst>
                </a:gridCol>
                <a:gridCol w="3638550">
                  <a:extLst>
                    <a:ext uri="{9D8B030D-6E8A-4147-A177-3AD203B41FA5}">
                      <a16:colId xmlns:a16="http://schemas.microsoft.com/office/drawing/2014/main" xmlns="" val="20001"/>
                    </a:ext>
                  </a:extLst>
                </a:gridCol>
              </a:tblGrid>
              <a:tr h="581025">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1" i="0" u="none" strike="noStrike" cap="none" normalizeH="0" baseline="0" dirty="0">
                          <a:ln>
                            <a:noFill/>
                          </a:ln>
                          <a:solidFill>
                            <a:srgbClr val="FFFFFF"/>
                          </a:solidFill>
                          <a:effectLst/>
                          <a:latin typeface="Times New Roman" pitchFamily="18" charset="0"/>
                          <a:cs typeface="Times New Roman" pitchFamily="18" charset="0"/>
                        </a:rPr>
                        <a:t>Faaliyette Olan Tasarım Merkezi Sayısı</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1" i="0" u="none" strike="noStrike" cap="none" normalizeH="0" baseline="0">
                          <a:ln>
                            <a:noFill/>
                          </a:ln>
                          <a:solidFill>
                            <a:srgbClr val="FFFFFF"/>
                          </a:solidFill>
                          <a:effectLst/>
                          <a:latin typeface="Times New Roman" pitchFamily="18" charset="0"/>
                          <a:cs typeface="Calibri" pitchFamily="34" charset="0"/>
                        </a:rPr>
                        <a:t>364</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xmlns="" val="10000"/>
                  </a:ext>
                </a:extLst>
              </a:tr>
              <a:tr h="654049">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1" i="0" u="none" strike="noStrike" cap="none" normalizeH="0" baseline="0" dirty="0">
                          <a:ln>
                            <a:noFill/>
                          </a:ln>
                          <a:solidFill>
                            <a:srgbClr val="FFFFFF"/>
                          </a:solidFill>
                          <a:effectLst/>
                          <a:latin typeface="Times New Roman" pitchFamily="18" charset="0"/>
                          <a:cs typeface="Calibri" pitchFamily="34" charset="0"/>
                        </a:rPr>
                        <a:t>Toplam Personel Sayısı </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1" i="0" u="none" strike="noStrike" cap="none" normalizeH="0" baseline="0">
                          <a:ln>
                            <a:noFill/>
                          </a:ln>
                          <a:solidFill>
                            <a:srgbClr val="FFFFFF"/>
                          </a:solidFill>
                          <a:effectLst/>
                          <a:latin typeface="Times New Roman" pitchFamily="18" charset="0"/>
                          <a:cs typeface="Calibri" pitchFamily="34" charset="0"/>
                        </a:rPr>
                        <a:t>7.913</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xmlns="" val="10001"/>
                  </a:ext>
                </a:extLst>
              </a:tr>
              <a:tr h="474663">
                <a:tc>
                  <a:txBody>
                    <a:bodyPr/>
                    <a:lstStyle/>
                    <a:p>
                      <a:pPr marL="503238" marR="0" lvl="1" indent="0" algn="l" defTabSz="449263" rtl="0" eaLnBrk="1" fontAlgn="base" latinLnBrk="0" hangingPunct="1">
                        <a:lnSpc>
                          <a:spcPct val="86000"/>
                        </a:lnSpc>
                        <a:spcBef>
                          <a:spcPct val="0"/>
                        </a:spcBef>
                        <a:spcAft>
                          <a:spcPct val="0"/>
                        </a:spcAft>
                        <a:buClrTx/>
                        <a:buSzPct val="100000"/>
                        <a:buFontTx/>
                        <a:buNone/>
                        <a:tabLst>
                          <a:tab pos="503238" algn="l"/>
                          <a:tab pos="950913"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 pos="9883775" algn="l"/>
                        </a:tabLst>
                      </a:pPr>
                      <a:r>
                        <a:rPr kumimoji="0" lang="tr-TR" altLang="tr-TR" sz="2000" b="0" i="0" u="none" strike="noStrike" cap="none" normalizeH="0" baseline="0">
                          <a:ln>
                            <a:noFill/>
                          </a:ln>
                          <a:solidFill>
                            <a:srgbClr val="FFFFFF"/>
                          </a:solidFill>
                          <a:effectLst/>
                          <a:latin typeface="Times New Roman" pitchFamily="18" charset="0"/>
                          <a:cs typeface="Calibri" pitchFamily="34" charset="0"/>
                        </a:rPr>
                        <a:t>Lisans (%60)</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558ED5"/>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0" i="0" u="none" strike="noStrike" cap="none" normalizeH="0" baseline="0">
                          <a:ln>
                            <a:noFill/>
                          </a:ln>
                          <a:solidFill>
                            <a:srgbClr val="FFFFFF"/>
                          </a:solidFill>
                          <a:effectLst/>
                          <a:latin typeface="Times New Roman" pitchFamily="18" charset="0"/>
                          <a:cs typeface="Calibri" pitchFamily="34" charset="0"/>
                        </a:rPr>
                        <a:t>4.714</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558ED5"/>
                    </a:solidFill>
                  </a:tcPr>
                </a:tc>
                <a:extLst>
                  <a:ext uri="{0D108BD9-81ED-4DB2-BD59-A6C34878D82A}">
                    <a16:rowId xmlns:a16="http://schemas.microsoft.com/office/drawing/2014/main" xmlns="" val="10002"/>
                  </a:ext>
                </a:extLst>
              </a:tr>
              <a:tr h="474663">
                <a:tc>
                  <a:txBody>
                    <a:bodyPr/>
                    <a:lstStyle/>
                    <a:p>
                      <a:pPr marL="503238" marR="0" lvl="1" indent="0" algn="l" defTabSz="449263" rtl="0" eaLnBrk="1" fontAlgn="base" latinLnBrk="0" hangingPunct="1">
                        <a:lnSpc>
                          <a:spcPct val="86000"/>
                        </a:lnSpc>
                        <a:spcBef>
                          <a:spcPct val="0"/>
                        </a:spcBef>
                        <a:spcAft>
                          <a:spcPct val="0"/>
                        </a:spcAft>
                        <a:buClrTx/>
                        <a:buSzPct val="100000"/>
                        <a:buFontTx/>
                        <a:buNone/>
                        <a:tabLst>
                          <a:tab pos="503238" algn="l"/>
                          <a:tab pos="950913"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 pos="9883775" algn="l"/>
                        </a:tabLst>
                      </a:pPr>
                      <a:r>
                        <a:rPr kumimoji="0" lang="tr-TR" altLang="tr-TR" sz="2000" b="0" i="0" u="none" strike="noStrike" cap="none" normalizeH="0" baseline="0" dirty="0">
                          <a:ln>
                            <a:noFill/>
                          </a:ln>
                          <a:solidFill>
                            <a:srgbClr val="FFFFFF"/>
                          </a:solidFill>
                          <a:effectLst/>
                          <a:latin typeface="Times New Roman" pitchFamily="18" charset="0"/>
                          <a:cs typeface="Calibri" pitchFamily="34" charset="0"/>
                        </a:rPr>
                        <a:t>Yüksek Lisans (%7)</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558ED5"/>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0" i="0" u="none" strike="noStrike" cap="none" normalizeH="0" baseline="0">
                          <a:ln>
                            <a:noFill/>
                          </a:ln>
                          <a:solidFill>
                            <a:srgbClr val="FFFFFF"/>
                          </a:solidFill>
                          <a:effectLst/>
                          <a:latin typeface="Times New Roman" pitchFamily="18" charset="0"/>
                          <a:cs typeface="Calibri" pitchFamily="34" charset="0"/>
                        </a:rPr>
                        <a:t>590</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558ED5"/>
                    </a:solidFill>
                  </a:tcPr>
                </a:tc>
                <a:extLst>
                  <a:ext uri="{0D108BD9-81ED-4DB2-BD59-A6C34878D82A}">
                    <a16:rowId xmlns:a16="http://schemas.microsoft.com/office/drawing/2014/main" xmlns="" val="10003"/>
                  </a:ext>
                </a:extLst>
              </a:tr>
              <a:tr h="474663">
                <a:tc>
                  <a:txBody>
                    <a:bodyPr/>
                    <a:lstStyle/>
                    <a:p>
                      <a:pPr marL="503238" marR="0" lvl="1" indent="0" algn="l" defTabSz="449263" rtl="0" eaLnBrk="1" fontAlgn="base" latinLnBrk="0" hangingPunct="1">
                        <a:lnSpc>
                          <a:spcPct val="86000"/>
                        </a:lnSpc>
                        <a:spcBef>
                          <a:spcPct val="0"/>
                        </a:spcBef>
                        <a:spcAft>
                          <a:spcPct val="0"/>
                        </a:spcAft>
                        <a:buClrTx/>
                        <a:buSzPct val="100000"/>
                        <a:buFontTx/>
                        <a:buNone/>
                        <a:tabLst>
                          <a:tab pos="503238" algn="l"/>
                          <a:tab pos="950913"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 pos="9883775" algn="l"/>
                        </a:tabLst>
                      </a:pPr>
                      <a:r>
                        <a:rPr kumimoji="0" lang="tr-TR" altLang="tr-TR" sz="2000" b="0" i="0" u="none" strike="noStrike" cap="none" normalizeH="0" baseline="0">
                          <a:ln>
                            <a:noFill/>
                          </a:ln>
                          <a:solidFill>
                            <a:srgbClr val="FFFFFF"/>
                          </a:solidFill>
                          <a:effectLst/>
                          <a:latin typeface="Times New Roman" pitchFamily="18" charset="0"/>
                          <a:cs typeface="Calibri" pitchFamily="34" charset="0"/>
                        </a:rPr>
                        <a:t>Doktora ve Üstü (%1)</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558ED5"/>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0" i="0" u="none" strike="noStrike" cap="none" normalizeH="0" baseline="0">
                          <a:ln>
                            <a:noFill/>
                          </a:ln>
                          <a:solidFill>
                            <a:srgbClr val="FFFFFF"/>
                          </a:solidFill>
                          <a:effectLst/>
                          <a:latin typeface="Times New Roman" pitchFamily="18" charset="0"/>
                          <a:cs typeface="Calibri" pitchFamily="34" charset="0"/>
                        </a:rPr>
                        <a:t>25</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558ED5"/>
                    </a:solidFill>
                  </a:tcPr>
                </a:tc>
                <a:extLst>
                  <a:ext uri="{0D108BD9-81ED-4DB2-BD59-A6C34878D82A}">
                    <a16:rowId xmlns:a16="http://schemas.microsoft.com/office/drawing/2014/main" xmlns="" val="10004"/>
                  </a:ext>
                </a:extLst>
              </a:tr>
              <a:tr h="474663">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1" i="0" u="none" strike="noStrike" cap="none" normalizeH="0" baseline="0">
                          <a:ln>
                            <a:noFill/>
                          </a:ln>
                          <a:solidFill>
                            <a:srgbClr val="FFFFFF"/>
                          </a:solidFill>
                          <a:effectLst/>
                          <a:latin typeface="Times New Roman" pitchFamily="18" charset="0"/>
                          <a:cs typeface="Calibri" pitchFamily="34" charset="0"/>
                        </a:rPr>
                        <a:t>Proje Sayısı </a:t>
                      </a:r>
                      <a:r>
                        <a:rPr kumimoji="0" lang="tr-TR" altLang="tr-TR" sz="2000" b="0" i="0" u="none" strike="noStrike" cap="none" normalizeH="0" baseline="0">
                          <a:ln>
                            <a:noFill/>
                          </a:ln>
                          <a:solidFill>
                            <a:srgbClr val="FFFFFF"/>
                          </a:solidFill>
                          <a:effectLst/>
                          <a:latin typeface="Times New Roman" pitchFamily="18" charset="0"/>
                          <a:cs typeface="Calibri" pitchFamily="34" charset="0"/>
                        </a:rPr>
                        <a:t>(Tamamlanan + Devam Eden)</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1" i="0" u="none" strike="noStrike" cap="none" normalizeH="0" baseline="0">
                          <a:ln>
                            <a:noFill/>
                          </a:ln>
                          <a:solidFill>
                            <a:srgbClr val="FFFFFF"/>
                          </a:solidFill>
                          <a:effectLst/>
                          <a:latin typeface="Times New Roman" pitchFamily="18" charset="0"/>
                          <a:cs typeface="Calibri" pitchFamily="34" charset="0"/>
                        </a:rPr>
                        <a:t>9.546</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xmlns="" val="10005"/>
                  </a:ext>
                </a:extLst>
              </a:tr>
              <a:tr h="474663">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1" i="0" u="none" strike="noStrike" cap="none" normalizeH="0" baseline="0">
                          <a:ln>
                            <a:noFill/>
                          </a:ln>
                          <a:solidFill>
                            <a:srgbClr val="FFFFFF"/>
                          </a:solidFill>
                          <a:effectLst/>
                          <a:latin typeface="Times New Roman" pitchFamily="18" charset="0"/>
                          <a:cs typeface="Calibri" pitchFamily="34" charset="0"/>
                        </a:rPr>
                        <a:t>Patent Sayısı </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1" i="0" u="none" strike="noStrike" cap="none" normalizeH="0" baseline="0">
                          <a:ln>
                            <a:noFill/>
                          </a:ln>
                          <a:solidFill>
                            <a:srgbClr val="FFFFFF"/>
                          </a:solidFill>
                          <a:effectLst/>
                          <a:latin typeface="Times New Roman" pitchFamily="18" charset="0"/>
                          <a:cs typeface="Calibri" pitchFamily="34" charset="0"/>
                        </a:rPr>
                        <a:t>489</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xmlns="" val="10006"/>
                  </a:ext>
                </a:extLst>
              </a:tr>
              <a:tr h="474663">
                <a:tc>
                  <a:txBody>
                    <a:bodyPr/>
                    <a:lstStyle/>
                    <a:p>
                      <a:pPr marL="503238" marR="0" lvl="1" indent="0" algn="l" defTabSz="449263" rtl="0" eaLnBrk="1" fontAlgn="base" latinLnBrk="0" hangingPunct="1">
                        <a:lnSpc>
                          <a:spcPct val="86000"/>
                        </a:lnSpc>
                        <a:spcBef>
                          <a:spcPct val="0"/>
                        </a:spcBef>
                        <a:spcAft>
                          <a:spcPct val="0"/>
                        </a:spcAft>
                        <a:buClrTx/>
                        <a:buSzPct val="100000"/>
                        <a:buFontTx/>
                        <a:buNone/>
                        <a:tabLst>
                          <a:tab pos="503238" algn="l"/>
                          <a:tab pos="950913"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 pos="9883775" algn="l"/>
                        </a:tabLst>
                      </a:pPr>
                      <a:r>
                        <a:rPr kumimoji="0" lang="tr-TR" altLang="tr-TR" sz="2000" b="0" i="0" u="none" strike="noStrike" cap="none" normalizeH="0" baseline="0">
                          <a:ln>
                            <a:noFill/>
                          </a:ln>
                          <a:solidFill>
                            <a:srgbClr val="FFFFFF"/>
                          </a:solidFill>
                          <a:effectLst/>
                          <a:latin typeface="Times New Roman" pitchFamily="18" charset="0"/>
                          <a:cs typeface="Calibri" pitchFamily="34" charset="0"/>
                        </a:rPr>
                        <a:t>Tescil </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0" i="0" u="none" strike="noStrike" cap="none" normalizeH="0" baseline="0">
                          <a:ln>
                            <a:noFill/>
                          </a:ln>
                          <a:solidFill>
                            <a:srgbClr val="FFFFFF"/>
                          </a:solidFill>
                          <a:effectLst/>
                          <a:latin typeface="Times New Roman" pitchFamily="18" charset="0"/>
                          <a:cs typeface="Calibri" pitchFamily="34" charset="0"/>
                        </a:rPr>
                        <a:t>229</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xmlns="" val="10007"/>
                  </a:ext>
                </a:extLst>
              </a:tr>
              <a:tr h="474663">
                <a:tc>
                  <a:txBody>
                    <a:bodyPr/>
                    <a:lstStyle/>
                    <a:p>
                      <a:pPr marL="503238" marR="0" lvl="1" indent="0" algn="l" defTabSz="449263" rtl="0" eaLnBrk="1" fontAlgn="base" latinLnBrk="0" hangingPunct="1">
                        <a:lnSpc>
                          <a:spcPct val="86000"/>
                        </a:lnSpc>
                        <a:spcBef>
                          <a:spcPct val="0"/>
                        </a:spcBef>
                        <a:spcAft>
                          <a:spcPct val="0"/>
                        </a:spcAft>
                        <a:buClrTx/>
                        <a:buSzPct val="100000"/>
                        <a:buFontTx/>
                        <a:buNone/>
                        <a:tabLst>
                          <a:tab pos="503238" algn="l"/>
                          <a:tab pos="950913"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 pos="9883775" algn="l"/>
                        </a:tabLst>
                      </a:pPr>
                      <a:r>
                        <a:rPr kumimoji="0" lang="tr-TR" altLang="tr-TR" sz="2000" b="0" i="0" u="none" strike="noStrike" cap="none" normalizeH="0" baseline="0">
                          <a:ln>
                            <a:noFill/>
                          </a:ln>
                          <a:solidFill>
                            <a:srgbClr val="FFFFFF"/>
                          </a:solidFill>
                          <a:effectLst/>
                          <a:latin typeface="Times New Roman" pitchFamily="18" charset="0"/>
                          <a:cs typeface="Calibri" pitchFamily="34" charset="0"/>
                        </a:rPr>
                        <a:t>Başvuru </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0" i="0" u="none" strike="noStrike" cap="none" normalizeH="0" baseline="0">
                          <a:ln>
                            <a:noFill/>
                          </a:ln>
                          <a:solidFill>
                            <a:srgbClr val="FFFFFF"/>
                          </a:solidFill>
                          <a:effectLst/>
                          <a:latin typeface="Times New Roman" pitchFamily="18" charset="0"/>
                          <a:cs typeface="Calibri" pitchFamily="34" charset="0"/>
                        </a:rPr>
                        <a:t>313</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xmlns="" val="10008"/>
                  </a:ext>
                </a:extLst>
              </a:tr>
              <a:tr h="654049">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1" i="0" u="none" strike="noStrike" cap="none" normalizeH="0" baseline="0">
                          <a:ln>
                            <a:noFill/>
                          </a:ln>
                          <a:solidFill>
                            <a:srgbClr val="FFFFFF"/>
                          </a:solidFill>
                          <a:effectLst/>
                          <a:latin typeface="Times New Roman" pitchFamily="18" charset="0"/>
                          <a:cs typeface="Calibri" pitchFamily="34" charset="0"/>
                        </a:rPr>
                        <a:t>Tasarım Merkezi Olan Yabancı/ Yabancı Ortaklı Firma Sayısı</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1" i="0" u="none" strike="noStrike" cap="none" normalizeH="0" baseline="0" dirty="0">
                          <a:ln>
                            <a:noFill/>
                          </a:ln>
                          <a:solidFill>
                            <a:srgbClr val="FFFFFF"/>
                          </a:solidFill>
                          <a:effectLst/>
                          <a:latin typeface="Times New Roman" pitchFamily="18" charset="0"/>
                          <a:cs typeface="Calibri" pitchFamily="34" charset="0"/>
                        </a:rPr>
                        <a:t>30</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9523073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3905EF2D-A7A7-4569-8808-D872EB7783B7}" type="slidenum">
              <a:rPr lang="tr-TR" smtClean="0"/>
              <a:t>18</a:t>
            </a:fld>
            <a:endParaRPr lang="tr-TR"/>
          </a:p>
        </p:txBody>
      </p:sp>
      <p:sp>
        <p:nvSpPr>
          <p:cNvPr id="10" name="Text Box 3"/>
          <p:cNvSpPr txBox="1">
            <a:spLocks noChangeArrowheads="1"/>
          </p:cNvSpPr>
          <p:nvPr/>
        </p:nvSpPr>
        <p:spPr bwMode="auto">
          <a:xfrm>
            <a:off x="1633378" y="362509"/>
            <a:ext cx="9636201" cy="460375"/>
          </a:xfrm>
          <a:prstGeom prst="rect">
            <a:avLst/>
          </a:prstGeom>
          <a:solidFill>
            <a:srgbClr val="37609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lnSpc>
                <a:spcPct val="90000"/>
              </a:lnSpc>
              <a:spcBef>
                <a:spcPts val="1325"/>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200">
                <a:solidFill>
                  <a:srgbClr val="404040"/>
                </a:solidFill>
                <a:latin typeface="Calibri" panose="020F0502020204030204" pitchFamily="34" charset="0"/>
                <a:cs typeface="Droid Sans Fallback" charset="0"/>
              </a:defRPr>
            </a:lvl1pPr>
            <a:lvl2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900">
                <a:solidFill>
                  <a:srgbClr val="404040"/>
                </a:solidFill>
                <a:latin typeface="Calibri" panose="020F0502020204030204" pitchFamily="34" charset="0"/>
                <a:cs typeface="Droid Sans Fallback" charset="0"/>
              </a:defRPr>
            </a:lvl2pPr>
            <a:lvl3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3pPr>
            <a:lvl4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4pPr>
            <a:lvl5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5pPr>
            <a:lvl6pPr marL="25146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6pPr>
            <a:lvl7pPr marL="29718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7pPr>
            <a:lvl8pPr marL="34290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8pPr>
            <a:lvl9pPr marL="38862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9pPr>
          </a:lstStyle>
          <a:p>
            <a:pPr algn="ctr" eaLnBrk="1" hangingPunct="1">
              <a:lnSpc>
                <a:spcPct val="100000"/>
              </a:lnSpc>
              <a:spcBef>
                <a:spcPct val="0"/>
              </a:spcBef>
              <a:spcAft>
                <a:spcPct val="0"/>
              </a:spcAft>
              <a:buClrTx/>
              <a:buFontTx/>
              <a:buNone/>
            </a:pPr>
            <a:r>
              <a:rPr lang="tr-TR" altLang="tr-TR" sz="2400" b="1" dirty="0">
                <a:solidFill>
                  <a:srgbClr val="FFFFFF"/>
                </a:solidFill>
                <a:latin typeface="+mn-lt"/>
              </a:rPr>
              <a:t>TASARIM MERKEZLERİNİN SEKTÖREL DAĞILIMI</a:t>
            </a:r>
          </a:p>
        </p:txBody>
      </p:sp>
      <p:graphicFrame>
        <p:nvGraphicFramePr>
          <p:cNvPr id="6" name="Group 8"/>
          <p:cNvGraphicFramePr>
            <a:graphicFrameLocks noGrp="1"/>
          </p:cNvGraphicFramePr>
          <p:nvPr>
            <p:extLst>
              <p:ext uri="{D42A27DB-BD31-4B8C-83A1-F6EECF244321}">
                <p14:modId xmlns:p14="http://schemas.microsoft.com/office/powerpoint/2010/main" val="3911731005"/>
              </p:ext>
            </p:extLst>
          </p:nvPr>
        </p:nvGraphicFramePr>
        <p:xfrm>
          <a:off x="1633378" y="822884"/>
          <a:ext cx="4663149" cy="5397504"/>
        </p:xfrm>
        <a:graphic>
          <a:graphicData uri="http://schemas.openxmlformats.org/drawingml/2006/table">
            <a:tbl>
              <a:tblPr/>
              <a:tblGrid>
                <a:gridCol w="580723">
                  <a:extLst>
                    <a:ext uri="{9D8B030D-6E8A-4147-A177-3AD203B41FA5}">
                      <a16:colId xmlns:a16="http://schemas.microsoft.com/office/drawing/2014/main" xmlns="" val="20000"/>
                    </a:ext>
                  </a:extLst>
                </a:gridCol>
                <a:gridCol w="2638463">
                  <a:extLst>
                    <a:ext uri="{9D8B030D-6E8A-4147-A177-3AD203B41FA5}">
                      <a16:colId xmlns:a16="http://schemas.microsoft.com/office/drawing/2014/main" xmlns="" val="20001"/>
                    </a:ext>
                  </a:extLst>
                </a:gridCol>
                <a:gridCol w="1443963">
                  <a:extLst>
                    <a:ext uri="{9D8B030D-6E8A-4147-A177-3AD203B41FA5}">
                      <a16:colId xmlns:a16="http://schemas.microsoft.com/office/drawing/2014/main" xmlns="" val="20002"/>
                    </a:ext>
                  </a:extLst>
                </a:gridCol>
              </a:tblGrid>
              <a:tr h="644525">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1" i="0" u="none" strike="noStrike" cap="none" normalizeH="0" baseline="0" dirty="0">
                          <a:ln>
                            <a:noFill/>
                          </a:ln>
                          <a:solidFill>
                            <a:srgbClr val="FFFFFF"/>
                          </a:solidFill>
                          <a:effectLst/>
                          <a:latin typeface="Times New Roman" pitchFamily="18" charset="0"/>
                          <a:cs typeface="Times New Roman" pitchFamily="18" charset="0"/>
                        </a:rPr>
                        <a:t>SIRA NO</a:t>
                      </a:r>
                    </a:p>
                  </a:txBody>
                  <a:tcPr marL="34560" marR="34560" marT="21336"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1" i="0" u="none" strike="noStrike" cap="none" normalizeH="0" baseline="0" dirty="0">
                          <a:ln>
                            <a:noFill/>
                          </a:ln>
                          <a:solidFill>
                            <a:srgbClr val="FFFFFF"/>
                          </a:solidFill>
                          <a:effectLst/>
                          <a:latin typeface="Times New Roman" pitchFamily="18" charset="0"/>
                          <a:cs typeface="Times New Roman" pitchFamily="18" charset="0"/>
                        </a:rPr>
                        <a:t>SEKTÖR</a:t>
                      </a:r>
                    </a:p>
                  </a:txBody>
                  <a:tcPr marL="9360" marR="9360" marT="41496"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1" i="0" u="none" strike="noStrike" cap="none" normalizeH="0" baseline="0">
                          <a:ln>
                            <a:noFill/>
                          </a:ln>
                          <a:solidFill>
                            <a:srgbClr val="FFFFFF"/>
                          </a:solidFill>
                          <a:effectLst/>
                          <a:latin typeface="Times New Roman" pitchFamily="18" charset="0"/>
                          <a:cs typeface="Times New Roman" pitchFamily="18" charset="0"/>
                        </a:rPr>
                        <a:t>TASARIM MERKEZİ SAYISI</a:t>
                      </a:r>
                    </a:p>
                  </a:txBody>
                  <a:tcPr marL="34560" marR="34560" marT="21336"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xmlns="" val="10000"/>
                  </a:ext>
                </a:extLst>
              </a:tr>
              <a:tr h="303213">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1</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dirty="0">
                          <a:ln>
                            <a:noFill/>
                          </a:ln>
                          <a:solidFill>
                            <a:srgbClr val="000000"/>
                          </a:solidFill>
                          <a:effectLst/>
                          <a:latin typeface="Calibri" pitchFamily="34" charset="0"/>
                          <a:ea typeface="Droid Sans Fallback" charset="0"/>
                          <a:cs typeface="Droid Sans Fallback" charset="0"/>
                        </a:rPr>
                        <a:t>Tekstil</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65</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1"/>
                  </a:ext>
                </a:extLst>
              </a:tr>
              <a:tr h="327025">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2</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Mühendislik/Mimarlık</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46</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2"/>
                  </a:ext>
                </a:extLst>
              </a:tr>
              <a:tr h="307975">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3</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İmalat Sanayi</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45</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3"/>
                  </a:ext>
                </a:extLst>
              </a:tr>
              <a:tr h="296863">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4</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dirty="0">
                          <a:ln>
                            <a:noFill/>
                          </a:ln>
                          <a:solidFill>
                            <a:srgbClr val="000000"/>
                          </a:solidFill>
                          <a:effectLst/>
                          <a:latin typeface="Calibri" pitchFamily="34" charset="0"/>
                          <a:ea typeface="Droid Sans Fallback" charset="0"/>
                          <a:cs typeface="Droid Sans Fallback" charset="0"/>
                        </a:rPr>
                        <a:t>Makine ve Teçhizat İmalatı </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dirty="0">
                          <a:ln>
                            <a:noFill/>
                          </a:ln>
                          <a:solidFill>
                            <a:srgbClr val="000000"/>
                          </a:solidFill>
                          <a:effectLst/>
                          <a:latin typeface="Calibri" pitchFamily="34" charset="0"/>
                          <a:ea typeface="Droid Sans Fallback" charset="0"/>
                          <a:cs typeface="Droid Sans Fallback" charset="0"/>
                        </a:rPr>
                        <a:t>38</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4"/>
                  </a:ext>
                </a:extLst>
              </a:tr>
              <a:tr h="28733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5</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Mobilya</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19</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5"/>
                  </a:ext>
                </a:extLst>
              </a:tr>
              <a:tr h="28098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6</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Medya ve İletişim</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19</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6"/>
                  </a:ext>
                </a:extLst>
              </a:tr>
              <a:tr h="339725">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7</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Otomotiv Yan Sanayi</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dirty="0">
                          <a:ln>
                            <a:noFill/>
                          </a:ln>
                          <a:solidFill>
                            <a:srgbClr val="000000"/>
                          </a:solidFill>
                          <a:effectLst/>
                          <a:latin typeface="Calibri" pitchFamily="34" charset="0"/>
                          <a:ea typeface="Droid Sans Fallback" charset="0"/>
                          <a:cs typeface="Droid Sans Fallback" charset="0"/>
                        </a:rPr>
                        <a:t>19</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7"/>
                  </a:ext>
                </a:extLst>
              </a:tr>
              <a:tr h="339725">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8</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İnşaat</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17</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8"/>
                  </a:ext>
                </a:extLst>
              </a:tr>
              <a:tr h="349250">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9</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Elektronik</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12</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9"/>
                  </a:ext>
                </a:extLst>
              </a:tr>
              <a:tr h="330200">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10</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Otomotiv </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9</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10"/>
                  </a:ext>
                </a:extLst>
              </a:tr>
              <a:tr h="330200">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11</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Savunma Sanayi</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8</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11"/>
                  </a:ext>
                </a:extLst>
              </a:tr>
              <a:tr h="317500">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12</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Konfeksiyon</a:t>
                      </a:r>
                      <a:r>
                        <a:rPr kumimoji="0" lang="tr-TR" altLang="tr-TR" sz="1100" b="0" i="0" u="none" strike="noStrike" cap="none" normalizeH="0" baseline="0">
                          <a:ln>
                            <a:noFill/>
                          </a:ln>
                          <a:solidFill>
                            <a:srgbClr val="333333"/>
                          </a:solidFill>
                          <a:effectLst/>
                          <a:latin typeface="Calibri" pitchFamily="34" charset="0"/>
                          <a:ea typeface="Droid Sans Fallback" charset="0"/>
                          <a:cs typeface="Droid Sans Fallback" charset="0"/>
                        </a:rPr>
                        <a:t> ve Hazır Giyim</a:t>
                      </a:r>
                      <a:endPar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endParaRP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7</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12"/>
                  </a:ext>
                </a:extLst>
              </a:tr>
              <a:tr h="23653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13</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Demir ve Demir Dışı Metaller</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7</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13"/>
                  </a:ext>
                </a:extLst>
              </a:tr>
              <a:tr h="239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14</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Seramik ve Refrakter </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6</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14"/>
                  </a:ext>
                </a:extLst>
              </a:tr>
              <a:tr h="239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15</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İklimlendirme </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5</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15"/>
                  </a:ext>
                </a:extLst>
              </a:tr>
              <a:tr h="227013">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16</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Denizcilik</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dirty="0">
                          <a:ln>
                            <a:noFill/>
                          </a:ln>
                          <a:solidFill>
                            <a:srgbClr val="000000"/>
                          </a:solidFill>
                          <a:effectLst/>
                          <a:latin typeface="Calibri" pitchFamily="34" charset="0"/>
                          <a:ea typeface="Droid Sans Fallback" charset="0"/>
                          <a:cs typeface="Droid Sans Fallback" charset="0"/>
                        </a:rPr>
                        <a:t>4</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16"/>
                  </a:ext>
                </a:extLst>
              </a:tr>
            </a:tbl>
          </a:graphicData>
        </a:graphic>
      </p:graphicFrame>
      <p:graphicFrame>
        <p:nvGraphicFramePr>
          <p:cNvPr id="7" name="Group 8"/>
          <p:cNvGraphicFramePr>
            <a:graphicFrameLocks noGrp="1"/>
          </p:cNvGraphicFramePr>
          <p:nvPr>
            <p:extLst>
              <p:ext uri="{D42A27DB-BD31-4B8C-83A1-F6EECF244321}">
                <p14:modId xmlns:p14="http://schemas.microsoft.com/office/powerpoint/2010/main" val="4173231671"/>
              </p:ext>
            </p:extLst>
          </p:nvPr>
        </p:nvGraphicFramePr>
        <p:xfrm>
          <a:off x="6325185" y="843663"/>
          <a:ext cx="4944394" cy="5314953"/>
        </p:xfrm>
        <a:graphic>
          <a:graphicData uri="http://schemas.openxmlformats.org/drawingml/2006/table">
            <a:tbl>
              <a:tblPr/>
              <a:tblGrid>
                <a:gridCol w="662954">
                  <a:extLst>
                    <a:ext uri="{9D8B030D-6E8A-4147-A177-3AD203B41FA5}">
                      <a16:colId xmlns:a16="http://schemas.microsoft.com/office/drawing/2014/main" xmlns="" val="20000"/>
                    </a:ext>
                  </a:extLst>
                </a:gridCol>
                <a:gridCol w="2893483">
                  <a:extLst>
                    <a:ext uri="{9D8B030D-6E8A-4147-A177-3AD203B41FA5}">
                      <a16:colId xmlns:a16="http://schemas.microsoft.com/office/drawing/2014/main" xmlns="" val="20001"/>
                    </a:ext>
                  </a:extLst>
                </a:gridCol>
                <a:gridCol w="1387957">
                  <a:extLst>
                    <a:ext uri="{9D8B030D-6E8A-4147-A177-3AD203B41FA5}">
                      <a16:colId xmlns:a16="http://schemas.microsoft.com/office/drawing/2014/main" xmlns="" val="20002"/>
                    </a:ext>
                  </a:extLst>
                </a:gridCol>
              </a:tblGrid>
              <a:tr h="59848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1" i="0" u="none" strike="noStrike" cap="none" normalizeH="0" baseline="0" dirty="0">
                          <a:ln>
                            <a:noFill/>
                          </a:ln>
                          <a:solidFill>
                            <a:srgbClr val="FFFFFF"/>
                          </a:solidFill>
                          <a:effectLst/>
                          <a:latin typeface="Times New Roman" pitchFamily="18" charset="0"/>
                          <a:cs typeface="Times New Roman" pitchFamily="18" charset="0"/>
                        </a:rPr>
                        <a:t>SIRA NO</a:t>
                      </a:r>
                    </a:p>
                  </a:txBody>
                  <a:tcPr marL="34560" marR="34560" marT="21336"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1" i="0" u="none" strike="noStrike" cap="none" normalizeH="0" baseline="0" dirty="0">
                          <a:ln>
                            <a:noFill/>
                          </a:ln>
                          <a:solidFill>
                            <a:srgbClr val="FFFFFF"/>
                          </a:solidFill>
                          <a:effectLst/>
                          <a:latin typeface="Times New Roman" pitchFamily="18" charset="0"/>
                          <a:cs typeface="Times New Roman" pitchFamily="18" charset="0"/>
                        </a:rPr>
                        <a:t>SEKTÖR</a:t>
                      </a:r>
                    </a:p>
                  </a:txBody>
                  <a:tcPr marL="9360" marR="9360" marT="41496"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1" i="0" u="none" strike="noStrike" cap="none" normalizeH="0" baseline="0" dirty="0">
                          <a:ln>
                            <a:noFill/>
                          </a:ln>
                          <a:solidFill>
                            <a:srgbClr val="FFFFFF"/>
                          </a:solidFill>
                          <a:effectLst/>
                          <a:latin typeface="Times New Roman" pitchFamily="18" charset="0"/>
                          <a:cs typeface="Times New Roman" pitchFamily="18" charset="0"/>
                        </a:rPr>
                        <a:t>TASARIM MERKEZİ SAYISI</a:t>
                      </a:r>
                    </a:p>
                  </a:txBody>
                  <a:tcPr marL="34560" marR="34560" marT="21336"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xmlns="" val="10000"/>
                  </a:ext>
                </a:extLst>
              </a:tr>
              <a:tr h="352425">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17</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Madencilik</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4</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1"/>
                  </a:ext>
                </a:extLst>
              </a:tr>
              <a:tr h="322263">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18</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chemeClr val="tx1"/>
                          </a:solidFill>
                          <a:effectLst/>
                          <a:latin typeface="Calibri" pitchFamily="34" charset="0"/>
                          <a:ea typeface="Droid Sans Fallback" charset="0"/>
                          <a:cs typeface="Droid Sans Fallback" charset="0"/>
                        </a:rPr>
                        <a:t>Dökümcülük</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chemeClr val="tx1"/>
                          </a:solidFill>
                          <a:effectLst/>
                          <a:latin typeface="Calibri" pitchFamily="34" charset="0"/>
                          <a:ea typeface="Droid Sans Fallback" charset="0"/>
                          <a:cs typeface="Droid Sans Fallback" charset="0"/>
                        </a:rPr>
                        <a:t>4</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2"/>
                  </a:ext>
                </a:extLst>
              </a:tr>
              <a:tr h="322263">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19</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Bilgisayar ve İletişim Teknolojileri</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4</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3"/>
                  </a:ext>
                </a:extLst>
              </a:tr>
              <a:tr h="322263">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20</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Enerji</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4</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4"/>
                  </a:ext>
                </a:extLst>
              </a:tr>
              <a:tr h="307975">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21</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Yazılım</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3</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5"/>
                  </a:ext>
                </a:extLst>
              </a:tr>
              <a:tr h="307975">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22</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dirty="0">
                          <a:ln>
                            <a:noFill/>
                          </a:ln>
                          <a:solidFill>
                            <a:srgbClr val="000000"/>
                          </a:solidFill>
                          <a:effectLst/>
                          <a:latin typeface="Calibri" pitchFamily="34" charset="0"/>
                          <a:ea typeface="Droid Sans Fallback" charset="0"/>
                          <a:cs typeface="Droid Sans Fallback" charset="0"/>
                        </a:rPr>
                        <a:t>Otomotiv Tasarımı ve Mühendislik</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3</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6"/>
                  </a:ext>
                </a:extLst>
              </a:tr>
              <a:tr h="307975">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23</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Dayanıklı Tüketim Malları</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dirty="0">
                          <a:ln>
                            <a:noFill/>
                          </a:ln>
                          <a:solidFill>
                            <a:srgbClr val="000000"/>
                          </a:solidFill>
                          <a:effectLst/>
                          <a:latin typeface="Calibri" pitchFamily="34" charset="0"/>
                          <a:ea typeface="Droid Sans Fallback" charset="0"/>
                          <a:cs typeface="Droid Sans Fallback" charset="0"/>
                        </a:rPr>
                        <a:t>3</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7"/>
                  </a:ext>
                </a:extLst>
              </a:tr>
              <a:tr h="31908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24</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Havacılık</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2</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8"/>
                  </a:ext>
                </a:extLst>
              </a:tr>
              <a:tr h="32543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25</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Gıda</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2</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9"/>
                  </a:ext>
                </a:extLst>
              </a:tr>
              <a:tr h="228600">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26</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Cam ve Cam Ürünleri</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2</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10"/>
                  </a:ext>
                </a:extLst>
              </a:tr>
              <a:tr h="228600">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27</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Lastik-Plastik</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2</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11"/>
                  </a:ext>
                </a:extLst>
              </a:tr>
              <a:tr h="228600">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28</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Telekomünikasyon</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1</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12"/>
                  </a:ext>
                </a:extLst>
              </a:tr>
              <a:tr h="228600">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29</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Ulaştırma ve Lojistik</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1</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13"/>
                  </a:ext>
                </a:extLst>
              </a:tr>
              <a:tr h="228600">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30</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Kuyumculuk</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1</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14"/>
                  </a:ext>
                </a:extLst>
              </a:tr>
              <a:tr h="228600">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31</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Kağıt ve Kağıt Ürünleri </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1</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15"/>
                  </a:ext>
                </a:extLst>
              </a:tr>
              <a:tr h="228600">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32</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Kozmetik ve Temizlik Ürünleri</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1</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16"/>
                  </a:ext>
                </a:extLst>
              </a:tr>
              <a:tr h="228600">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33</a:t>
                      </a:r>
                    </a:p>
                  </a:txBody>
                  <a:tcPr marL="34560" marR="34560" marT="1955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a:ln>
                            <a:noFill/>
                          </a:ln>
                          <a:solidFill>
                            <a:srgbClr val="000000"/>
                          </a:solidFill>
                          <a:effectLst/>
                          <a:latin typeface="Calibri" pitchFamily="34" charset="0"/>
                          <a:ea typeface="Droid Sans Fallback" charset="0"/>
                          <a:cs typeface="Droid Sans Fallback" charset="0"/>
                        </a:rPr>
                        <a:t>Tarım</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100" b="0" i="0" u="none" strike="noStrike" cap="none" normalizeH="0" baseline="0" dirty="0">
                          <a:ln>
                            <a:noFill/>
                          </a:ln>
                          <a:solidFill>
                            <a:srgbClr val="000000"/>
                          </a:solidFill>
                          <a:effectLst/>
                          <a:latin typeface="Calibri" pitchFamily="34" charset="0"/>
                          <a:ea typeface="Droid Sans Fallback" charset="0"/>
                          <a:cs typeface="Droid Sans Fallback" charset="0"/>
                        </a:rPr>
                        <a:t>1</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val="2672365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3905EF2D-A7A7-4569-8808-D872EB7783B7}" type="slidenum">
              <a:rPr lang="tr-TR" smtClean="0"/>
              <a:t>19</a:t>
            </a:fld>
            <a:endParaRPr lang="tr-TR"/>
          </a:p>
        </p:txBody>
      </p:sp>
      <p:sp>
        <p:nvSpPr>
          <p:cNvPr id="11" name="Text Box 3"/>
          <p:cNvSpPr txBox="1">
            <a:spLocks noChangeArrowheads="1"/>
          </p:cNvSpPr>
          <p:nvPr/>
        </p:nvSpPr>
        <p:spPr bwMode="auto">
          <a:xfrm>
            <a:off x="1975945" y="126931"/>
            <a:ext cx="8561880" cy="460375"/>
          </a:xfrm>
          <a:prstGeom prst="rect">
            <a:avLst/>
          </a:prstGeom>
          <a:solidFill>
            <a:srgbClr val="37609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lnSpc>
                <a:spcPct val="90000"/>
              </a:lnSpc>
              <a:spcBef>
                <a:spcPts val="1325"/>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200">
                <a:solidFill>
                  <a:srgbClr val="404040"/>
                </a:solidFill>
                <a:latin typeface="Calibri" panose="020F0502020204030204" pitchFamily="34" charset="0"/>
                <a:cs typeface="Droid Sans Fallback" charset="0"/>
              </a:defRPr>
            </a:lvl1pPr>
            <a:lvl2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900">
                <a:solidFill>
                  <a:srgbClr val="404040"/>
                </a:solidFill>
                <a:latin typeface="Calibri" panose="020F0502020204030204" pitchFamily="34" charset="0"/>
                <a:cs typeface="Droid Sans Fallback" charset="0"/>
              </a:defRPr>
            </a:lvl2pPr>
            <a:lvl3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3pPr>
            <a:lvl4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4pPr>
            <a:lvl5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5pPr>
            <a:lvl6pPr marL="25146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6pPr>
            <a:lvl7pPr marL="29718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7pPr>
            <a:lvl8pPr marL="34290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8pPr>
            <a:lvl9pPr marL="38862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9pPr>
          </a:lstStyle>
          <a:p>
            <a:pPr algn="ctr" eaLnBrk="1" hangingPunct="1">
              <a:lnSpc>
                <a:spcPct val="100000"/>
              </a:lnSpc>
              <a:spcBef>
                <a:spcPct val="0"/>
              </a:spcBef>
              <a:spcAft>
                <a:spcPct val="0"/>
              </a:spcAft>
              <a:buClrTx/>
              <a:buFontTx/>
              <a:buNone/>
            </a:pPr>
            <a:r>
              <a:rPr lang="tr-TR" altLang="tr-TR" sz="2400" b="1" dirty="0">
                <a:solidFill>
                  <a:srgbClr val="FFFFFF"/>
                </a:solidFill>
                <a:cs typeface="Calibri" panose="020F0502020204030204" pitchFamily="34" charset="0"/>
              </a:rPr>
              <a:t>TASARIM MERKEZLERİNİN İL BAZINDA DAĞILIMI</a:t>
            </a:r>
          </a:p>
        </p:txBody>
      </p:sp>
      <p:graphicFrame>
        <p:nvGraphicFramePr>
          <p:cNvPr id="5" name="Group 8"/>
          <p:cNvGraphicFramePr>
            <a:graphicFrameLocks noGrp="1"/>
          </p:cNvGraphicFramePr>
          <p:nvPr>
            <p:extLst>
              <p:ext uri="{D42A27DB-BD31-4B8C-83A1-F6EECF244321}">
                <p14:modId xmlns:p14="http://schemas.microsoft.com/office/powerpoint/2010/main" val="3028832983"/>
              </p:ext>
            </p:extLst>
          </p:nvPr>
        </p:nvGraphicFramePr>
        <p:xfrm>
          <a:off x="1936503" y="587306"/>
          <a:ext cx="8640763" cy="6689387"/>
        </p:xfrm>
        <a:graphic>
          <a:graphicData uri="http://schemas.openxmlformats.org/drawingml/2006/table">
            <a:tbl>
              <a:tblPr/>
              <a:tblGrid>
                <a:gridCol w="1096963">
                  <a:extLst>
                    <a:ext uri="{9D8B030D-6E8A-4147-A177-3AD203B41FA5}">
                      <a16:colId xmlns:a16="http://schemas.microsoft.com/office/drawing/2014/main" xmlns="" val="20000"/>
                    </a:ext>
                  </a:extLst>
                </a:gridCol>
                <a:gridCol w="3252787">
                  <a:extLst>
                    <a:ext uri="{9D8B030D-6E8A-4147-A177-3AD203B41FA5}">
                      <a16:colId xmlns:a16="http://schemas.microsoft.com/office/drawing/2014/main" xmlns="" val="20001"/>
                    </a:ext>
                  </a:extLst>
                </a:gridCol>
                <a:gridCol w="4291013">
                  <a:extLst>
                    <a:ext uri="{9D8B030D-6E8A-4147-A177-3AD203B41FA5}">
                      <a16:colId xmlns:a16="http://schemas.microsoft.com/office/drawing/2014/main" xmlns="" val="20002"/>
                    </a:ext>
                  </a:extLst>
                </a:gridCol>
              </a:tblGrid>
              <a:tr h="288587">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endParaRPr kumimoji="0" lang="tr-TR" altLang="tr-TR" sz="1400" b="1" i="0" u="none" strike="noStrike" cap="none" normalizeH="0" baseline="0" dirty="0">
                        <a:ln>
                          <a:noFill/>
                        </a:ln>
                        <a:solidFill>
                          <a:srgbClr val="FFFFFF"/>
                        </a:solidFill>
                        <a:effectLst/>
                        <a:latin typeface="Times New Roman" pitchFamily="18" charset="0"/>
                        <a:cs typeface="Times New Roman" pitchFamily="18" charset="0"/>
                      </a:endParaRPr>
                    </a:p>
                  </a:txBody>
                  <a:tcPr marL="34560" marR="34560" marT="21338" marB="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1" i="0" u="none" strike="noStrike" cap="none" normalizeH="0" baseline="0" dirty="0">
                          <a:ln>
                            <a:noFill/>
                          </a:ln>
                          <a:solidFill>
                            <a:srgbClr val="FFFFFF"/>
                          </a:solidFill>
                          <a:effectLst/>
                          <a:latin typeface="Times New Roman" pitchFamily="18" charset="0"/>
                          <a:cs typeface="Times New Roman" pitchFamily="18" charset="0"/>
                        </a:rPr>
                        <a:t>İL</a:t>
                      </a:r>
                    </a:p>
                  </a:txBody>
                  <a:tcPr marL="9360" marR="9360" marT="4150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1" i="0" u="none" strike="noStrike" cap="none" normalizeH="0" baseline="0" dirty="0">
                          <a:ln>
                            <a:noFill/>
                          </a:ln>
                          <a:solidFill>
                            <a:srgbClr val="FFFFFF"/>
                          </a:solidFill>
                          <a:effectLst/>
                          <a:latin typeface="Times New Roman" pitchFamily="18" charset="0"/>
                          <a:cs typeface="Times New Roman" pitchFamily="18" charset="0"/>
                        </a:rPr>
                        <a:t>TASARIM MERKEZİ SAYISI</a:t>
                      </a:r>
                    </a:p>
                  </a:txBody>
                  <a:tcPr marL="34560" marR="34560" marT="21338"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xmlns="" val="10000"/>
                  </a:ext>
                </a:extLst>
              </a:tr>
              <a:tr h="203709">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1</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İstanbul</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165</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1"/>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2</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Ankara</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42</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2"/>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3</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Bursa</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31 </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3"/>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4</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İzmir</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29</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4"/>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5</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Kocaeli</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18</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5"/>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6</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Denizli</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16</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6"/>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7</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Tekirdağ</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16</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7"/>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8</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Adana</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8</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8"/>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9</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Manisa</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5</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9"/>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10</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Sakarya</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4</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10"/>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11</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Konya</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3</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11"/>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12</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Kütahya</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3</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12"/>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13</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Düzce</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3</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13"/>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14</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Eskişehir</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3</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14"/>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15</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Aydın</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2</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15"/>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16</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Kayseri</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2</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16"/>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17</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Gaziantep</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1</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17"/>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18</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Kırklareli</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1</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18"/>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19</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Giresun</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1</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19"/>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20</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Mersin</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1</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20"/>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21</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Antalya</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1</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21"/>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22</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Yalova</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1</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22"/>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23</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Niğde</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1</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23"/>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24</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Amasya</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1</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24"/>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25</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Malatya</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1</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25"/>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26</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Kahramanmaraş</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000000"/>
                          </a:solidFill>
                          <a:effectLst/>
                          <a:latin typeface="Calibri" pitchFamily="34" charset="0"/>
                          <a:ea typeface="Droid Sans Fallback" charset="0"/>
                          <a:cs typeface="Droid Sans Fallback" charset="0"/>
                        </a:rPr>
                        <a:t>1</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26"/>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27</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Karabük</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1</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27"/>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28</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Hatay</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1</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28"/>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29</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Zonguldak</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1</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29"/>
                  </a:ext>
                </a:extLst>
              </a:tr>
              <a:tr h="190128">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1400" b="0" i="0" u="none" strike="noStrike" cap="none" normalizeH="0" baseline="0">
                          <a:ln>
                            <a:noFill/>
                          </a:ln>
                          <a:solidFill>
                            <a:srgbClr val="FFFFFF"/>
                          </a:solidFill>
                          <a:effectLst/>
                          <a:latin typeface="Times New Roman" pitchFamily="18" charset="0"/>
                          <a:cs typeface="Times New Roman" pitchFamily="18" charset="0"/>
                        </a:rPr>
                        <a:t>30</a:t>
                      </a:r>
                    </a:p>
                  </a:txBody>
                  <a:tcPr marL="34560" marR="34560" marT="19560" marB="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000000"/>
                          </a:solidFill>
                          <a:effectLst/>
                          <a:latin typeface="Calibri" pitchFamily="34" charset="0"/>
                          <a:ea typeface="Droid Sans Fallback" charset="0"/>
                          <a:cs typeface="Droid Sans Fallback" charset="0"/>
                        </a:rPr>
                        <a:t>Bilecik</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000000"/>
                          </a:solidFill>
                          <a:effectLst/>
                          <a:latin typeface="Calibri" pitchFamily="34" charset="0"/>
                          <a:ea typeface="Droid Sans Fallback" charset="0"/>
                          <a:cs typeface="Droid Sans Fallback" charset="0"/>
                        </a:rPr>
                        <a:t>1</a:t>
                      </a:r>
                    </a:p>
                  </a:txBody>
                  <a:tcPr marL="0" marR="0" marT="0" marB="0" anchor="b"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30"/>
                  </a:ext>
                </a:extLst>
              </a:tr>
            </a:tbl>
          </a:graphicData>
        </a:graphic>
      </p:graphicFrame>
    </p:spTree>
    <p:extLst>
      <p:ext uri="{BB962C8B-B14F-4D97-AF65-F5344CB8AC3E}">
        <p14:creationId xmlns:p14="http://schemas.microsoft.com/office/powerpoint/2010/main" val="3891374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2</a:t>
            </a:fld>
            <a:endParaRPr/>
          </a:p>
        </p:txBody>
      </p:sp>
      <p:sp>
        <p:nvSpPr>
          <p:cNvPr id="308" name="Google Shape;308;p25"/>
          <p:cNvSpPr txBox="1">
            <a:spLocks noGrp="1"/>
          </p:cNvSpPr>
          <p:nvPr>
            <p:ph type="title"/>
          </p:nvPr>
        </p:nvSpPr>
        <p:spPr>
          <a:xfrm>
            <a:off x="953512" y="1130641"/>
            <a:ext cx="10515600" cy="730384"/>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tr-TR" b="1" dirty="0">
                <a:solidFill>
                  <a:schemeClr val="tx1"/>
                </a:solidFill>
              </a:rPr>
              <a:t>Sunum Planı</a:t>
            </a:r>
          </a:p>
        </p:txBody>
      </p:sp>
      <p:sp>
        <p:nvSpPr>
          <p:cNvPr id="4" name="Google Shape;308;p25">
            <a:extLst>
              <a:ext uri="{FF2B5EF4-FFF2-40B4-BE49-F238E27FC236}">
                <a16:creationId xmlns:a16="http://schemas.microsoft.com/office/drawing/2014/main" xmlns="" id="{CA1BD56E-31F0-4260-953A-806AB74D5D6E}"/>
              </a:ext>
            </a:extLst>
          </p:cNvPr>
          <p:cNvSpPr txBox="1">
            <a:spLocks/>
          </p:cNvSpPr>
          <p:nvPr/>
        </p:nvSpPr>
        <p:spPr>
          <a:xfrm>
            <a:off x="747458" y="1828800"/>
            <a:ext cx="10927703" cy="408852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C00000"/>
              </a:buClr>
              <a:buSzPts val="2800"/>
              <a:buFont typeface="Roboto"/>
              <a:buNone/>
              <a:defRPr sz="2800" b="0" i="0" u="none" strike="noStrike" cap="none">
                <a:solidFill>
                  <a:srgbClr val="C00000"/>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endParaRPr lang="tr-TR" sz="2400" dirty="0">
              <a:solidFill>
                <a:schemeClr val="tx1"/>
              </a:solidFill>
            </a:endParaRPr>
          </a:p>
          <a:p>
            <a:pPr marL="342900" indent="-342900" algn="just">
              <a:lnSpc>
                <a:spcPct val="150000"/>
              </a:lnSpc>
              <a:buClr>
                <a:schemeClr val="tx1"/>
              </a:buClr>
              <a:buFont typeface="Wingdings" panose="05000000000000000000" pitchFamily="2" charset="2"/>
              <a:buChar char="Ø"/>
            </a:pPr>
            <a:r>
              <a:rPr lang="tr-TR" sz="2400" dirty="0" smtClean="0">
                <a:solidFill>
                  <a:schemeClr val="tx1"/>
                </a:solidFill>
              </a:rPr>
              <a:t>5746 sayılı Kanunun Amacı</a:t>
            </a:r>
          </a:p>
          <a:p>
            <a:pPr marL="342900" indent="-342900" algn="just">
              <a:lnSpc>
                <a:spcPct val="150000"/>
              </a:lnSpc>
              <a:buClr>
                <a:schemeClr val="tx1"/>
              </a:buClr>
              <a:buFont typeface="Wingdings" panose="05000000000000000000" pitchFamily="2" charset="2"/>
              <a:buChar char="Ø"/>
            </a:pPr>
            <a:r>
              <a:rPr lang="tr-TR" sz="2400" dirty="0" smtClean="0">
                <a:solidFill>
                  <a:schemeClr val="tx1"/>
                </a:solidFill>
              </a:rPr>
              <a:t>Ar-Ge </a:t>
            </a:r>
            <a:r>
              <a:rPr lang="tr-TR" sz="2400" dirty="0">
                <a:solidFill>
                  <a:schemeClr val="tx1"/>
                </a:solidFill>
              </a:rPr>
              <a:t>ve Tasarım Merkezleri Tanımı, Kurulumu ve İstatistiki Bilgiler</a:t>
            </a:r>
          </a:p>
          <a:p>
            <a:pPr marL="342900" indent="-342900" algn="just">
              <a:lnSpc>
                <a:spcPct val="150000"/>
              </a:lnSpc>
              <a:buClr>
                <a:schemeClr val="tx1"/>
              </a:buClr>
              <a:buFont typeface="Wingdings" panose="05000000000000000000" pitchFamily="2" charset="2"/>
              <a:buChar char="Ø"/>
            </a:pPr>
            <a:r>
              <a:rPr lang="tr-TR" sz="2400" dirty="0">
                <a:solidFill>
                  <a:schemeClr val="tx1"/>
                </a:solidFill>
              </a:rPr>
              <a:t>Destek, Teşvik ve Muafiyetler</a:t>
            </a:r>
          </a:p>
          <a:p>
            <a:pPr marL="342900" indent="-342900" algn="just">
              <a:lnSpc>
                <a:spcPct val="150000"/>
              </a:lnSpc>
              <a:buClr>
                <a:schemeClr val="tx1"/>
              </a:buClr>
              <a:buFont typeface="Wingdings" panose="05000000000000000000" pitchFamily="2" charset="2"/>
              <a:buChar char="Ø"/>
            </a:pPr>
            <a:r>
              <a:rPr lang="tr-TR" sz="2400" dirty="0" smtClean="0">
                <a:solidFill>
                  <a:schemeClr val="tx1"/>
                </a:solidFill>
              </a:rPr>
              <a:t>Online </a:t>
            </a:r>
            <a:r>
              <a:rPr lang="tr-TR" sz="2400" dirty="0">
                <a:solidFill>
                  <a:schemeClr val="tx1"/>
                </a:solidFill>
              </a:rPr>
              <a:t>İşlem Süreçleri</a:t>
            </a:r>
          </a:p>
          <a:p>
            <a:pPr marL="342900" indent="-342900" algn="just">
              <a:lnSpc>
                <a:spcPct val="150000"/>
              </a:lnSpc>
              <a:buFont typeface="Wingdings" panose="05000000000000000000" pitchFamily="2" charset="2"/>
              <a:buChar char="Ø"/>
            </a:pPr>
            <a:endParaRPr lang="tr-TR" sz="2400" dirty="0">
              <a:solidFill>
                <a:schemeClr val="tx1"/>
              </a:solidFill>
            </a:endParaRPr>
          </a:p>
          <a:p>
            <a:pPr marL="342900" indent="-342900" algn="just">
              <a:lnSpc>
                <a:spcPct val="150000"/>
              </a:lnSpc>
              <a:buFont typeface="Wingdings" panose="05000000000000000000" pitchFamily="2" charset="2"/>
              <a:buChar char="Ø"/>
            </a:pPr>
            <a:endParaRPr lang="tr-TR" sz="2400" dirty="0">
              <a:solidFill>
                <a:schemeClr val="tx1"/>
              </a:solidFill>
            </a:endParaRPr>
          </a:p>
          <a:p>
            <a:pPr marL="342900" indent="-342900" algn="just">
              <a:lnSpc>
                <a:spcPct val="150000"/>
              </a:lnSpc>
              <a:buFont typeface="Wingdings" panose="05000000000000000000" pitchFamily="2" charset="2"/>
              <a:buChar char="Ø"/>
            </a:pPr>
            <a:endParaRPr lang="tr-TR" sz="24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73578" y="6235802"/>
            <a:ext cx="5660524" cy="307777"/>
          </a:xfrm>
          <a:prstGeom prst="rect">
            <a:avLst/>
          </a:prstGeom>
          <a:noFill/>
        </p:spPr>
        <p:txBody>
          <a:bodyPr wrap="none" rtlCol="0">
            <a:spAutoFit/>
          </a:bodyPr>
          <a:lstStyle/>
          <a:p>
            <a:r>
              <a:rPr lang="tr-TR" b="1" u="sng" dirty="0">
                <a:solidFill>
                  <a:srgbClr val="002060"/>
                </a:solidFill>
              </a:rPr>
              <a:t>Temel Bilimler Desteği </a:t>
            </a:r>
            <a:r>
              <a:rPr lang="tr-TR" b="1" dirty="0">
                <a:solidFill>
                  <a:srgbClr val="002060"/>
                </a:solidFill>
              </a:rPr>
              <a:t>sadece Ar-Ge Merkezlerine verilmektedir.</a:t>
            </a:r>
          </a:p>
        </p:txBody>
      </p:sp>
      <p:sp>
        <p:nvSpPr>
          <p:cNvPr id="5" name="Slayt Numarası Yer Tutucusu 4"/>
          <p:cNvSpPr>
            <a:spLocks noGrp="1"/>
          </p:cNvSpPr>
          <p:nvPr>
            <p:ph type="sldNum" sz="quarter" idx="12"/>
          </p:nvPr>
        </p:nvSpPr>
        <p:spPr/>
        <p:txBody>
          <a:bodyPr/>
          <a:lstStyle/>
          <a:p>
            <a:fld id="{3905EF2D-A7A7-4569-8808-D872EB7783B7}" type="slidenum">
              <a:rPr lang="tr-TR" smtClean="0"/>
              <a:t>20</a:t>
            </a:fld>
            <a:endParaRPr lang="tr-TR"/>
          </a:p>
        </p:txBody>
      </p:sp>
      <p:graphicFrame>
        <p:nvGraphicFramePr>
          <p:cNvPr id="12" name="Diyagram 11"/>
          <p:cNvGraphicFramePr/>
          <p:nvPr>
            <p:extLst>
              <p:ext uri="{D42A27DB-BD31-4B8C-83A1-F6EECF244321}">
                <p14:modId xmlns:p14="http://schemas.microsoft.com/office/powerpoint/2010/main" val="1707406533"/>
              </p:ext>
            </p:extLst>
          </p:nvPr>
        </p:nvGraphicFramePr>
        <p:xfrm>
          <a:off x="1201003" y="914400"/>
          <a:ext cx="9392418" cy="5509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etin kutusu 5"/>
          <p:cNvSpPr txBox="1"/>
          <p:nvPr/>
        </p:nvSpPr>
        <p:spPr>
          <a:xfrm>
            <a:off x="2123090" y="462860"/>
            <a:ext cx="9469820" cy="584775"/>
          </a:xfrm>
          <a:prstGeom prst="rect">
            <a:avLst/>
          </a:prstGeom>
          <a:noFill/>
        </p:spPr>
        <p:txBody>
          <a:bodyPr wrap="square" rtlCol="0">
            <a:spAutoFit/>
          </a:bodyPr>
          <a:lstStyle/>
          <a:p>
            <a:r>
              <a:rPr lang="tr-TR" sz="3200" b="1" dirty="0" smtClean="0"/>
              <a:t>Destek ve Muafiyet Kalemleri</a:t>
            </a:r>
            <a:endParaRPr lang="tr-TR" sz="3200" b="1" dirty="0"/>
          </a:p>
        </p:txBody>
      </p:sp>
    </p:spTree>
    <p:extLst>
      <p:ext uri="{BB962C8B-B14F-4D97-AF65-F5344CB8AC3E}">
        <p14:creationId xmlns:p14="http://schemas.microsoft.com/office/powerpoint/2010/main" val="1529244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527078" y="1196976"/>
            <a:ext cx="9753571" cy="771623"/>
          </a:xfrm>
          <a:prstGeom prst="rect">
            <a:avLst/>
          </a:prstGeom>
          <a:solidFill>
            <a:schemeClr val="accent1">
              <a:lumMod val="20000"/>
              <a:lumOff val="80000"/>
            </a:schemeClr>
          </a:solidFill>
          <a:ln>
            <a:noFill/>
          </a:ln>
        </p:spPr>
        <p:txBody>
          <a:bodyPr wrap="square" lIns="90000" tIns="46800" rIns="90000" bIns="46800">
            <a:spAutoFit/>
          </a:bodyPr>
          <a:lstStyle>
            <a:lvl1pPr>
              <a:spcBef>
                <a:spcPts val="8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9pPr>
          </a:lstStyle>
          <a:p>
            <a:pPr algn="just">
              <a:spcBef>
                <a:spcPts val="500"/>
              </a:spcBef>
              <a:buClrTx/>
              <a:buNone/>
            </a:pPr>
            <a:r>
              <a:rPr lang="tr-TR" altLang="tr-TR" sz="2200" dirty="0">
                <a:solidFill>
                  <a:schemeClr val="tx1"/>
                </a:solidFill>
              </a:rPr>
              <a:t>Ar-Ge ve Tasarım Merkezleri, </a:t>
            </a:r>
            <a:r>
              <a:rPr lang="tr-TR" altLang="tr-TR" sz="2200" u="sng" dirty="0">
                <a:solidFill>
                  <a:schemeClr val="tx1"/>
                </a:solidFill>
              </a:rPr>
              <a:t>proje faaliyetleri kapsamında yaptıkları harcamaların</a:t>
            </a:r>
            <a:r>
              <a:rPr lang="tr-TR" altLang="tr-TR" sz="2200" dirty="0">
                <a:solidFill>
                  <a:schemeClr val="tx1"/>
                </a:solidFill>
              </a:rPr>
              <a:t> %100’ünü Kurumlar Vergisi matrahından indirebilmektedir.</a:t>
            </a:r>
          </a:p>
        </p:txBody>
      </p:sp>
      <p:sp>
        <p:nvSpPr>
          <p:cNvPr id="38918" name="Rectangle 3"/>
          <p:cNvSpPr>
            <a:spLocks noChangeArrowheads="1"/>
          </p:cNvSpPr>
          <p:nvPr/>
        </p:nvSpPr>
        <p:spPr bwMode="auto">
          <a:xfrm>
            <a:off x="527078" y="2636839"/>
            <a:ext cx="9761510" cy="1448731"/>
          </a:xfrm>
          <a:prstGeom prst="rect">
            <a:avLst/>
          </a:prstGeom>
          <a:solidFill>
            <a:schemeClr val="accent1">
              <a:lumMod val="20000"/>
              <a:lumOff val="80000"/>
            </a:schemeClr>
          </a:solidFill>
          <a:ln>
            <a:noFill/>
          </a:ln>
        </p:spPr>
        <p:txBody>
          <a:bodyPr wrap="square" lIns="90000" tIns="46800" rIns="90000" bIns="46800">
            <a:spAutoFit/>
          </a:bodyPr>
          <a:lstStyle>
            <a:lvl1pPr>
              <a:spcBef>
                <a:spcPts val="8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9pPr>
          </a:lstStyle>
          <a:p>
            <a:pPr algn="just">
              <a:spcBef>
                <a:spcPts val="500"/>
              </a:spcBef>
              <a:buClrTx/>
              <a:buNone/>
            </a:pPr>
            <a:r>
              <a:rPr lang="tr-TR" altLang="tr-TR" sz="2200" dirty="0">
                <a:solidFill>
                  <a:schemeClr val="tx1"/>
                </a:solidFill>
              </a:rPr>
              <a:t>Ar-Ge ve tasarım personeli ile destek personelinin Kanun kapsamındaki faaliyetleri </a:t>
            </a:r>
            <a:r>
              <a:rPr lang="tr-TR" altLang="tr-TR" sz="2200" dirty="0" err="1">
                <a:solidFill>
                  <a:schemeClr val="tx1"/>
                </a:solidFill>
              </a:rPr>
              <a:t>karşılığında</a:t>
            </a:r>
            <a:r>
              <a:rPr lang="tr-TR" altLang="tr-TR" sz="2200" dirty="0">
                <a:solidFill>
                  <a:schemeClr val="tx1"/>
                </a:solidFill>
              </a:rPr>
              <a:t> elde ettikleri </a:t>
            </a:r>
            <a:r>
              <a:rPr lang="tr-TR" altLang="tr-TR" sz="2200" dirty="0" err="1">
                <a:solidFill>
                  <a:schemeClr val="tx1"/>
                </a:solidFill>
              </a:rPr>
              <a:t>ücretleri</a:t>
            </a:r>
            <a:r>
              <a:rPr lang="tr-TR" altLang="tr-TR" sz="2200" dirty="0">
                <a:solidFill>
                  <a:schemeClr val="tx1"/>
                </a:solidFill>
              </a:rPr>
              <a:t> </a:t>
            </a:r>
            <a:r>
              <a:rPr lang="tr-TR" altLang="tr-TR" sz="2200" dirty="0" err="1">
                <a:solidFill>
                  <a:schemeClr val="tx1"/>
                </a:solidFill>
              </a:rPr>
              <a:t>üzerinden</a:t>
            </a:r>
            <a:r>
              <a:rPr lang="tr-TR" altLang="tr-TR" sz="2200" dirty="0">
                <a:solidFill>
                  <a:schemeClr val="tx1"/>
                </a:solidFill>
              </a:rPr>
              <a:t> hesaplanan sigorta primi </a:t>
            </a:r>
            <a:r>
              <a:rPr lang="tr-TR" altLang="tr-TR" sz="2200" dirty="0" err="1">
                <a:solidFill>
                  <a:schemeClr val="tx1"/>
                </a:solidFill>
              </a:rPr>
              <a:t>işveren</a:t>
            </a:r>
            <a:r>
              <a:rPr lang="tr-TR" altLang="tr-TR" sz="2200" dirty="0">
                <a:solidFill>
                  <a:schemeClr val="tx1"/>
                </a:solidFill>
              </a:rPr>
              <a:t> hissesinin yarısı, Hazine ve Maliye </a:t>
            </a:r>
            <a:r>
              <a:rPr lang="tr-TR" altLang="tr-TR" sz="2200" dirty="0" err="1">
                <a:solidFill>
                  <a:schemeClr val="tx1"/>
                </a:solidFill>
              </a:rPr>
              <a:t>Bakanlığı</a:t>
            </a:r>
            <a:r>
              <a:rPr lang="tr-TR" altLang="tr-TR" sz="2200" dirty="0">
                <a:solidFill>
                  <a:schemeClr val="tx1"/>
                </a:solidFill>
              </a:rPr>
              <a:t> </a:t>
            </a:r>
            <a:r>
              <a:rPr lang="tr-TR" altLang="tr-TR" sz="2200" dirty="0" err="1">
                <a:solidFill>
                  <a:schemeClr val="tx1"/>
                </a:solidFill>
              </a:rPr>
              <a:t>bütçesine</a:t>
            </a:r>
            <a:r>
              <a:rPr lang="tr-TR" altLang="tr-TR" sz="2200" dirty="0">
                <a:solidFill>
                  <a:schemeClr val="tx1"/>
                </a:solidFill>
              </a:rPr>
              <a:t> konulacak </a:t>
            </a:r>
            <a:r>
              <a:rPr lang="tr-TR" altLang="tr-TR" sz="2200" dirty="0" err="1">
                <a:solidFill>
                  <a:schemeClr val="tx1"/>
                </a:solidFill>
              </a:rPr>
              <a:t>ödenekten</a:t>
            </a:r>
            <a:r>
              <a:rPr lang="tr-TR" altLang="tr-TR" sz="2200" dirty="0">
                <a:solidFill>
                  <a:schemeClr val="tx1"/>
                </a:solidFill>
              </a:rPr>
              <a:t> </a:t>
            </a:r>
            <a:r>
              <a:rPr lang="tr-TR" altLang="tr-TR" sz="2200" dirty="0" err="1">
                <a:solidFill>
                  <a:schemeClr val="tx1"/>
                </a:solidFill>
              </a:rPr>
              <a:t>karşılanır</a:t>
            </a:r>
            <a:r>
              <a:rPr lang="tr-TR" altLang="tr-TR" sz="2200" dirty="0">
                <a:solidFill>
                  <a:schemeClr val="tx1"/>
                </a:solidFill>
              </a:rPr>
              <a:t>.</a:t>
            </a:r>
          </a:p>
        </p:txBody>
      </p:sp>
      <p:grpSp>
        <p:nvGrpSpPr>
          <p:cNvPr id="2" name="Grup 1"/>
          <p:cNvGrpSpPr>
            <a:grpSpLocks/>
          </p:cNvGrpSpPr>
          <p:nvPr/>
        </p:nvGrpSpPr>
        <p:grpSpPr bwMode="auto">
          <a:xfrm>
            <a:off x="527078" y="744538"/>
            <a:ext cx="8523288" cy="3828518"/>
            <a:chOff x="-996922" y="744538"/>
            <a:chExt cx="8523288" cy="3828518"/>
          </a:xfrm>
          <a:solidFill>
            <a:schemeClr val="accent1">
              <a:lumMod val="20000"/>
              <a:lumOff val="80000"/>
            </a:schemeClr>
          </a:solidFill>
        </p:grpSpPr>
        <p:sp>
          <p:nvSpPr>
            <p:cNvPr id="11" name="AutoShape 3"/>
            <p:cNvSpPr>
              <a:spLocks noChangeArrowheads="1"/>
            </p:cNvSpPr>
            <p:nvPr/>
          </p:nvSpPr>
          <p:spPr bwMode="auto">
            <a:xfrm>
              <a:off x="-996921" y="744538"/>
              <a:ext cx="8523287" cy="381000"/>
            </a:xfrm>
            <a:prstGeom prst="roundRect">
              <a:avLst>
                <a:gd name="adj" fmla="val 16667"/>
              </a:avLst>
            </a:prstGeom>
            <a:grpFill/>
            <a:ln>
              <a:noFill/>
            </a:ln>
            <a:effectLst>
              <a:outerShdw blurRad="63500" dist="23040" dir="5400000" algn="ctr" rotWithShape="0">
                <a:srgbClr val="000000">
                  <a:alpha val="35036"/>
                </a:srgbClr>
              </a:outerShdw>
            </a:effectLs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94"/>
                  <a:ea typeface="MS PGothic"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94"/>
                  <a:ea typeface="MS PGothic"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94"/>
                  <a:ea typeface="MS PGothic"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94"/>
                  <a:ea typeface="MS PGothic"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94"/>
                  <a:ea typeface="MS PGothic"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94"/>
                  <a:ea typeface="MS PGothic"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94"/>
                  <a:ea typeface="MS PGothic"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94"/>
                  <a:ea typeface="MS PGothic"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94"/>
                  <a:ea typeface="MS PGothic" charset="-128"/>
                </a:defRPr>
              </a:lvl9pPr>
            </a:lstStyle>
            <a:p>
              <a:pPr algn="just" eaLnBrk="1" hangingPunct="1">
                <a:buSzPct val="100000"/>
                <a:defRPr/>
              </a:pPr>
              <a:r>
                <a:rPr lang="tr-TR" altLang="tr-TR" sz="2200" b="1" dirty="0">
                  <a:solidFill>
                    <a:schemeClr val="tx1"/>
                  </a:solidFill>
                </a:rPr>
                <a:t>Vergi İndirimi</a:t>
              </a:r>
            </a:p>
          </p:txBody>
        </p:sp>
        <p:sp>
          <p:nvSpPr>
            <p:cNvPr id="12" name="AutoShape 3"/>
            <p:cNvSpPr>
              <a:spLocks noChangeArrowheads="1"/>
            </p:cNvSpPr>
            <p:nvPr/>
          </p:nvSpPr>
          <p:spPr bwMode="auto">
            <a:xfrm>
              <a:off x="-996922" y="2160592"/>
              <a:ext cx="8523288" cy="381000"/>
            </a:xfrm>
            <a:prstGeom prst="roundRect">
              <a:avLst>
                <a:gd name="adj" fmla="val 16667"/>
              </a:avLst>
            </a:prstGeom>
            <a:grpFill/>
            <a:ln>
              <a:noFill/>
            </a:ln>
            <a:effectLst>
              <a:outerShdw blurRad="63500" dist="23040" dir="5400000" algn="ctr" rotWithShape="0">
                <a:srgbClr val="000000">
                  <a:alpha val="35036"/>
                </a:srgbClr>
              </a:outerShdw>
            </a:effectLs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pPr algn="just" eaLnBrk="1" hangingPunct="1">
                <a:buSzPct val="100000"/>
                <a:defRPr/>
              </a:pPr>
              <a:r>
                <a:rPr lang="tr-TR" altLang="tr-TR" sz="2200" b="1" dirty="0">
                  <a:solidFill>
                    <a:schemeClr val="tx1"/>
                  </a:solidFill>
                </a:rPr>
                <a:t>Sigorta Primi Desteği</a:t>
              </a:r>
            </a:p>
          </p:txBody>
        </p:sp>
        <p:sp>
          <p:nvSpPr>
            <p:cNvPr id="17" name="AutoShape 3"/>
            <p:cNvSpPr>
              <a:spLocks noChangeArrowheads="1"/>
            </p:cNvSpPr>
            <p:nvPr/>
          </p:nvSpPr>
          <p:spPr bwMode="auto">
            <a:xfrm>
              <a:off x="-996921" y="4192056"/>
              <a:ext cx="8523287" cy="381000"/>
            </a:xfrm>
            <a:prstGeom prst="roundRect">
              <a:avLst>
                <a:gd name="adj" fmla="val 16667"/>
              </a:avLst>
            </a:prstGeom>
            <a:grpFill/>
            <a:ln>
              <a:noFill/>
            </a:ln>
            <a:effectLst>
              <a:outerShdw blurRad="63500" dist="23040" dir="5400000" algn="ctr" rotWithShape="0">
                <a:srgbClr val="000000">
                  <a:alpha val="35036"/>
                </a:srgbClr>
              </a:outerShdw>
            </a:effectLs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pPr algn="just" eaLnBrk="1" hangingPunct="1">
                <a:buSzPct val="100000"/>
                <a:defRPr/>
              </a:pPr>
              <a:r>
                <a:rPr lang="tr-TR" altLang="tr-TR" sz="2200" b="1" dirty="0">
                  <a:solidFill>
                    <a:schemeClr val="tx1"/>
                  </a:solidFill>
                </a:rPr>
                <a:t>Gelir Vergisi Stopajı Desteği</a:t>
              </a:r>
            </a:p>
          </p:txBody>
        </p:sp>
      </p:grpSp>
      <p:sp>
        <p:nvSpPr>
          <p:cNvPr id="38920" name="Rectangle 3"/>
          <p:cNvSpPr>
            <a:spLocks noChangeArrowheads="1"/>
          </p:cNvSpPr>
          <p:nvPr/>
        </p:nvSpPr>
        <p:spPr bwMode="auto">
          <a:xfrm>
            <a:off x="527078" y="4701566"/>
            <a:ext cx="4483100" cy="771525"/>
          </a:xfrm>
          <a:prstGeom prst="rect">
            <a:avLst/>
          </a:prstGeom>
          <a:solidFill>
            <a:schemeClr val="accent1">
              <a:lumMod val="20000"/>
              <a:lumOff val="80000"/>
            </a:schemeClr>
          </a:solidFill>
          <a:ln>
            <a:noFill/>
          </a:ln>
        </p:spPr>
        <p:txBody>
          <a:bodyPr lIns="90000" tIns="46800" rIns="90000" bIns="46800">
            <a:spAutoFit/>
          </a:bodyPr>
          <a:lstStyle>
            <a:lvl1pPr>
              <a:spcBef>
                <a:spcPts val="8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9pPr>
          </a:lstStyle>
          <a:p>
            <a:pPr algn="just">
              <a:spcBef>
                <a:spcPts val="500"/>
              </a:spcBef>
              <a:buClrTx/>
              <a:buNone/>
            </a:pPr>
            <a:r>
              <a:rPr lang="tr-TR" altLang="tr-TR" sz="2200" dirty="0">
                <a:solidFill>
                  <a:schemeClr val="tx1"/>
                </a:solidFill>
              </a:rPr>
              <a:t>Ar-Ge, destek ve tasarım personelleri </a:t>
            </a:r>
            <a:r>
              <a:rPr lang="tr-TR" altLang="tr-TR" sz="2200" dirty="0" err="1">
                <a:solidFill>
                  <a:schemeClr val="tx1"/>
                </a:solidFill>
              </a:rPr>
              <a:t>için</a:t>
            </a:r>
            <a:r>
              <a:rPr lang="tr-TR" altLang="tr-TR" sz="2200" dirty="0">
                <a:solidFill>
                  <a:schemeClr val="tx1"/>
                </a:solidFill>
              </a:rPr>
              <a:t> gelir vergisi stopajı </a:t>
            </a:r>
            <a:r>
              <a:rPr lang="tr-TR" altLang="tr-TR" sz="2200" dirty="0" err="1">
                <a:solidFill>
                  <a:schemeClr val="tx1"/>
                </a:solidFill>
              </a:rPr>
              <a:t>teşvik</a:t>
            </a:r>
            <a:r>
              <a:rPr lang="tr-TR" altLang="tr-TR" sz="2200" dirty="0">
                <a:solidFill>
                  <a:schemeClr val="tx1"/>
                </a:solidFill>
              </a:rPr>
              <a:t> oranları</a:t>
            </a:r>
          </a:p>
        </p:txBody>
      </p:sp>
      <p:graphicFrame>
        <p:nvGraphicFramePr>
          <p:cNvPr id="19" name="Tablo 18"/>
          <p:cNvGraphicFramePr>
            <a:graphicFrameLocks noGrp="1"/>
          </p:cNvGraphicFramePr>
          <p:nvPr>
            <p:extLst>
              <p:ext uri="{D42A27DB-BD31-4B8C-83A1-F6EECF244321}">
                <p14:modId xmlns:p14="http://schemas.microsoft.com/office/powerpoint/2010/main" val="2032600986"/>
              </p:ext>
            </p:extLst>
          </p:nvPr>
        </p:nvGraphicFramePr>
        <p:xfrm>
          <a:off x="6526406" y="4650605"/>
          <a:ext cx="3616325" cy="1644972"/>
        </p:xfrm>
        <a:graphic>
          <a:graphicData uri="http://schemas.openxmlformats.org/drawingml/2006/table">
            <a:tbl>
              <a:tblPr/>
              <a:tblGrid>
                <a:gridCol w="1808162">
                  <a:extLst>
                    <a:ext uri="{9D8B030D-6E8A-4147-A177-3AD203B41FA5}">
                      <a16:colId xmlns:a16="http://schemas.microsoft.com/office/drawing/2014/main" xmlns="" val="20000"/>
                    </a:ext>
                  </a:extLst>
                </a:gridCol>
                <a:gridCol w="1808163">
                  <a:extLst>
                    <a:ext uri="{9D8B030D-6E8A-4147-A177-3AD203B41FA5}">
                      <a16:colId xmlns:a16="http://schemas.microsoft.com/office/drawing/2014/main" xmlns="" val="20001"/>
                    </a:ext>
                  </a:extLst>
                </a:gridCol>
              </a:tblGrid>
              <a:tr h="274108">
                <a:tc>
                  <a:txBody>
                    <a:bodyPr/>
                    <a:lstStyle>
                      <a:lvl1pPr>
                        <a:spcBef>
                          <a:spcPts val="8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MS PGothic" panose="020B0600070205080204" pitchFamily="34" charset="-128"/>
                        </a:defRPr>
                      </a:lvl1pPr>
                      <a:lvl2pPr marL="457200">
                        <a:spcBef>
                          <a:spcPts val="7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S PGothic" panose="020B0600070205080204" pitchFamily="34" charset="-128"/>
                        </a:defRPr>
                      </a:lvl2pPr>
                      <a:lvl3pPr marL="914400">
                        <a:spcBef>
                          <a:spcPts val="6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S PGothic" panose="020B0600070205080204" pitchFamily="34" charset="-128"/>
                        </a:defRPr>
                      </a:lvl3pPr>
                      <a:lvl4pPr marL="1371600">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4pPr>
                      <a:lvl5pPr marL="1828800">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Doktora</a:t>
                      </a:r>
                    </a:p>
                  </a:txBody>
                  <a:tcPr marL="91444" marR="91444" marT="45641" marB="45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MS PGothic" panose="020B0600070205080204" pitchFamily="34" charset="-128"/>
                        </a:defRPr>
                      </a:lvl1pPr>
                      <a:lvl2pPr marL="457200">
                        <a:spcBef>
                          <a:spcPts val="7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S PGothic" panose="020B0600070205080204" pitchFamily="34" charset="-128"/>
                        </a:defRPr>
                      </a:lvl2pPr>
                      <a:lvl3pPr marL="914400">
                        <a:spcBef>
                          <a:spcPts val="6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S PGothic" panose="020B0600070205080204" pitchFamily="34" charset="-128"/>
                        </a:defRPr>
                      </a:lvl3pPr>
                      <a:lvl4pPr marL="1371600">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4pPr>
                      <a:lvl5pPr marL="1828800">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chemeClr val="tx1"/>
                          </a:solidFill>
                          <a:effectLst/>
                          <a:latin typeface="Calibri" panose="020F0502020204030204" pitchFamily="34" charset="0"/>
                          <a:ea typeface="MS PGothic" panose="020B0600070205080204" pitchFamily="34" charset="-128"/>
                        </a:rPr>
                        <a:t>%95</a:t>
                      </a:r>
                    </a:p>
                  </a:txBody>
                  <a:tcPr marL="91444" marR="91444" marT="45641" marB="45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xmlns="" val="10000"/>
                  </a:ext>
                </a:extLst>
              </a:tr>
              <a:tr h="274108">
                <a:tc>
                  <a:txBody>
                    <a:bodyPr/>
                    <a:lstStyle>
                      <a:lvl1pPr>
                        <a:spcBef>
                          <a:spcPts val="8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MS PGothic" panose="020B0600070205080204" pitchFamily="34" charset="-128"/>
                        </a:defRPr>
                      </a:lvl1pPr>
                      <a:lvl2pPr marL="457200">
                        <a:spcBef>
                          <a:spcPts val="7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S PGothic" panose="020B0600070205080204" pitchFamily="34" charset="-128"/>
                        </a:defRPr>
                      </a:lvl2pPr>
                      <a:lvl3pPr marL="914400">
                        <a:spcBef>
                          <a:spcPts val="6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S PGothic" panose="020B0600070205080204" pitchFamily="34" charset="-128"/>
                        </a:defRPr>
                      </a:lvl3pPr>
                      <a:lvl4pPr marL="1371600">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4pPr>
                      <a:lvl5pPr marL="1828800">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Yüksek Lisans </a:t>
                      </a:r>
                    </a:p>
                  </a:txBody>
                  <a:tcPr marL="91444" marR="91444" marT="45641" marB="45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MS PGothic" panose="020B0600070205080204" pitchFamily="34" charset="-128"/>
                        </a:defRPr>
                      </a:lvl1pPr>
                      <a:lvl2pPr marL="457200">
                        <a:spcBef>
                          <a:spcPts val="7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S PGothic" panose="020B0600070205080204" pitchFamily="34" charset="-128"/>
                        </a:defRPr>
                      </a:lvl2pPr>
                      <a:lvl3pPr marL="914400">
                        <a:spcBef>
                          <a:spcPts val="6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S PGothic" panose="020B0600070205080204" pitchFamily="34" charset="-128"/>
                        </a:defRPr>
                      </a:lvl3pPr>
                      <a:lvl4pPr marL="1371600">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4pPr>
                      <a:lvl5pPr marL="1828800">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%90</a:t>
                      </a:r>
                    </a:p>
                  </a:txBody>
                  <a:tcPr marL="91444" marR="91444" marT="45641" marB="45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xmlns="" val="10001"/>
                  </a:ext>
                </a:extLst>
              </a:tr>
              <a:tr h="274108">
                <a:tc>
                  <a:txBody>
                    <a:bodyPr/>
                    <a:lstStyle>
                      <a:lvl1pPr>
                        <a:spcBef>
                          <a:spcPts val="8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MS PGothic" panose="020B0600070205080204" pitchFamily="34" charset="-128"/>
                        </a:defRPr>
                      </a:lvl1pPr>
                      <a:lvl2pPr marL="457200">
                        <a:spcBef>
                          <a:spcPts val="7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S PGothic" panose="020B0600070205080204" pitchFamily="34" charset="-128"/>
                        </a:defRPr>
                      </a:lvl2pPr>
                      <a:lvl3pPr marL="914400">
                        <a:spcBef>
                          <a:spcPts val="6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S PGothic" panose="020B0600070205080204" pitchFamily="34" charset="-128"/>
                        </a:defRPr>
                      </a:lvl3pPr>
                      <a:lvl4pPr marL="1371600">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4pPr>
                      <a:lvl5pPr marL="1828800">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Temel Bilimler </a:t>
                      </a:r>
                    </a:p>
                  </a:txBody>
                  <a:tcPr marL="91444" marR="91444" marT="45641" marB="45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MS PGothic" panose="020B0600070205080204" pitchFamily="34" charset="-128"/>
                        </a:defRPr>
                      </a:lvl1pPr>
                      <a:lvl2pPr marL="457200">
                        <a:spcBef>
                          <a:spcPts val="7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S PGothic" panose="020B0600070205080204" pitchFamily="34" charset="-128"/>
                        </a:defRPr>
                      </a:lvl2pPr>
                      <a:lvl3pPr marL="914400">
                        <a:spcBef>
                          <a:spcPts val="6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S PGothic" panose="020B0600070205080204" pitchFamily="34" charset="-128"/>
                        </a:defRPr>
                      </a:lvl3pPr>
                      <a:lvl4pPr marL="1371600">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4pPr>
                      <a:lvl5pPr marL="1828800">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2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endParaRPr>
                    </a:p>
                  </a:txBody>
                  <a:tcPr marL="91444" marR="91444" marT="45641" marB="45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xmlns="" val="10002"/>
                  </a:ext>
                </a:extLst>
              </a:tr>
              <a:tr h="274108">
                <a:tc>
                  <a:txBody>
                    <a:bodyPr/>
                    <a:lstStyle>
                      <a:lvl1pPr>
                        <a:spcBef>
                          <a:spcPts val="8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MS PGothic" panose="020B0600070205080204" pitchFamily="34" charset="-128"/>
                        </a:defRPr>
                      </a:lvl1pPr>
                      <a:lvl2pPr marL="457200">
                        <a:spcBef>
                          <a:spcPts val="7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S PGothic" panose="020B0600070205080204" pitchFamily="34" charset="-128"/>
                        </a:defRPr>
                      </a:lvl2pPr>
                      <a:lvl3pPr marL="914400">
                        <a:spcBef>
                          <a:spcPts val="6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S PGothic" panose="020B0600070205080204" pitchFamily="34" charset="-128"/>
                        </a:defRPr>
                      </a:lvl3pPr>
                      <a:lvl4pPr marL="1371600">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4pPr>
                      <a:lvl5pPr marL="1828800">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      Yüksek Lisans </a:t>
                      </a:r>
                    </a:p>
                  </a:txBody>
                  <a:tcPr marL="91444" marR="91444" marT="45641" marB="45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MS PGothic" panose="020B0600070205080204" pitchFamily="34" charset="-128"/>
                        </a:defRPr>
                      </a:lvl1pPr>
                      <a:lvl2pPr marL="457200">
                        <a:spcBef>
                          <a:spcPts val="7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S PGothic" panose="020B0600070205080204" pitchFamily="34" charset="-128"/>
                        </a:defRPr>
                      </a:lvl2pPr>
                      <a:lvl3pPr marL="914400">
                        <a:spcBef>
                          <a:spcPts val="6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S PGothic" panose="020B0600070205080204" pitchFamily="34" charset="-128"/>
                        </a:defRPr>
                      </a:lvl3pPr>
                      <a:lvl4pPr marL="1371600">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4pPr>
                      <a:lvl5pPr marL="1828800">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%95</a:t>
                      </a:r>
                    </a:p>
                  </a:txBody>
                  <a:tcPr marL="91444" marR="91444" marT="45641" marB="45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xmlns="" val="10003"/>
                  </a:ext>
                </a:extLst>
              </a:tr>
              <a:tr h="274108">
                <a:tc>
                  <a:txBody>
                    <a:bodyPr/>
                    <a:lstStyle>
                      <a:lvl1pPr>
                        <a:spcBef>
                          <a:spcPts val="8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MS PGothic" panose="020B0600070205080204" pitchFamily="34" charset="-128"/>
                        </a:defRPr>
                      </a:lvl1pPr>
                      <a:lvl2pPr marL="457200">
                        <a:spcBef>
                          <a:spcPts val="7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S PGothic" panose="020B0600070205080204" pitchFamily="34" charset="-128"/>
                        </a:defRPr>
                      </a:lvl2pPr>
                      <a:lvl3pPr marL="914400">
                        <a:spcBef>
                          <a:spcPts val="6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S PGothic" panose="020B0600070205080204" pitchFamily="34" charset="-128"/>
                        </a:defRPr>
                      </a:lvl3pPr>
                      <a:lvl4pPr marL="1371600">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4pPr>
                      <a:lvl5pPr marL="1828800">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a:ln>
                            <a:noFill/>
                          </a:ln>
                          <a:solidFill>
                            <a:schemeClr val="tx1"/>
                          </a:solidFill>
                          <a:effectLst/>
                          <a:latin typeface="Calibri" panose="020F0502020204030204" pitchFamily="34" charset="0"/>
                          <a:ea typeface="MS PGothic" panose="020B0600070205080204" pitchFamily="34" charset="-128"/>
                        </a:rPr>
                        <a:t>      Lisans</a:t>
                      </a:r>
                    </a:p>
                  </a:txBody>
                  <a:tcPr marL="91444" marR="91444" marT="45641" marB="45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MS PGothic" panose="020B0600070205080204" pitchFamily="34" charset="-128"/>
                        </a:defRPr>
                      </a:lvl1pPr>
                      <a:lvl2pPr marL="457200">
                        <a:spcBef>
                          <a:spcPts val="7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S PGothic" panose="020B0600070205080204" pitchFamily="34" charset="-128"/>
                        </a:defRPr>
                      </a:lvl2pPr>
                      <a:lvl3pPr marL="914400">
                        <a:spcBef>
                          <a:spcPts val="6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S PGothic" panose="020B0600070205080204" pitchFamily="34" charset="-128"/>
                        </a:defRPr>
                      </a:lvl3pPr>
                      <a:lvl4pPr marL="1371600">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4pPr>
                      <a:lvl5pPr marL="1828800">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%90</a:t>
                      </a:r>
                    </a:p>
                  </a:txBody>
                  <a:tcPr marL="91444" marR="91444" marT="45641" marB="45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xmlns="" val="10004"/>
                  </a:ext>
                </a:extLst>
              </a:tr>
              <a:tr h="2741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Diğer</a:t>
                      </a:r>
                    </a:p>
                  </a:txBody>
                  <a:tcPr marL="91444" marR="91444" marT="45641" marB="45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%80</a:t>
                      </a:r>
                    </a:p>
                  </a:txBody>
                  <a:tcPr marL="91444" marR="91444" marT="45641" marB="456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xmlns="" val="10005"/>
                  </a:ext>
                </a:extLst>
              </a:tr>
            </a:tbl>
          </a:graphicData>
        </a:graphic>
      </p:graphicFrame>
      <p:sp>
        <p:nvSpPr>
          <p:cNvPr id="3" name="Slayt Numarası Yer Tutucusu 2"/>
          <p:cNvSpPr>
            <a:spLocks noGrp="1"/>
          </p:cNvSpPr>
          <p:nvPr>
            <p:ph type="sldNum" sz="quarter" idx="12"/>
          </p:nvPr>
        </p:nvSpPr>
        <p:spPr/>
        <p:txBody>
          <a:bodyPr/>
          <a:lstStyle/>
          <a:p>
            <a:fld id="{3905EF2D-A7A7-4569-8808-D872EB7783B7}" type="slidenum">
              <a:rPr lang="tr-TR" smtClean="0"/>
              <a:t>21</a:t>
            </a:fld>
            <a:endParaRPr lang="tr-TR"/>
          </a:p>
        </p:txBody>
      </p:sp>
    </p:spTree>
    <p:extLst>
      <p:ext uri="{BB962C8B-B14F-4D97-AF65-F5344CB8AC3E}">
        <p14:creationId xmlns:p14="http://schemas.microsoft.com/office/powerpoint/2010/main" val="564426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p:tgtEl>
                                          <p:spTgt spid="38914"/>
                                        </p:tgtEl>
                                        <p:attrNameLst>
                                          <p:attrName>ppt_y</p:attrName>
                                        </p:attrNameLst>
                                      </p:cBhvr>
                                      <p:tavLst>
                                        <p:tav tm="0">
                                          <p:val>
                                            <p:strVal val="#ppt_y+#ppt_h*1.125000"/>
                                          </p:val>
                                        </p:tav>
                                        <p:tav tm="100000">
                                          <p:val>
                                            <p:strVal val="#ppt_y"/>
                                          </p:val>
                                        </p:tav>
                                      </p:tavLst>
                                    </p:anim>
                                    <p:animEffect transition="in" filter="wipe(up)">
                                      <p:cBhvr>
                                        <p:cTn id="8" dur="500"/>
                                        <p:tgtEl>
                                          <p:spTgt spid="38914"/>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38918">
                                            <p:txEl>
                                              <p:pRg st="0" end="0"/>
                                            </p:txEl>
                                          </p:spTgt>
                                        </p:tgtEl>
                                        <p:attrNameLst>
                                          <p:attrName>style.visibility</p:attrName>
                                        </p:attrNameLst>
                                      </p:cBhvr>
                                      <p:to>
                                        <p:strVal val="visible"/>
                                      </p:to>
                                    </p:set>
                                    <p:anim calcmode="lin" valueType="num">
                                      <p:cBhvr additive="base">
                                        <p:cTn id="13" dur="500"/>
                                        <p:tgtEl>
                                          <p:spTgt spid="38918">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891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8920"/>
                                        </p:tgtEl>
                                        <p:attrNameLst>
                                          <p:attrName>style.visibility</p:attrName>
                                        </p:attrNameLst>
                                      </p:cBhvr>
                                      <p:to>
                                        <p:strVal val="visible"/>
                                      </p:to>
                                    </p:set>
                                    <p:anim calcmode="lin" valueType="num">
                                      <p:cBhvr additive="base">
                                        <p:cTn id="19" dur="500"/>
                                        <p:tgtEl>
                                          <p:spTgt spid="38920"/>
                                        </p:tgtEl>
                                        <p:attrNameLst>
                                          <p:attrName>ppt_y</p:attrName>
                                        </p:attrNameLst>
                                      </p:cBhvr>
                                      <p:tavLst>
                                        <p:tav tm="0">
                                          <p:val>
                                            <p:strVal val="#ppt_y+#ppt_h*1.125000"/>
                                          </p:val>
                                        </p:tav>
                                        <p:tav tm="100000">
                                          <p:val>
                                            <p:strVal val="#ppt_y"/>
                                          </p:val>
                                        </p:tav>
                                      </p:tavLst>
                                    </p:anim>
                                    <p:animEffect transition="in" filter="wipe(up)">
                                      <p:cBhvr>
                                        <p:cTn id="20" dur="500"/>
                                        <p:tgtEl>
                                          <p:spTgt spid="3892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ChangeArrowheads="1"/>
          </p:cNvSpPr>
          <p:nvPr/>
        </p:nvSpPr>
        <p:spPr bwMode="auto">
          <a:xfrm>
            <a:off x="296371" y="1441091"/>
            <a:ext cx="11432887" cy="771623"/>
          </a:xfrm>
          <a:prstGeom prst="rect">
            <a:avLst/>
          </a:prstGeom>
          <a:solidFill>
            <a:schemeClr val="accent1">
              <a:lumMod val="20000"/>
              <a:lumOff val="80000"/>
            </a:schemeClr>
          </a:solidFill>
          <a:ln>
            <a:noFill/>
          </a:ln>
        </p:spPr>
        <p:txBody>
          <a:bodyPr wrap="square" lIns="90000" tIns="46800" rIns="90000" bIns="46800">
            <a:spAutoFit/>
          </a:bodyPr>
          <a:lstStyle>
            <a:lvl1pPr>
              <a:spcBef>
                <a:spcPts val="8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9pPr>
          </a:lstStyle>
          <a:p>
            <a:pPr algn="just">
              <a:spcBef>
                <a:spcPts val="500"/>
              </a:spcBef>
              <a:buClrTx/>
              <a:buNone/>
            </a:pPr>
            <a:r>
              <a:rPr lang="tr-TR" altLang="tr-TR" sz="2200" dirty="0">
                <a:solidFill>
                  <a:schemeClr val="tx1"/>
                </a:solidFill>
              </a:rPr>
              <a:t>Ar-Ge ve Tasarım Merkezleri </a:t>
            </a:r>
            <a:r>
              <a:rPr lang="tr-TR" altLang="tr-TR" sz="2200" dirty="0" err="1">
                <a:solidFill>
                  <a:schemeClr val="tx1"/>
                </a:solidFill>
              </a:rPr>
              <a:t>için</a:t>
            </a:r>
            <a:r>
              <a:rPr lang="tr-TR" altLang="tr-TR" sz="2200" dirty="0">
                <a:solidFill>
                  <a:schemeClr val="tx1"/>
                </a:solidFill>
              </a:rPr>
              <a:t> Kanun kapsamındaki her </a:t>
            </a:r>
            <a:r>
              <a:rPr lang="tr-TR" altLang="tr-TR" sz="2200" dirty="0" err="1">
                <a:solidFill>
                  <a:schemeClr val="tx1"/>
                </a:solidFill>
              </a:rPr>
              <a:t>türlu</a:t>
            </a:r>
            <a:r>
              <a:rPr lang="tr-TR" altLang="tr-TR" sz="2200" dirty="0">
                <a:solidFill>
                  <a:schemeClr val="tx1"/>
                </a:solidFill>
              </a:rPr>
              <a:t>̈ Ar-Ge ve yenilik faaliyetleri ile tasarım faaliyetlerine </a:t>
            </a:r>
            <a:r>
              <a:rPr lang="tr-TR" altLang="tr-TR" sz="2200" dirty="0" err="1">
                <a:solidFill>
                  <a:schemeClr val="tx1"/>
                </a:solidFill>
              </a:rPr>
              <a:t>ilişkin</a:t>
            </a:r>
            <a:r>
              <a:rPr lang="tr-TR" altLang="tr-TR" sz="2200" dirty="0">
                <a:solidFill>
                  <a:schemeClr val="tx1"/>
                </a:solidFill>
              </a:rPr>
              <a:t> olarak </a:t>
            </a:r>
            <a:r>
              <a:rPr lang="tr-TR" altLang="tr-TR" sz="2200" dirty="0" err="1">
                <a:solidFill>
                  <a:schemeClr val="tx1"/>
                </a:solidFill>
              </a:rPr>
              <a:t>düzenlenen</a:t>
            </a:r>
            <a:r>
              <a:rPr lang="tr-TR" altLang="tr-TR" sz="2200" dirty="0">
                <a:solidFill>
                  <a:schemeClr val="tx1"/>
                </a:solidFill>
              </a:rPr>
              <a:t> </a:t>
            </a:r>
            <a:r>
              <a:rPr lang="tr-TR" altLang="tr-TR" sz="2200" dirty="0" err="1">
                <a:solidFill>
                  <a:schemeClr val="tx1"/>
                </a:solidFill>
              </a:rPr>
              <a:t>kağıtlardan</a:t>
            </a:r>
            <a:r>
              <a:rPr lang="tr-TR" altLang="tr-TR" sz="2200" dirty="0">
                <a:solidFill>
                  <a:schemeClr val="tx1"/>
                </a:solidFill>
              </a:rPr>
              <a:t> damga vergisi alınmaz.</a:t>
            </a:r>
          </a:p>
        </p:txBody>
      </p:sp>
      <p:grpSp>
        <p:nvGrpSpPr>
          <p:cNvPr id="40965" name="Grup 1"/>
          <p:cNvGrpSpPr>
            <a:grpSpLocks/>
          </p:cNvGrpSpPr>
          <p:nvPr/>
        </p:nvGrpSpPr>
        <p:grpSpPr bwMode="auto">
          <a:xfrm>
            <a:off x="296371" y="871540"/>
            <a:ext cx="11432887" cy="2156759"/>
            <a:chOff x="-1227629" y="871539"/>
            <a:chExt cx="11432887" cy="2156759"/>
          </a:xfrm>
          <a:solidFill>
            <a:schemeClr val="accent1">
              <a:lumMod val="20000"/>
              <a:lumOff val="80000"/>
            </a:schemeClr>
          </a:solidFill>
        </p:grpSpPr>
        <p:sp>
          <p:nvSpPr>
            <p:cNvPr id="12" name="AutoShape 3"/>
            <p:cNvSpPr>
              <a:spLocks noChangeArrowheads="1"/>
            </p:cNvSpPr>
            <p:nvPr/>
          </p:nvSpPr>
          <p:spPr bwMode="auto">
            <a:xfrm>
              <a:off x="-1227629" y="871539"/>
              <a:ext cx="11324822" cy="381000"/>
            </a:xfrm>
            <a:prstGeom prst="roundRect">
              <a:avLst>
                <a:gd name="adj" fmla="val 16667"/>
              </a:avLst>
            </a:prstGeom>
            <a:grpFill/>
            <a:ln>
              <a:noFill/>
            </a:ln>
            <a:effectLst>
              <a:outerShdw blurRad="63500" dist="23040" dir="5400000" algn="ctr" rotWithShape="0">
                <a:srgbClr val="000000">
                  <a:alpha val="35036"/>
                </a:srgbClr>
              </a:outerShdw>
            </a:effectLs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pPr algn="just" eaLnBrk="1" hangingPunct="1">
                <a:buSzPct val="100000"/>
                <a:defRPr/>
              </a:pPr>
              <a:r>
                <a:rPr lang="tr-TR" altLang="tr-TR" sz="2200" b="1" dirty="0">
                  <a:solidFill>
                    <a:schemeClr val="tx1"/>
                  </a:solidFill>
                </a:rPr>
                <a:t>Damga Vergisi İstisnası</a:t>
              </a:r>
            </a:p>
          </p:txBody>
        </p:sp>
        <p:sp>
          <p:nvSpPr>
            <p:cNvPr id="14" name="AutoShape 3"/>
            <p:cNvSpPr>
              <a:spLocks noChangeArrowheads="1"/>
            </p:cNvSpPr>
            <p:nvPr/>
          </p:nvSpPr>
          <p:spPr bwMode="auto">
            <a:xfrm>
              <a:off x="-1227629" y="2647298"/>
              <a:ext cx="11432887" cy="381000"/>
            </a:xfrm>
            <a:prstGeom prst="roundRect">
              <a:avLst>
                <a:gd name="adj" fmla="val 16667"/>
              </a:avLst>
            </a:prstGeom>
            <a:grpFill/>
            <a:ln>
              <a:noFill/>
            </a:ln>
            <a:effectLst>
              <a:outerShdw blurRad="63500" dist="23040" dir="5400000" algn="ctr" rotWithShape="0">
                <a:srgbClr val="000000">
                  <a:alpha val="35036"/>
                </a:srgbClr>
              </a:outerShdw>
            </a:effectLs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pPr algn="just" eaLnBrk="1" hangingPunct="1">
                <a:buSzPct val="100000"/>
                <a:defRPr/>
              </a:pPr>
              <a:r>
                <a:rPr lang="tr-TR" altLang="tr-TR" sz="2200" b="1" dirty="0">
                  <a:solidFill>
                    <a:schemeClr val="tx1"/>
                  </a:solidFill>
                </a:rPr>
                <a:t>Gümrük Vergisi İstisnası</a:t>
              </a:r>
            </a:p>
          </p:txBody>
        </p:sp>
      </p:grpSp>
      <p:sp>
        <p:nvSpPr>
          <p:cNvPr id="40966" name="Rectangle 3"/>
          <p:cNvSpPr>
            <a:spLocks noChangeArrowheads="1"/>
          </p:cNvSpPr>
          <p:nvPr/>
        </p:nvSpPr>
        <p:spPr bwMode="auto">
          <a:xfrm>
            <a:off x="297958" y="3340273"/>
            <a:ext cx="11431300" cy="1110177"/>
          </a:xfrm>
          <a:prstGeom prst="rect">
            <a:avLst/>
          </a:prstGeom>
          <a:solidFill>
            <a:schemeClr val="accent1">
              <a:lumMod val="20000"/>
              <a:lumOff val="80000"/>
            </a:schemeClr>
          </a:solidFill>
          <a:ln>
            <a:noFill/>
          </a:ln>
        </p:spPr>
        <p:txBody>
          <a:bodyPr wrap="square" lIns="90000" tIns="46800" rIns="90000" bIns="46800">
            <a:spAutoFit/>
          </a:bodyPr>
          <a:lstStyle>
            <a:lvl1pPr>
              <a:spcBef>
                <a:spcPts val="8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9pPr>
          </a:lstStyle>
          <a:p>
            <a:pPr algn="just">
              <a:spcBef>
                <a:spcPts val="500"/>
              </a:spcBef>
              <a:buClrTx/>
              <a:buNone/>
            </a:pPr>
            <a:r>
              <a:rPr lang="tr-TR" altLang="tr-TR" sz="2200" dirty="0">
                <a:solidFill>
                  <a:schemeClr val="tx1"/>
                </a:solidFill>
              </a:rPr>
              <a:t>Kanun kapsamında </a:t>
            </a:r>
            <a:r>
              <a:rPr lang="tr-TR" altLang="tr-TR" sz="2200" dirty="0" err="1">
                <a:solidFill>
                  <a:schemeClr val="tx1"/>
                </a:solidFill>
              </a:rPr>
              <a:t>yürütülen</a:t>
            </a:r>
            <a:r>
              <a:rPr lang="tr-TR" altLang="tr-TR" sz="2200" dirty="0">
                <a:solidFill>
                  <a:schemeClr val="tx1"/>
                </a:solidFill>
              </a:rPr>
              <a:t> Ar-Ge, yenilik ve tasarım projeleri ile ilgili </a:t>
            </a:r>
            <a:r>
              <a:rPr lang="tr-TR" altLang="tr-TR" sz="2200" dirty="0" err="1">
                <a:solidFill>
                  <a:schemeClr val="tx1"/>
                </a:solidFill>
              </a:rPr>
              <a:t>araştırmalarda</a:t>
            </a:r>
            <a:r>
              <a:rPr lang="tr-TR" altLang="tr-TR" sz="2200" dirty="0">
                <a:solidFill>
                  <a:schemeClr val="tx1"/>
                </a:solidFill>
              </a:rPr>
              <a:t> kullanılmak </a:t>
            </a:r>
            <a:r>
              <a:rPr lang="tr-TR" altLang="tr-TR" sz="2200" dirty="0" err="1">
                <a:solidFill>
                  <a:schemeClr val="tx1"/>
                </a:solidFill>
              </a:rPr>
              <a:t>üzere</a:t>
            </a:r>
            <a:r>
              <a:rPr lang="tr-TR" altLang="tr-TR" sz="2200" dirty="0">
                <a:solidFill>
                  <a:schemeClr val="tx1"/>
                </a:solidFill>
              </a:rPr>
              <a:t> ithal edilen </a:t>
            </a:r>
            <a:r>
              <a:rPr lang="tr-TR" altLang="tr-TR" sz="2200" dirty="0" err="1">
                <a:solidFill>
                  <a:schemeClr val="tx1"/>
                </a:solidFill>
              </a:rPr>
              <a:t>eşya</a:t>
            </a:r>
            <a:r>
              <a:rPr lang="tr-TR" altLang="tr-TR" sz="2200" dirty="0">
                <a:solidFill>
                  <a:schemeClr val="tx1"/>
                </a:solidFill>
              </a:rPr>
              <a:t>, </a:t>
            </a:r>
            <a:r>
              <a:rPr lang="tr-TR" altLang="tr-TR" sz="2200" dirty="0" err="1">
                <a:solidFill>
                  <a:schemeClr val="tx1"/>
                </a:solidFill>
              </a:rPr>
              <a:t>gümrük</a:t>
            </a:r>
            <a:r>
              <a:rPr lang="tr-TR" altLang="tr-TR" sz="2200" dirty="0">
                <a:solidFill>
                  <a:schemeClr val="tx1"/>
                </a:solidFill>
              </a:rPr>
              <a:t> vergisi ve her </a:t>
            </a:r>
            <a:r>
              <a:rPr lang="tr-TR" altLang="tr-TR" sz="2200" dirty="0" err="1">
                <a:solidFill>
                  <a:schemeClr val="tx1"/>
                </a:solidFill>
              </a:rPr>
              <a:t>türlu</a:t>
            </a:r>
            <a:r>
              <a:rPr lang="tr-TR" altLang="tr-TR" sz="2200" dirty="0">
                <a:solidFill>
                  <a:schemeClr val="tx1"/>
                </a:solidFill>
              </a:rPr>
              <a:t>̈ fondan, bu kapsamda </a:t>
            </a:r>
            <a:r>
              <a:rPr lang="tr-TR" altLang="tr-TR" sz="2200" dirty="0" err="1">
                <a:solidFill>
                  <a:schemeClr val="tx1"/>
                </a:solidFill>
              </a:rPr>
              <a:t>düzenlenen</a:t>
            </a:r>
            <a:r>
              <a:rPr lang="tr-TR" altLang="tr-TR" sz="2200" dirty="0">
                <a:solidFill>
                  <a:schemeClr val="tx1"/>
                </a:solidFill>
              </a:rPr>
              <a:t> </a:t>
            </a:r>
            <a:r>
              <a:rPr lang="tr-TR" altLang="tr-TR" sz="2200" dirty="0" err="1">
                <a:solidFill>
                  <a:schemeClr val="tx1"/>
                </a:solidFill>
              </a:rPr>
              <a:t>kâğıtlar</a:t>
            </a:r>
            <a:r>
              <a:rPr lang="tr-TR" altLang="tr-TR" sz="2200" dirty="0">
                <a:solidFill>
                  <a:schemeClr val="tx1"/>
                </a:solidFill>
              </a:rPr>
              <a:t> ve yapılan </a:t>
            </a:r>
            <a:r>
              <a:rPr lang="tr-TR" altLang="tr-TR" sz="2200" dirty="0" err="1">
                <a:solidFill>
                  <a:schemeClr val="tx1"/>
                </a:solidFill>
              </a:rPr>
              <a:t>işlemler</a:t>
            </a:r>
            <a:r>
              <a:rPr lang="tr-TR" altLang="tr-TR" sz="2200" dirty="0">
                <a:solidFill>
                  <a:schemeClr val="tx1"/>
                </a:solidFill>
              </a:rPr>
              <a:t> damga vergisi ve </a:t>
            </a:r>
            <a:r>
              <a:rPr lang="tr-TR" altLang="tr-TR" sz="2200" dirty="0" err="1">
                <a:solidFill>
                  <a:schemeClr val="tx1"/>
                </a:solidFill>
              </a:rPr>
              <a:t>harçtan</a:t>
            </a:r>
            <a:r>
              <a:rPr lang="tr-TR" altLang="tr-TR" sz="2200" dirty="0">
                <a:solidFill>
                  <a:schemeClr val="tx1"/>
                </a:solidFill>
              </a:rPr>
              <a:t> istisnadır.</a:t>
            </a:r>
          </a:p>
        </p:txBody>
      </p:sp>
      <p:sp>
        <p:nvSpPr>
          <p:cNvPr id="2" name="Slayt Numarası Yer Tutucusu 1"/>
          <p:cNvSpPr>
            <a:spLocks noGrp="1"/>
          </p:cNvSpPr>
          <p:nvPr>
            <p:ph type="sldNum" sz="quarter" idx="12"/>
          </p:nvPr>
        </p:nvSpPr>
        <p:spPr/>
        <p:txBody>
          <a:bodyPr/>
          <a:lstStyle/>
          <a:p>
            <a:fld id="{3905EF2D-A7A7-4569-8808-D872EB7783B7}" type="slidenum">
              <a:rPr lang="tr-TR" smtClean="0"/>
              <a:t>22</a:t>
            </a:fld>
            <a:endParaRPr lang="tr-TR"/>
          </a:p>
        </p:txBody>
      </p:sp>
      <p:sp>
        <p:nvSpPr>
          <p:cNvPr id="9" name="AutoShape 3"/>
          <p:cNvSpPr>
            <a:spLocks noChangeArrowheads="1"/>
          </p:cNvSpPr>
          <p:nvPr/>
        </p:nvSpPr>
        <p:spPr bwMode="auto">
          <a:xfrm>
            <a:off x="296371" y="4700995"/>
            <a:ext cx="11432887" cy="381000"/>
          </a:xfrm>
          <a:prstGeom prst="roundRect">
            <a:avLst>
              <a:gd name="adj" fmla="val 16667"/>
            </a:avLst>
          </a:prstGeom>
          <a:solidFill>
            <a:schemeClr val="accent1">
              <a:lumMod val="20000"/>
              <a:lumOff val="80000"/>
            </a:schemeClr>
          </a:solidFill>
          <a:ln>
            <a:noFill/>
          </a:ln>
          <a:effectLst>
            <a:outerShdw blurRad="63500" dist="23040" dir="5400000" algn="ctr" rotWithShape="0">
              <a:srgbClr val="000000">
                <a:alpha val="35036"/>
              </a:srgbClr>
            </a:outerShdw>
          </a:effectLs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pPr algn="just" eaLnBrk="1" hangingPunct="1">
              <a:buSzPct val="100000"/>
              <a:defRPr/>
            </a:pPr>
            <a:r>
              <a:rPr lang="tr-TR" altLang="tr-TR" sz="2200" b="1" dirty="0">
                <a:solidFill>
                  <a:schemeClr val="tx1"/>
                </a:solidFill>
              </a:rPr>
              <a:t>Temel Bilimler Desteği</a:t>
            </a:r>
          </a:p>
        </p:txBody>
      </p:sp>
      <p:sp>
        <p:nvSpPr>
          <p:cNvPr id="11" name="Rectangle 3"/>
          <p:cNvSpPr>
            <a:spLocks noChangeArrowheads="1"/>
          </p:cNvSpPr>
          <p:nvPr/>
        </p:nvSpPr>
        <p:spPr bwMode="auto">
          <a:xfrm>
            <a:off x="297958" y="5336402"/>
            <a:ext cx="11431300" cy="1479509"/>
          </a:xfrm>
          <a:prstGeom prst="rect">
            <a:avLst/>
          </a:prstGeom>
          <a:solidFill>
            <a:schemeClr val="accent1">
              <a:lumMod val="20000"/>
              <a:lumOff val="80000"/>
            </a:schemeClr>
          </a:solidFill>
          <a:ln>
            <a:noFill/>
          </a:ln>
        </p:spPr>
        <p:txBody>
          <a:bodyPr wrap="square" lIns="90000" tIns="46800" rIns="90000" bIns="46800">
            <a:spAutoFit/>
          </a:bodyPr>
          <a:lstStyle>
            <a:lvl1pPr>
              <a:spcBef>
                <a:spcPts val="8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S PGothic" panose="020B0600070205080204" pitchFamily="34" charset="-128"/>
              </a:defRPr>
            </a:lvl9pPr>
          </a:lstStyle>
          <a:p>
            <a:pPr algn="just">
              <a:buNone/>
            </a:pPr>
            <a:r>
              <a:rPr lang="tr-TR" sz="1800" dirty="0">
                <a:solidFill>
                  <a:schemeClr val="tx1"/>
                </a:solidFill>
              </a:rPr>
              <a:t>Temel bilimler alanlarında en az lisans derecesine sahip Ar-Ge personeli istihdam eden Ar-Ge merkezlerine, bu personelin her birine ödedikleri aylık ücretin o yıl için uygulanan asgari ücretin aylık brüt tutarı kadarlık kısmı, kamu personeli hariç olmak üzere iki yıl süreyle, Bakanlık bütçesine konulacak ödenekten karşılanır. Ar-Ge merkezinde destekten yararlanacak personel sayısı, ilgili ayda Ar-Ge merkezinde istihdam edilen toplam personel sayısının yüzde onu kadardır.</a:t>
            </a:r>
            <a:endParaRPr lang="tr-TR" altLang="tr-TR" sz="1800" dirty="0">
              <a:solidFill>
                <a:schemeClr val="tx1"/>
              </a:solidFill>
            </a:endParaRPr>
          </a:p>
        </p:txBody>
      </p:sp>
    </p:spTree>
    <p:extLst>
      <p:ext uri="{BB962C8B-B14F-4D97-AF65-F5344CB8AC3E}">
        <p14:creationId xmlns:p14="http://schemas.microsoft.com/office/powerpoint/2010/main" val="12595805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500"/>
                                        <p:tgtEl>
                                          <p:spTgt spid="40964"/>
                                        </p:tgtEl>
                                        <p:attrNameLst>
                                          <p:attrName>ppt_y</p:attrName>
                                        </p:attrNameLst>
                                      </p:cBhvr>
                                      <p:tavLst>
                                        <p:tav tm="0">
                                          <p:val>
                                            <p:strVal val="#ppt_y+#ppt_h*1.125000"/>
                                          </p:val>
                                        </p:tav>
                                        <p:tav tm="100000">
                                          <p:val>
                                            <p:strVal val="#ppt_y"/>
                                          </p:val>
                                        </p:tav>
                                      </p:tavLst>
                                    </p:anim>
                                    <p:animEffect transition="in" filter="wipe(up)">
                                      <p:cBhvr>
                                        <p:cTn id="8" dur="500"/>
                                        <p:tgtEl>
                                          <p:spTgt spid="40964"/>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40966">
                                            <p:txEl>
                                              <p:pRg st="0" end="0"/>
                                            </p:txEl>
                                          </p:spTgt>
                                        </p:tgtEl>
                                        <p:attrNameLst>
                                          <p:attrName>style.visibility</p:attrName>
                                        </p:attrNameLst>
                                      </p:cBhvr>
                                      <p:to>
                                        <p:strVal val="visible"/>
                                      </p:to>
                                    </p:set>
                                    <p:anim calcmode="lin" valueType="num">
                                      <p:cBhvr additive="base">
                                        <p:cTn id="13" dur="500"/>
                                        <p:tgtEl>
                                          <p:spTgt spid="40966">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096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3905EF2D-A7A7-4569-8808-D872EB7783B7}" type="slidenum">
              <a:rPr lang="tr-TR" smtClean="0"/>
              <a:t>23</a:t>
            </a:fld>
            <a:endParaRPr lang="tr-TR"/>
          </a:p>
        </p:txBody>
      </p:sp>
      <p:sp>
        <p:nvSpPr>
          <p:cNvPr id="6" name="Yuvarlatılmış Dikdörtgen 5"/>
          <p:cNvSpPr>
            <a:spLocks/>
          </p:cNvSpPr>
          <p:nvPr/>
        </p:nvSpPr>
        <p:spPr bwMode="auto">
          <a:xfrm>
            <a:off x="790576" y="595572"/>
            <a:ext cx="8772524" cy="889463"/>
          </a:xfrm>
          <a:prstGeom prst="roundRect">
            <a:avLst>
              <a:gd name="adj" fmla="val 16667"/>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tr-TR" sz="1800" b="1" i="0" u="none" strike="noStrike" baseline="0" dirty="0">
              <a:latin typeface="Calibri"/>
              <a:cs typeface="Calibri"/>
            </a:endParaRPr>
          </a:p>
          <a:p>
            <a:pPr algn="l" rtl="0">
              <a:defRPr sz="1000"/>
            </a:pPr>
            <a:r>
              <a:rPr lang="tr-TR" sz="2000" b="1" i="0" u="none" strike="noStrike" baseline="0" dirty="0">
                <a:latin typeface="Calibri"/>
                <a:cs typeface="Calibri"/>
              </a:rPr>
              <a:t>Ar-Ge ve</a:t>
            </a:r>
            <a:r>
              <a:rPr lang="tr-TR" sz="2000" b="1" i="0" u="none" strike="noStrike" dirty="0">
                <a:latin typeface="Calibri"/>
                <a:cs typeface="Calibri"/>
              </a:rPr>
              <a:t> </a:t>
            </a:r>
            <a:r>
              <a:rPr lang="tr-TR" sz="2000" b="1" i="0" u="none" strike="noStrike" baseline="0" dirty="0">
                <a:latin typeface="Calibri"/>
                <a:cs typeface="Calibri"/>
              </a:rPr>
              <a:t>Tasarım Merkezi Başvuru ve Faaliyet Denetimleri İşlem </a:t>
            </a:r>
            <a:r>
              <a:rPr lang="tr-TR" sz="2000" b="1" dirty="0">
                <a:latin typeface="Calibri"/>
                <a:cs typeface="Calibri"/>
              </a:rPr>
              <a:t>A</a:t>
            </a:r>
            <a:r>
              <a:rPr lang="tr-TR" sz="2000" b="1" i="0" u="none" strike="noStrike" baseline="0" dirty="0">
                <a:latin typeface="Calibri"/>
                <a:cs typeface="Calibri"/>
              </a:rPr>
              <a:t>dımları</a:t>
            </a:r>
          </a:p>
          <a:p>
            <a:pPr algn="l" rtl="0">
              <a:defRPr sz="1000"/>
            </a:pPr>
            <a:endParaRPr lang="tr-TR" sz="1800" b="0" i="0" u="none" strike="noStrike" baseline="0" dirty="0">
              <a:latin typeface="Times New Roman"/>
              <a:cs typeface="Times New Roman"/>
            </a:endParaRPr>
          </a:p>
        </p:txBody>
      </p:sp>
      <p:graphicFrame>
        <p:nvGraphicFramePr>
          <p:cNvPr id="5" name="Diyagram 4"/>
          <p:cNvGraphicFramePr/>
          <p:nvPr>
            <p:extLst>
              <p:ext uri="{D42A27DB-BD31-4B8C-83A1-F6EECF244321}">
                <p14:modId xmlns:p14="http://schemas.microsoft.com/office/powerpoint/2010/main" val="293107192"/>
              </p:ext>
            </p:extLst>
          </p:nvPr>
        </p:nvGraphicFramePr>
        <p:xfrm>
          <a:off x="1016192" y="1468666"/>
          <a:ext cx="9544050" cy="4291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8454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0"/>
        <p:cNvGrpSpPr/>
        <p:nvPr/>
      </p:nvGrpSpPr>
      <p:grpSpPr>
        <a:xfrm>
          <a:off x="0" y="0"/>
          <a:ext cx="0" cy="0"/>
          <a:chOff x="0" y="0"/>
          <a:chExt cx="0" cy="0"/>
        </a:xfrm>
      </p:grpSpPr>
      <p:pic>
        <p:nvPicPr>
          <p:cNvPr id="401" name="Google Shape;401;p34"/>
          <p:cNvPicPr preferRelativeResize="0"/>
          <p:nvPr/>
        </p:nvPicPr>
        <p:blipFill rotWithShape="1">
          <a:blip r:embed="rId4">
            <a:alphaModFix/>
          </a:blip>
          <a:srcRect/>
          <a:stretch/>
        </p:blipFill>
        <p:spPr>
          <a:xfrm>
            <a:off x="4691063" y="295275"/>
            <a:ext cx="2809875" cy="2809875"/>
          </a:xfrm>
          <a:prstGeom prst="rect">
            <a:avLst/>
          </a:prstGeom>
          <a:noFill/>
          <a:ln>
            <a:noFill/>
          </a:ln>
        </p:spPr>
      </p:pic>
      <p:sp>
        <p:nvSpPr>
          <p:cNvPr id="402" name="Google Shape;402;p34"/>
          <p:cNvSpPr txBox="1"/>
          <p:nvPr/>
        </p:nvSpPr>
        <p:spPr>
          <a:xfrm>
            <a:off x="3127313" y="3041303"/>
            <a:ext cx="59373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800" b="1" i="0" u="none" strike="noStrike" cap="none">
                <a:solidFill>
                  <a:schemeClr val="lt1"/>
                </a:solidFill>
                <a:latin typeface="Roboto"/>
                <a:ea typeface="Roboto"/>
                <a:cs typeface="Roboto"/>
                <a:sym typeface="Roboto"/>
              </a:rPr>
              <a:t>Teşekkürler</a:t>
            </a:r>
            <a:endParaRPr/>
          </a:p>
        </p:txBody>
      </p:sp>
      <p:pic>
        <p:nvPicPr>
          <p:cNvPr id="403" name="Google Shape;403;p34"/>
          <p:cNvPicPr preferRelativeResize="0"/>
          <p:nvPr/>
        </p:nvPicPr>
        <p:blipFill rotWithShape="1">
          <a:blip r:embed="rId5">
            <a:alphaModFix/>
          </a:blip>
          <a:srcRect/>
          <a:stretch/>
        </p:blipFill>
        <p:spPr>
          <a:xfrm>
            <a:off x="5075720" y="4195763"/>
            <a:ext cx="2040561" cy="661988"/>
          </a:xfrm>
          <a:prstGeom prst="rect">
            <a:avLst/>
          </a:prstGeom>
          <a:noFill/>
          <a:ln>
            <a:noFill/>
          </a:ln>
        </p:spPr>
      </p:pic>
      <p:cxnSp>
        <p:nvCxnSpPr>
          <p:cNvPr id="404" name="Google Shape;404;p34"/>
          <p:cNvCxnSpPr/>
          <p:nvPr/>
        </p:nvCxnSpPr>
        <p:spPr>
          <a:xfrm>
            <a:off x="3960569" y="3765015"/>
            <a:ext cx="42708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06666" y="896677"/>
            <a:ext cx="10515600" cy="795489"/>
          </a:xfrm>
        </p:spPr>
        <p:txBody>
          <a:bodyPr>
            <a:noAutofit/>
          </a:bodyPr>
          <a:lstStyle/>
          <a:p>
            <a:pPr algn="ctr"/>
            <a:r>
              <a:rPr lang="tr-TR" sz="2400" b="1" dirty="0">
                <a:solidFill>
                  <a:srgbClr val="000000"/>
                </a:solidFill>
                <a:latin typeface="Arial"/>
                <a:ea typeface="Arial"/>
                <a:cs typeface="Arial"/>
                <a:sym typeface="Arial"/>
              </a:rPr>
              <a:t>5746 sayılı Araştırma, Geliştirme ve Tasarım Faaliyetlerinin Desteklenmesi Hakkında Kanunun Amacı</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82473353"/>
              </p:ext>
            </p:extLst>
          </p:nvPr>
        </p:nvGraphicFramePr>
        <p:xfrm>
          <a:off x="838200" y="1732547"/>
          <a:ext cx="10515600" cy="4460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905EF2D-A7A7-4569-8808-D872EB7783B7}" type="slidenum">
              <a:rPr lang="tr-TR" smtClean="0"/>
              <a:pPr/>
              <a:t>3</a:t>
            </a:fld>
            <a:endParaRPr lang="tr-TR"/>
          </a:p>
        </p:txBody>
      </p:sp>
    </p:spTree>
    <p:extLst>
      <p:ext uri="{BB962C8B-B14F-4D97-AF65-F5344CB8AC3E}">
        <p14:creationId xmlns:p14="http://schemas.microsoft.com/office/powerpoint/2010/main" val="3985949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3905EF2D-A7A7-4569-8808-D872EB7783B7}" type="slidenum">
              <a:rPr lang="tr-TR" smtClean="0"/>
              <a:t>4</a:t>
            </a:fld>
            <a:endParaRPr lang="tr-TR"/>
          </a:p>
        </p:txBody>
      </p:sp>
      <p:sp>
        <p:nvSpPr>
          <p:cNvPr id="12" name="Dikdörtgen 11"/>
          <p:cNvSpPr/>
          <p:nvPr/>
        </p:nvSpPr>
        <p:spPr>
          <a:xfrm>
            <a:off x="446368" y="1315644"/>
            <a:ext cx="5106519" cy="923330"/>
          </a:xfrm>
          <a:prstGeom prst="rect">
            <a:avLst/>
          </a:prstGeom>
        </p:spPr>
        <p:txBody>
          <a:bodyPr wrap="square">
            <a:spAutoFit/>
          </a:bodyPr>
          <a:lstStyle/>
          <a:p>
            <a:pPr algn="just">
              <a:defRPr/>
            </a:pPr>
            <a:r>
              <a:rPr lang="tr-TR" dirty="0"/>
              <a:t>12 Mart 2008 tarihli ve 5746 sayılı «Araştırma ve Geliştirme Faaliyetlerinin Desteklenmesi Hakkında Kanun»</a:t>
            </a:r>
          </a:p>
        </p:txBody>
      </p:sp>
      <p:sp>
        <p:nvSpPr>
          <p:cNvPr id="13" name="Sağ Ok 12"/>
          <p:cNvSpPr/>
          <p:nvPr/>
        </p:nvSpPr>
        <p:spPr>
          <a:xfrm rot="5400000">
            <a:off x="2694548" y="2147253"/>
            <a:ext cx="384061" cy="232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1544073" y="2588531"/>
            <a:ext cx="2917768" cy="369332"/>
          </a:xfrm>
          <a:prstGeom prst="rect">
            <a:avLst/>
          </a:prstGeom>
        </p:spPr>
        <p:txBody>
          <a:bodyPr wrap="square">
            <a:spAutoFit/>
          </a:bodyPr>
          <a:lstStyle/>
          <a:p>
            <a:pPr algn="ctr">
              <a:defRPr/>
            </a:pPr>
            <a:r>
              <a:rPr lang="tr-TR" dirty="0"/>
              <a:t>50 TZE Ar-Ge Personeli</a:t>
            </a:r>
          </a:p>
        </p:txBody>
      </p:sp>
      <p:sp>
        <p:nvSpPr>
          <p:cNvPr id="15" name="Dikdörtgen 14"/>
          <p:cNvSpPr/>
          <p:nvPr/>
        </p:nvSpPr>
        <p:spPr>
          <a:xfrm>
            <a:off x="562747" y="3162100"/>
            <a:ext cx="5106519" cy="646331"/>
          </a:xfrm>
          <a:prstGeom prst="rect">
            <a:avLst/>
          </a:prstGeom>
        </p:spPr>
        <p:txBody>
          <a:bodyPr wrap="square">
            <a:spAutoFit/>
          </a:bodyPr>
          <a:lstStyle/>
          <a:p>
            <a:pPr algn="just"/>
            <a:r>
              <a:rPr lang="tr-TR" dirty="0"/>
              <a:t>18 Haziran 2014 tarihli Resmi </a:t>
            </a:r>
            <a:r>
              <a:rPr lang="tr-TR" dirty="0" err="1"/>
              <a:t>Gazete’de</a:t>
            </a:r>
            <a:r>
              <a:rPr lang="tr-TR" dirty="0"/>
              <a:t> yayımlanan Bakanlar Kurulu Kararı </a:t>
            </a:r>
          </a:p>
        </p:txBody>
      </p:sp>
      <p:sp>
        <p:nvSpPr>
          <p:cNvPr id="16" name="Dikdörtgen 15"/>
          <p:cNvSpPr/>
          <p:nvPr/>
        </p:nvSpPr>
        <p:spPr>
          <a:xfrm>
            <a:off x="1544073" y="4423699"/>
            <a:ext cx="2917768" cy="369332"/>
          </a:xfrm>
          <a:prstGeom prst="rect">
            <a:avLst/>
          </a:prstGeom>
        </p:spPr>
        <p:txBody>
          <a:bodyPr wrap="square">
            <a:spAutoFit/>
          </a:bodyPr>
          <a:lstStyle/>
          <a:p>
            <a:pPr algn="ctr">
              <a:defRPr/>
            </a:pPr>
            <a:r>
              <a:rPr lang="tr-TR" dirty="0"/>
              <a:t>30 TZE Ar-Ge Personeli</a:t>
            </a:r>
          </a:p>
        </p:txBody>
      </p:sp>
      <p:sp>
        <p:nvSpPr>
          <p:cNvPr id="17" name="Sağ Ok 16"/>
          <p:cNvSpPr/>
          <p:nvPr/>
        </p:nvSpPr>
        <p:spPr>
          <a:xfrm rot="5400000">
            <a:off x="2723643" y="3896812"/>
            <a:ext cx="384061" cy="232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562747" y="4923959"/>
            <a:ext cx="6194636" cy="1169551"/>
          </a:xfrm>
          <a:prstGeom prst="rect">
            <a:avLst/>
          </a:prstGeom>
        </p:spPr>
        <p:txBody>
          <a:bodyPr wrap="square">
            <a:spAutoFit/>
          </a:bodyPr>
          <a:lstStyle/>
          <a:p>
            <a:pPr algn="just"/>
            <a:r>
              <a:rPr lang="tr-TR" dirty="0"/>
              <a:t>1 Mart 2016 tarihli ve 6676 sayılı Çerçeve Kanunla birlikte 5746 sayılı Kanun </a:t>
            </a:r>
            <a:r>
              <a:rPr lang="tr-TR" i="1" dirty="0"/>
              <a:t>Araştırma, Geliştirme ve Tasarım Faaliyetlerinin Desteklenmesi Hakkında Kanun</a:t>
            </a:r>
            <a:r>
              <a:rPr lang="tr-TR" dirty="0"/>
              <a:t> olarak yürürlüğe girmiştir.</a:t>
            </a:r>
          </a:p>
          <a:p>
            <a:pPr algn="just"/>
            <a:r>
              <a:rPr lang="tr-TR" dirty="0"/>
              <a:t>17 Ağustos 2017 Tarihli 30157 sayılı Resmi Gazetede yayımlanan Bakanlar Kurulu Kararı</a:t>
            </a:r>
          </a:p>
        </p:txBody>
      </p:sp>
      <p:sp>
        <p:nvSpPr>
          <p:cNvPr id="19" name="Sağ Ok 18"/>
          <p:cNvSpPr/>
          <p:nvPr/>
        </p:nvSpPr>
        <p:spPr>
          <a:xfrm rot="5400000">
            <a:off x="2749484" y="6043735"/>
            <a:ext cx="384060" cy="232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573168" y="6352143"/>
            <a:ext cx="2917768" cy="369332"/>
          </a:xfrm>
          <a:prstGeom prst="rect">
            <a:avLst/>
          </a:prstGeom>
        </p:spPr>
        <p:txBody>
          <a:bodyPr wrap="square">
            <a:spAutoFit/>
          </a:bodyPr>
          <a:lstStyle/>
          <a:p>
            <a:pPr algn="ctr">
              <a:defRPr/>
            </a:pPr>
            <a:r>
              <a:rPr lang="tr-TR" dirty="0"/>
              <a:t>15 TZE Ar-Ge Personeli</a:t>
            </a:r>
          </a:p>
        </p:txBody>
      </p:sp>
      <p:sp>
        <p:nvSpPr>
          <p:cNvPr id="21" name="Dikdörtgen 20"/>
          <p:cNvSpPr/>
          <p:nvPr/>
        </p:nvSpPr>
        <p:spPr>
          <a:xfrm>
            <a:off x="6757383" y="2360503"/>
            <a:ext cx="5106519" cy="1200329"/>
          </a:xfrm>
          <a:prstGeom prst="rect">
            <a:avLst/>
          </a:prstGeom>
        </p:spPr>
        <p:txBody>
          <a:bodyPr wrap="square">
            <a:spAutoFit/>
          </a:bodyPr>
          <a:lstStyle/>
          <a:p>
            <a:pPr algn="just"/>
            <a:r>
              <a:rPr lang="tr-TR" dirty="0"/>
              <a:t>1 Mart 2016 tarihli ve 6676 sayılı Çerçeve Kanun 5746 saylı Kanun  «Araştırma, Geliştirme ve Tasarım Faaliyetlerinin Desteklenmesi Hakkında Kanun» Tasarım Merkezleri de destek kapsamına alınmıştır.</a:t>
            </a:r>
          </a:p>
        </p:txBody>
      </p:sp>
      <p:sp>
        <p:nvSpPr>
          <p:cNvPr id="22" name="Sağ Ok 21"/>
          <p:cNvSpPr/>
          <p:nvPr/>
        </p:nvSpPr>
        <p:spPr>
          <a:xfrm rot="5400000">
            <a:off x="8951042" y="4169273"/>
            <a:ext cx="384060" cy="232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411220" y="4919832"/>
            <a:ext cx="2917768" cy="369332"/>
          </a:xfrm>
          <a:prstGeom prst="rect">
            <a:avLst/>
          </a:prstGeom>
        </p:spPr>
        <p:txBody>
          <a:bodyPr wrap="square">
            <a:spAutoFit/>
          </a:bodyPr>
          <a:lstStyle/>
          <a:p>
            <a:pPr algn="ctr">
              <a:defRPr/>
            </a:pPr>
            <a:r>
              <a:rPr lang="tr-TR" dirty="0"/>
              <a:t>10 TZE Tasarım Personeli</a:t>
            </a:r>
          </a:p>
        </p:txBody>
      </p:sp>
      <p:sp>
        <p:nvSpPr>
          <p:cNvPr id="24" name="Dikdörtgen 23"/>
          <p:cNvSpPr/>
          <p:nvPr/>
        </p:nvSpPr>
        <p:spPr>
          <a:xfrm>
            <a:off x="792481" y="755282"/>
            <a:ext cx="3363884" cy="523220"/>
          </a:xfrm>
          <a:prstGeom prst="rect">
            <a:avLst/>
          </a:prstGeom>
        </p:spPr>
        <p:txBody>
          <a:bodyPr wrap="square">
            <a:spAutoFit/>
          </a:bodyPr>
          <a:lstStyle/>
          <a:p>
            <a:pPr algn="just">
              <a:defRPr/>
            </a:pPr>
            <a:r>
              <a:rPr lang="tr-TR" sz="2800" b="1" dirty="0"/>
              <a:t>Ar-Ge Merkezleri</a:t>
            </a:r>
          </a:p>
        </p:txBody>
      </p:sp>
      <p:sp>
        <p:nvSpPr>
          <p:cNvPr id="25" name="Dikdörtgen 24"/>
          <p:cNvSpPr/>
          <p:nvPr/>
        </p:nvSpPr>
        <p:spPr>
          <a:xfrm>
            <a:off x="7245933" y="935017"/>
            <a:ext cx="3248342" cy="523220"/>
          </a:xfrm>
          <a:prstGeom prst="rect">
            <a:avLst/>
          </a:prstGeom>
        </p:spPr>
        <p:txBody>
          <a:bodyPr wrap="square">
            <a:spAutoFit/>
          </a:bodyPr>
          <a:lstStyle/>
          <a:p>
            <a:pPr algn="just">
              <a:defRPr/>
            </a:pPr>
            <a:r>
              <a:rPr lang="tr-TR" sz="2800" b="1" dirty="0"/>
              <a:t>Tasarım Merkezleri</a:t>
            </a:r>
          </a:p>
        </p:txBody>
      </p:sp>
    </p:spTree>
    <p:extLst>
      <p:ext uri="{BB962C8B-B14F-4D97-AF65-F5344CB8AC3E}">
        <p14:creationId xmlns:p14="http://schemas.microsoft.com/office/powerpoint/2010/main" val="4274677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3905EF2D-A7A7-4569-8808-D872EB7783B7}" type="slidenum">
              <a:rPr lang="tr-TR" smtClean="0"/>
              <a:t>5</a:t>
            </a:fld>
            <a:endParaRPr lang="tr-TR"/>
          </a:p>
        </p:txBody>
      </p:sp>
      <p:sp>
        <p:nvSpPr>
          <p:cNvPr id="5" name="Yuvarlatılmış Dikdörtgen 12"/>
          <p:cNvSpPr>
            <a:spLocks noChangeArrowheads="1"/>
          </p:cNvSpPr>
          <p:nvPr/>
        </p:nvSpPr>
        <p:spPr bwMode="auto">
          <a:xfrm>
            <a:off x="1452672" y="5245319"/>
            <a:ext cx="7561262" cy="941388"/>
          </a:xfrm>
          <a:prstGeom prst="roundRect">
            <a:avLst>
              <a:gd name="adj" fmla="val 16667"/>
            </a:avLst>
          </a:prstGeom>
          <a:solidFill>
            <a:schemeClr val="accent1">
              <a:lumMod val="20000"/>
              <a:lumOff val="80000"/>
            </a:schemeClr>
          </a:solidFill>
          <a:ln w="19050">
            <a:solidFill>
              <a:schemeClr val="tx1"/>
            </a:solidFill>
            <a:round/>
            <a:headEnd/>
            <a:tailEnd/>
          </a:ln>
        </p:spPr>
        <p:txBody>
          <a:bodyPr anchor="ctr"/>
          <a:lstStyle>
            <a:lvl1pPr marL="342900" indent="-342900">
              <a:defRPr sz="2400">
                <a:solidFill>
                  <a:schemeClr val="bg1"/>
                </a:solidFill>
                <a:latin typeface="Calibri" panose="020F0502020204030204" pitchFamily="34" charset="0"/>
                <a:ea typeface="MS PGothic" panose="020B0600070205080204" pitchFamily="34" charset="-128"/>
              </a:defRPr>
            </a:lvl1pPr>
            <a:lvl2pPr>
              <a:defRPr sz="2400">
                <a:solidFill>
                  <a:schemeClr val="bg1"/>
                </a:solidFill>
                <a:latin typeface="Calibri" panose="020F0502020204030204" pitchFamily="34" charset="0"/>
                <a:ea typeface="MS PGothic" panose="020B0600070205080204" pitchFamily="34" charset="-128"/>
              </a:defRPr>
            </a:lvl2pPr>
            <a:lvl3pPr>
              <a:defRPr sz="2400">
                <a:solidFill>
                  <a:schemeClr val="bg1"/>
                </a:solidFill>
                <a:latin typeface="Calibri" panose="020F0502020204030204" pitchFamily="34" charset="0"/>
                <a:ea typeface="MS PGothic" panose="020B0600070205080204" pitchFamily="34" charset="-128"/>
              </a:defRPr>
            </a:lvl3pPr>
            <a:lvl4pPr>
              <a:defRPr sz="2400">
                <a:solidFill>
                  <a:schemeClr val="bg1"/>
                </a:solidFill>
                <a:latin typeface="Calibri" panose="020F0502020204030204" pitchFamily="34" charset="0"/>
                <a:ea typeface="MS PGothic" panose="020B0600070205080204" pitchFamily="34" charset="-128"/>
              </a:defRPr>
            </a:lvl4pPr>
            <a:lvl5pPr>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lgn="just" eaLnBrk="1" hangingPunct="1">
              <a:buClr>
                <a:srgbClr val="000000"/>
              </a:buClr>
              <a:buSzPct val="100000"/>
              <a:buFont typeface="Wingdings" panose="05000000000000000000" pitchFamily="2" charset="2"/>
              <a:buChar char="ü"/>
            </a:pPr>
            <a:r>
              <a:rPr lang="tr-TR" altLang="tr-TR" sz="1400" b="1" dirty="0">
                <a:solidFill>
                  <a:schemeClr val="tx1"/>
                </a:solidFill>
              </a:rPr>
              <a:t>Ar-Ge Merkezlerinin ayrı bir birim şeklinde örgütlenmiş ve tek bir yerleşke veya fiziki mekan içinde yer alması</a:t>
            </a:r>
          </a:p>
        </p:txBody>
      </p:sp>
      <p:sp>
        <p:nvSpPr>
          <p:cNvPr id="8" name="Yuvarlatılmış Dikdörtgen 13"/>
          <p:cNvSpPr>
            <a:spLocks noChangeArrowheads="1"/>
          </p:cNvSpPr>
          <p:nvPr/>
        </p:nvSpPr>
        <p:spPr bwMode="auto">
          <a:xfrm>
            <a:off x="1535383" y="4322763"/>
            <a:ext cx="7561263" cy="762000"/>
          </a:xfrm>
          <a:prstGeom prst="roundRect">
            <a:avLst>
              <a:gd name="adj" fmla="val 16667"/>
            </a:avLst>
          </a:prstGeom>
          <a:solidFill>
            <a:schemeClr val="accent1">
              <a:lumMod val="20000"/>
              <a:lumOff val="80000"/>
            </a:schemeClr>
          </a:solidFill>
          <a:ln w="19050">
            <a:solidFill>
              <a:schemeClr val="tx1"/>
            </a:solidFill>
            <a:round/>
            <a:headEnd/>
            <a:tailEnd/>
          </a:ln>
        </p:spPr>
        <p:txBody>
          <a:bodyPr anchor="ctr"/>
          <a:lstStyle>
            <a:lvl1pPr marL="342900" indent="-342900">
              <a:defRPr sz="2400">
                <a:solidFill>
                  <a:schemeClr val="bg1"/>
                </a:solidFill>
                <a:latin typeface="Calibri" panose="020F0502020204030204" pitchFamily="34" charset="0"/>
                <a:ea typeface="MS PGothic" panose="020B0600070205080204" pitchFamily="34" charset="-128"/>
              </a:defRPr>
            </a:lvl1pPr>
            <a:lvl2pPr>
              <a:defRPr sz="2400">
                <a:solidFill>
                  <a:schemeClr val="bg1"/>
                </a:solidFill>
                <a:latin typeface="Calibri" panose="020F0502020204030204" pitchFamily="34" charset="0"/>
                <a:ea typeface="MS PGothic" panose="020B0600070205080204" pitchFamily="34" charset="-128"/>
              </a:defRPr>
            </a:lvl2pPr>
            <a:lvl3pPr>
              <a:defRPr sz="2400">
                <a:solidFill>
                  <a:schemeClr val="bg1"/>
                </a:solidFill>
                <a:latin typeface="Calibri" panose="020F0502020204030204" pitchFamily="34" charset="0"/>
                <a:ea typeface="MS PGothic" panose="020B0600070205080204" pitchFamily="34" charset="-128"/>
              </a:defRPr>
            </a:lvl3pPr>
            <a:lvl4pPr>
              <a:defRPr sz="2400">
                <a:solidFill>
                  <a:schemeClr val="bg1"/>
                </a:solidFill>
                <a:latin typeface="Calibri" panose="020F0502020204030204" pitchFamily="34" charset="0"/>
                <a:ea typeface="MS PGothic" panose="020B0600070205080204" pitchFamily="34" charset="-128"/>
              </a:defRPr>
            </a:lvl4pPr>
            <a:lvl5pPr>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lgn="just" eaLnBrk="1" hangingPunct="1">
              <a:buClr>
                <a:srgbClr val="000000"/>
              </a:buClr>
              <a:buSzPct val="100000"/>
              <a:buFont typeface="Wingdings" panose="05000000000000000000" pitchFamily="2" charset="2"/>
              <a:buChar char="ü"/>
            </a:pPr>
            <a:r>
              <a:rPr lang="tr-TR" altLang="tr-TR" sz="1400" b="1" u="sng" dirty="0">
                <a:solidFill>
                  <a:schemeClr val="tx1"/>
                </a:solidFill>
              </a:rPr>
              <a:t>Ar-Ge veya tasarım</a:t>
            </a:r>
            <a:r>
              <a:rPr lang="tr-TR" altLang="tr-TR" sz="1400" b="1" dirty="0">
                <a:solidFill>
                  <a:schemeClr val="tx1"/>
                </a:solidFill>
              </a:rPr>
              <a:t> faaliyetlerinin yurt içinde gerçekleştirilmesi</a:t>
            </a:r>
          </a:p>
        </p:txBody>
      </p:sp>
      <p:sp>
        <p:nvSpPr>
          <p:cNvPr id="9" name="Yuvarlatılmış Dikdörtgen 14"/>
          <p:cNvSpPr>
            <a:spLocks noChangeArrowheads="1"/>
          </p:cNvSpPr>
          <p:nvPr/>
        </p:nvSpPr>
        <p:spPr bwMode="auto">
          <a:xfrm>
            <a:off x="1535384" y="3284538"/>
            <a:ext cx="7561263" cy="885825"/>
          </a:xfrm>
          <a:prstGeom prst="roundRect">
            <a:avLst>
              <a:gd name="adj" fmla="val 16667"/>
            </a:avLst>
          </a:prstGeom>
          <a:solidFill>
            <a:schemeClr val="accent1">
              <a:lumMod val="20000"/>
              <a:lumOff val="80000"/>
            </a:schemeClr>
          </a:solidFill>
          <a:ln w="19050">
            <a:solidFill>
              <a:schemeClr val="tx1"/>
            </a:solidFill>
            <a:round/>
            <a:headEnd/>
            <a:tailEnd/>
          </a:ln>
        </p:spPr>
        <p:txBody>
          <a:bodyPr anchor="ctr"/>
          <a:lstStyle>
            <a:lvl1pPr marL="342900" indent="-342900">
              <a:defRPr sz="2400">
                <a:solidFill>
                  <a:schemeClr val="bg1"/>
                </a:solidFill>
                <a:latin typeface="Calibri" panose="020F0502020204030204" pitchFamily="34" charset="0"/>
                <a:ea typeface="MS PGothic" panose="020B0600070205080204" pitchFamily="34" charset="-128"/>
              </a:defRPr>
            </a:lvl1pPr>
            <a:lvl2pPr>
              <a:defRPr sz="2400">
                <a:solidFill>
                  <a:schemeClr val="bg1"/>
                </a:solidFill>
                <a:latin typeface="Calibri" panose="020F0502020204030204" pitchFamily="34" charset="0"/>
                <a:ea typeface="MS PGothic" panose="020B0600070205080204" pitchFamily="34" charset="-128"/>
              </a:defRPr>
            </a:lvl2pPr>
            <a:lvl3pPr>
              <a:defRPr sz="2400">
                <a:solidFill>
                  <a:schemeClr val="bg1"/>
                </a:solidFill>
                <a:latin typeface="Calibri" panose="020F0502020204030204" pitchFamily="34" charset="0"/>
                <a:ea typeface="MS PGothic" panose="020B0600070205080204" pitchFamily="34" charset="-128"/>
              </a:defRPr>
            </a:lvl3pPr>
            <a:lvl4pPr>
              <a:defRPr sz="2400">
                <a:solidFill>
                  <a:schemeClr val="bg1"/>
                </a:solidFill>
                <a:latin typeface="Calibri" panose="020F0502020204030204" pitchFamily="34" charset="0"/>
                <a:ea typeface="MS PGothic" panose="020B0600070205080204" pitchFamily="34" charset="-128"/>
              </a:defRPr>
            </a:lvl4pPr>
            <a:lvl5pPr>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lgn="just" eaLnBrk="1" hangingPunct="1">
              <a:buClr>
                <a:srgbClr val="000000"/>
              </a:buClr>
              <a:buSzPct val="100000"/>
              <a:buFont typeface="Wingdings" panose="05000000000000000000" pitchFamily="2" charset="2"/>
              <a:buChar char="ü"/>
            </a:pPr>
            <a:r>
              <a:rPr lang="tr-TR" altLang="tr-TR" sz="1400" b="1" dirty="0">
                <a:solidFill>
                  <a:schemeClr val="tx1"/>
                </a:solidFill>
              </a:rPr>
              <a:t>Ar-Ge ve destek personelinin Ar-Ge Merkezinde çalıştığının </a:t>
            </a:r>
            <a:r>
              <a:rPr lang="tr-TR" altLang="tr-TR" sz="1400" b="1" u="sng" dirty="0">
                <a:solidFill>
                  <a:schemeClr val="tx1"/>
                </a:solidFill>
              </a:rPr>
              <a:t>fiziki kontrolünü yapacak mekanizmalara</a:t>
            </a:r>
            <a:r>
              <a:rPr lang="tr-TR" altLang="tr-TR" sz="1400" b="1" dirty="0">
                <a:solidFill>
                  <a:schemeClr val="tx1"/>
                </a:solidFill>
              </a:rPr>
              <a:t> sahip olunması</a:t>
            </a:r>
          </a:p>
        </p:txBody>
      </p:sp>
      <p:sp>
        <p:nvSpPr>
          <p:cNvPr id="10" name="Yuvarlatılmış Dikdörtgen 15"/>
          <p:cNvSpPr>
            <a:spLocks noChangeArrowheads="1"/>
          </p:cNvSpPr>
          <p:nvPr/>
        </p:nvSpPr>
        <p:spPr bwMode="auto">
          <a:xfrm>
            <a:off x="1535385" y="2349500"/>
            <a:ext cx="7561263" cy="827088"/>
          </a:xfrm>
          <a:prstGeom prst="roundRect">
            <a:avLst>
              <a:gd name="adj" fmla="val 16667"/>
            </a:avLst>
          </a:prstGeom>
          <a:solidFill>
            <a:schemeClr val="accent1">
              <a:lumMod val="20000"/>
              <a:lumOff val="80000"/>
            </a:schemeClr>
          </a:solidFill>
          <a:ln w="19050">
            <a:solidFill>
              <a:schemeClr val="tx1"/>
            </a:solidFill>
            <a:round/>
            <a:headEnd/>
            <a:tailEnd/>
          </a:ln>
        </p:spPr>
        <p:txBody>
          <a:bodyPr anchor="ctr"/>
          <a:lstStyle>
            <a:lvl1pPr marL="342900" indent="-342900">
              <a:defRPr sz="2400">
                <a:solidFill>
                  <a:schemeClr val="bg1"/>
                </a:solidFill>
                <a:latin typeface="Calibri" panose="020F0502020204030204" pitchFamily="34" charset="0"/>
                <a:ea typeface="MS PGothic" panose="020B0600070205080204" pitchFamily="34" charset="-128"/>
              </a:defRPr>
            </a:lvl1pPr>
            <a:lvl2pPr>
              <a:defRPr sz="2400">
                <a:solidFill>
                  <a:schemeClr val="bg1"/>
                </a:solidFill>
                <a:latin typeface="Calibri" panose="020F0502020204030204" pitchFamily="34" charset="0"/>
                <a:ea typeface="MS PGothic" panose="020B0600070205080204" pitchFamily="34" charset="-128"/>
              </a:defRPr>
            </a:lvl2pPr>
            <a:lvl3pPr>
              <a:defRPr sz="2400">
                <a:solidFill>
                  <a:schemeClr val="bg1"/>
                </a:solidFill>
                <a:latin typeface="Calibri" panose="020F0502020204030204" pitchFamily="34" charset="0"/>
                <a:ea typeface="MS PGothic" panose="020B0600070205080204" pitchFamily="34" charset="-128"/>
              </a:defRPr>
            </a:lvl3pPr>
            <a:lvl4pPr>
              <a:defRPr sz="2400">
                <a:solidFill>
                  <a:schemeClr val="bg1"/>
                </a:solidFill>
                <a:latin typeface="Calibri" panose="020F0502020204030204" pitchFamily="34" charset="0"/>
                <a:ea typeface="MS PGothic" panose="020B0600070205080204" pitchFamily="34" charset="-128"/>
              </a:defRPr>
            </a:lvl4pPr>
            <a:lvl5pPr>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lgn="just" eaLnBrk="1" hangingPunct="1">
              <a:buClr>
                <a:srgbClr val="000000"/>
              </a:buClr>
              <a:buSzPct val="100000"/>
              <a:buFont typeface="Wingdings" panose="05000000000000000000" pitchFamily="2" charset="2"/>
              <a:buChar char="ü"/>
            </a:pPr>
            <a:r>
              <a:rPr lang="tr-TR" altLang="tr-TR" sz="1400" b="1" dirty="0">
                <a:solidFill>
                  <a:schemeClr val="tx1"/>
                </a:solidFill>
              </a:rPr>
              <a:t>Ar-Ge Merkezinde  </a:t>
            </a:r>
            <a:r>
              <a:rPr lang="tr-TR" altLang="tr-TR" sz="1400" b="1" u="sng" dirty="0">
                <a:solidFill>
                  <a:schemeClr val="tx1"/>
                </a:solidFill>
              </a:rPr>
              <a:t>Ar-Ge veya tasarım projelerinin </a:t>
            </a:r>
            <a:r>
              <a:rPr lang="tr-TR" altLang="tr-TR" sz="1400" b="1" dirty="0">
                <a:solidFill>
                  <a:schemeClr val="tx1"/>
                </a:solidFill>
              </a:rPr>
              <a:t>bulunması</a:t>
            </a:r>
          </a:p>
        </p:txBody>
      </p:sp>
      <p:sp>
        <p:nvSpPr>
          <p:cNvPr id="11" name="Yuvarlatılmış Dikdörtgen 16"/>
          <p:cNvSpPr>
            <a:spLocks noChangeArrowheads="1"/>
          </p:cNvSpPr>
          <p:nvPr/>
        </p:nvSpPr>
        <p:spPr bwMode="auto">
          <a:xfrm>
            <a:off x="1535386" y="1203325"/>
            <a:ext cx="7561263" cy="1001713"/>
          </a:xfrm>
          <a:prstGeom prst="roundRect">
            <a:avLst>
              <a:gd name="adj" fmla="val 16667"/>
            </a:avLst>
          </a:prstGeom>
          <a:solidFill>
            <a:schemeClr val="accent1">
              <a:lumMod val="20000"/>
              <a:lumOff val="80000"/>
            </a:schemeClr>
          </a:solidFill>
          <a:ln w="19050">
            <a:solidFill>
              <a:schemeClr val="tx1"/>
            </a:solidFill>
            <a:round/>
            <a:headEnd/>
            <a:tailEnd/>
          </a:ln>
        </p:spPr>
        <p:txBody>
          <a:bodyPr anchor="ctr"/>
          <a:lstStyle>
            <a:lvl1pPr marL="342900" indent="-342900">
              <a:defRPr sz="2400">
                <a:solidFill>
                  <a:schemeClr val="bg1"/>
                </a:solidFill>
                <a:latin typeface="Calibri" panose="020F0502020204030204" pitchFamily="34" charset="0"/>
                <a:ea typeface="MS PGothic" panose="020B0600070205080204" pitchFamily="34" charset="-128"/>
              </a:defRPr>
            </a:lvl1pPr>
            <a:lvl2pPr>
              <a:defRPr sz="2400">
                <a:solidFill>
                  <a:schemeClr val="bg1"/>
                </a:solidFill>
                <a:latin typeface="Calibri" panose="020F0502020204030204" pitchFamily="34" charset="0"/>
                <a:ea typeface="MS PGothic" panose="020B0600070205080204" pitchFamily="34" charset="-128"/>
              </a:defRPr>
            </a:lvl2pPr>
            <a:lvl3pPr>
              <a:defRPr sz="2400">
                <a:solidFill>
                  <a:schemeClr val="bg1"/>
                </a:solidFill>
                <a:latin typeface="Calibri" panose="020F0502020204030204" pitchFamily="34" charset="0"/>
                <a:ea typeface="MS PGothic" panose="020B0600070205080204" pitchFamily="34" charset="-128"/>
              </a:defRPr>
            </a:lvl3pPr>
            <a:lvl4pPr>
              <a:defRPr sz="2400">
                <a:solidFill>
                  <a:schemeClr val="bg1"/>
                </a:solidFill>
                <a:latin typeface="Calibri" panose="020F0502020204030204" pitchFamily="34" charset="0"/>
                <a:ea typeface="MS PGothic" panose="020B0600070205080204" pitchFamily="34" charset="-128"/>
              </a:defRPr>
            </a:lvl4pPr>
            <a:lvl5pPr>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lgn="just" eaLnBrk="1" hangingPunct="1">
              <a:buClr>
                <a:srgbClr val="000000"/>
              </a:buClr>
              <a:buSzPct val="100000"/>
              <a:buFont typeface="Wingdings" panose="05000000000000000000" pitchFamily="2" charset="2"/>
              <a:buChar char="ü"/>
            </a:pPr>
            <a:r>
              <a:rPr lang="tr-TR" altLang="tr-TR" sz="1400" b="1" dirty="0">
                <a:solidFill>
                  <a:schemeClr val="tx1"/>
                </a:solidFill>
              </a:rPr>
              <a:t>Ar-Ge Merkezinde araştırmacı ve teknisyen statüsünde çalışacak en az </a:t>
            </a:r>
            <a:r>
              <a:rPr lang="tr-TR" altLang="tr-TR" sz="1400" b="1" u="sng" dirty="0">
                <a:solidFill>
                  <a:schemeClr val="tx1"/>
                </a:solidFill>
              </a:rPr>
              <a:t>15 (30) Tam Zaman </a:t>
            </a:r>
            <a:r>
              <a:rPr lang="tr-TR" altLang="tr-TR" sz="1400" b="1" dirty="0">
                <a:solidFill>
                  <a:schemeClr val="tx1"/>
                </a:solidFill>
              </a:rPr>
              <a:t>Eşdeğer Ar-Ge personeline sahip olunması</a:t>
            </a:r>
          </a:p>
        </p:txBody>
      </p:sp>
      <p:sp>
        <p:nvSpPr>
          <p:cNvPr id="2" name="Metin kutusu 1"/>
          <p:cNvSpPr txBox="1"/>
          <p:nvPr/>
        </p:nvSpPr>
        <p:spPr>
          <a:xfrm>
            <a:off x="2019538" y="573596"/>
            <a:ext cx="6000150" cy="523220"/>
          </a:xfrm>
          <a:prstGeom prst="rect">
            <a:avLst/>
          </a:prstGeom>
          <a:noFill/>
        </p:spPr>
        <p:txBody>
          <a:bodyPr wrap="square" rtlCol="0">
            <a:spAutoFit/>
          </a:bodyPr>
          <a:lstStyle/>
          <a:p>
            <a:r>
              <a:rPr lang="tr-TR" sz="2800" dirty="0"/>
              <a:t>Ar-Ge Merkezi Kurma Koşulları</a:t>
            </a:r>
          </a:p>
        </p:txBody>
      </p:sp>
    </p:spTree>
    <p:extLst>
      <p:ext uri="{BB962C8B-B14F-4D97-AF65-F5344CB8AC3E}">
        <p14:creationId xmlns:p14="http://schemas.microsoft.com/office/powerpoint/2010/main" val="386521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up)">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p:tgtEl>
                                          <p:spTgt spid="5"/>
                                        </p:tgtEl>
                                        <p:attrNameLst>
                                          <p:attrName>ppt_y</p:attrName>
                                        </p:attrNameLst>
                                      </p:cBhvr>
                                      <p:tavLst>
                                        <p:tav tm="0">
                                          <p:val>
                                            <p:strVal val="#ppt_y+#ppt_h*1.125000"/>
                                          </p:val>
                                        </p:tav>
                                        <p:tav tm="100000">
                                          <p:val>
                                            <p:strVal val="#ppt_y"/>
                                          </p:val>
                                        </p:tav>
                                      </p:tavLst>
                                    </p:anim>
                                    <p:animEffect transition="in" filter="wipe(up)">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4 Alt Başlık"/>
          <p:cNvSpPr txBox="1">
            <a:spLocks/>
          </p:cNvSpPr>
          <p:nvPr/>
        </p:nvSpPr>
        <p:spPr bwMode="auto">
          <a:xfrm>
            <a:off x="1912939" y="2939475"/>
            <a:ext cx="3822843" cy="190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208" tIns="31104" rIns="62208" bIns="31104"/>
          <a:lstStyle/>
          <a:p>
            <a:pPr algn="just">
              <a:buFontTx/>
              <a:buChar char="-"/>
            </a:pPr>
            <a:r>
              <a:rPr lang="tr-TR" altLang="tr-TR"/>
              <a:t>Ar-Ge faaliyetleri ile ilgili projelerin yönetilmesi süreçlerinde yer alan </a:t>
            </a:r>
            <a:r>
              <a:rPr lang="tr-TR" altLang="tr-TR" b="1"/>
              <a:t>en az lisans mezunu</a:t>
            </a:r>
            <a:endParaRPr lang="tr-TR" altLang="tr-TR" u="sng"/>
          </a:p>
        </p:txBody>
      </p:sp>
      <p:sp>
        <p:nvSpPr>
          <p:cNvPr id="20485" name="4 Alt Başlık"/>
          <p:cNvSpPr txBox="1">
            <a:spLocks/>
          </p:cNvSpPr>
          <p:nvPr/>
        </p:nvSpPr>
        <p:spPr bwMode="auto">
          <a:xfrm>
            <a:off x="6527801" y="2906139"/>
            <a:ext cx="3921297" cy="203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208" tIns="31104" rIns="62208" bIns="31104"/>
          <a:lstStyle/>
          <a:p>
            <a:pPr algn="just"/>
            <a:r>
              <a:rPr lang="tr-TR" altLang="tr-TR" dirty="0"/>
              <a:t>-Meslek Liseleri’nin veya Meslek Yüksekokullarının;</a:t>
            </a:r>
          </a:p>
          <a:p>
            <a:pPr lvl="1" algn="just">
              <a:buFontTx/>
              <a:buChar char="-"/>
            </a:pPr>
            <a:r>
              <a:rPr lang="tr-TR" altLang="tr-TR" b="1" dirty="0"/>
              <a:t>Tasarım</a:t>
            </a:r>
          </a:p>
          <a:p>
            <a:pPr lvl="1" algn="just">
              <a:buFontTx/>
              <a:buChar char="-"/>
            </a:pPr>
            <a:r>
              <a:rPr lang="tr-TR" altLang="tr-TR" b="1" dirty="0"/>
              <a:t>Teknik</a:t>
            </a:r>
          </a:p>
          <a:p>
            <a:pPr lvl="1" algn="just">
              <a:buFontTx/>
              <a:buChar char="-"/>
            </a:pPr>
            <a:r>
              <a:rPr lang="tr-TR" altLang="tr-TR" b="1" dirty="0"/>
              <a:t>Fen</a:t>
            </a:r>
          </a:p>
          <a:p>
            <a:pPr lvl="1" algn="just">
              <a:buFontTx/>
              <a:buChar char="-"/>
            </a:pPr>
            <a:r>
              <a:rPr lang="tr-TR" altLang="tr-TR" b="1" dirty="0"/>
              <a:t>Sağlık </a:t>
            </a:r>
          </a:p>
          <a:p>
            <a:pPr algn="just"/>
            <a:r>
              <a:rPr lang="tr-TR" altLang="tr-TR" dirty="0"/>
              <a:t>programlarından mezun</a:t>
            </a:r>
          </a:p>
        </p:txBody>
      </p:sp>
      <p:sp>
        <p:nvSpPr>
          <p:cNvPr id="24580" name="9 Yuvarlatılmış Dikdörtgen"/>
          <p:cNvSpPr>
            <a:spLocks noChangeArrowheads="1"/>
          </p:cNvSpPr>
          <p:nvPr/>
        </p:nvSpPr>
        <p:spPr bwMode="auto">
          <a:xfrm>
            <a:off x="2506663" y="2074287"/>
            <a:ext cx="2571750" cy="690562"/>
          </a:xfrm>
          <a:prstGeom prst="roundRect">
            <a:avLst>
              <a:gd name="adj" fmla="val 16667"/>
            </a:avLst>
          </a:prstGeom>
          <a:solidFill>
            <a:schemeClr val="accent1">
              <a:lumMod val="20000"/>
              <a:lumOff val="80000"/>
            </a:schemeClr>
          </a:solidFill>
          <a:ln w="9525">
            <a:solidFill>
              <a:schemeClr val="tx1"/>
            </a:solidFill>
            <a:round/>
            <a:headEnd/>
            <a:tailEnd/>
          </a:ln>
        </p:spPr>
        <p:txBody>
          <a:bodyPr/>
          <a:lstStyle/>
          <a:p>
            <a:pPr algn="ctr" eaLnBrk="1" hangingPunct="1">
              <a:buClr>
                <a:srgbClr val="000000"/>
              </a:buClr>
              <a:buSzPct val="100000"/>
              <a:buFont typeface="Times New Roman" panose="02020603050405020304" pitchFamily="18" charset="0"/>
              <a:buNone/>
            </a:pPr>
            <a:r>
              <a:rPr lang="tr-TR" altLang="tr-TR" sz="2400" b="1"/>
              <a:t>Araştırmacı</a:t>
            </a:r>
            <a:endParaRPr lang="tr-TR" altLang="tr-TR" sz="2400"/>
          </a:p>
        </p:txBody>
      </p:sp>
      <p:sp>
        <p:nvSpPr>
          <p:cNvPr id="24581" name="10 Yuvarlatılmış Dikdörtgen"/>
          <p:cNvSpPr>
            <a:spLocks noChangeArrowheads="1"/>
          </p:cNvSpPr>
          <p:nvPr/>
        </p:nvSpPr>
        <p:spPr bwMode="auto">
          <a:xfrm>
            <a:off x="6953250" y="2074287"/>
            <a:ext cx="2571750" cy="690562"/>
          </a:xfrm>
          <a:prstGeom prst="roundRect">
            <a:avLst>
              <a:gd name="adj" fmla="val 16667"/>
            </a:avLst>
          </a:prstGeom>
          <a:solidFill>
            <a:schemeClr val="accent1">
              <a:lumMod val="20000"/>
              <a:lumOff val="80000"/>
            </a:schemeClr>
          </a:solidFill>
          <a:ln w="9525">
            <a:solidFill>
              <a:schemeClr val="tx1"/>
            </a:solidFill>
            <a:round/>
            <a:headEnd/>
            <a:tailEnd/>
          </a:ln>
        </p:spPr>
        <p:txBody>
          <a:bodyPr/>
          <a:lstStyle/>
          <a:p>
            <a:pPr algn="ctr" eaLnBrk="1" hangingPunct="1">
              <a:buClr>
                <a:srgbClr val="000000"/>
              </a:buClr>
              <a:buSzPct val="100000"/>
              <a:buFont typeface="Times New Roman" panose="02020603050405020304" pitchFamily="18" charset="0"/>
              <a:buNone/>
            </a:pPr>
            <a:r>
              <a:rPr lang="tr-TR" altLang="tr-TR" sz="2400" b="1" dirty="0"/>
              <a:t>Teknisyen</a:t>
            </a:r>
            <a:r>
              <a:rPr lang="tr-TR" altLang="tr-TR" sz="2400" dirty="0"/>
              <a:t> </a:t>
            </a:r>
          </a:p>
        </p:txBody>
      </p:sp>
      <p:sp>
        <p:nvSpPr>
          <p:cNvPr id="24582" name="11 Yuvarlatılmış Dikdörtgen"/>
          <p:cNvSpPr>
            <a:spLocks noChangeArrowheads="1"/>
          </p:cNvSpPr>
          <p:nvPr/>
        </p:nvSpPr>
        <p:spPr bwMode="auto">
          <a:xfrm>
            <a:off x="3952875" y="634424"/>
            <a:ext cx="4286250" cy="736600"/>
          </a:xfrm>
          <a:prstGeom prst="roundRect">
            <a:avLst>
              <a:gd name="adj" fmla="val 16667"/>
            </a:avLst>
          </a:prstGeom>
          <a:solidFill>
            <a:schemeClr val="accent1">
              <a:lumMod val="20000"/>
              <a:lumOff val="80000"/>
            </a:schemeClr>
          </a:solidFill>
          <a:ln w="9525">
            <a:solidFill>
              <a:schemeClr val="tx1"/>
            </a:solidFill>
            <a:round/>
            <a:headEnd/>
            <a:tailEnd/>
          </a:ln>
        </p:spPr>
        <p:txBody>
          <a:bodyPr/>
          <a:lstStyle/>
          <a:p>
            <a:pPr algn="ctr" eaLnBrk="1" hangingPunct="1">
              <a:buClr>
                <a:srgbClr val="000000"/>
              </a:buClr>
              <a:buSzPct val="100000"/>
              <a:buFont typeface="Times New Roman" panose="02020603050405020304" pitchFamily="18" charset="0"/>
              <a:buNone/>
            </a:pPr>
            <a:r>
              <a:rPr lang="tr-TR" altLang="tr-TR" sz="2400" b="1" dirty="0"/>
              <a:t>Ar-Ge Personeli </a:t>
            </a:r>
          </a:p>
        </p:txBody>
      </p:sp>
      <p:sp>
        <p:nvSpPr>
          <p:cNvPr id="24584" name="12 Sağ Ayraç"/>
          <p:cNvSpPr>
            <a:spLocks/>
          </p:cNvSpPr>
          <p:nvPr/>
        </p:nvSpPr>
        <p:spPr bwMode="auto">
          <a:xfrm rot="16200000">
            <a:off x="5708651" y="-489526"/>
            <a:ext cx="614362" cy="4446587"/>
          </a:xfrm>
          <a:prstGeom prst="rightBrace">
            <a:avLst>
              <a:gd name="adj1" fmla="val 8343"/>
              <a:gd name="adj2" fmla="val 50000"/>
            </a:avLst>
          </a:prstGeom>
          <a:solidFill>
            <a:schemeClr val="bg1"/>
          </a:solidFill>
          <a:ln w="38100">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tr-TR" altLang="tr-TR"/>
          </a:p>
        </p:txBody>
      </p:sp>
      <p:sp>
        <p:nvSpPr>
          <p:cNvPr id="24587" name="Metin kutusu 10"/>
          <p:cNvSpPr txBox="1">
            <a:spLocks noChangeArrowheads="1"/>
          </p:cNvSpPr>
          <p:nvPr/>
        </p:nvSpPr>
        <p:spPr bwMode="auto">
          <a:xfrm>
            <a:off x="5603875" y="2074287"/>
            <a:ext cx="8524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altLang="tr-TR" sz="3600" b="1" dirty="0"/>
              <a:t>+</a:t>
            </a:r>
          </a:p>
        </p:txBody>
      </p:sp>
      <p:sp>
        <p:nvSpPr>
          <p:cNvPr id="12" name="11 Yuvarlatılmış Dikdörtgen"/>
          <p:cNvSpPr>
            <a:spLocks noChangeArrowheads="1"/>
          </p:cNvSpPr>
          <p:nvPr/>
        </p:nvSpPr>
        <p:spPr bwMode="auto">
          <a:xfrm>
            <a:off x="1756470" y="5198026"/>
            <a:ext cx="8435975" cy="865187"/>
          </a:xfrm>
          <a:prstGeom prst="roundRect">
            <a:avLst>
              <a:gd name="adj" fmla="val 16667"/>
            </a:avLst>
          </a:prstGeom>
          <a:noFill/>
          <a:ln w="9525">
            <a:noFill/>
            <a:round/>
            <a:headEnd/>
            <a:tailEnd/>
          </a:ln>
        </p:spPr>
        <p:txBody>
          <a:bodyPr anchor="ctr"/>
          <a:lstStyle/>
          <a:p>
            <a:pPr algn="just">
              <a:buClr>
                <a:srgbClr val="000000"/>
              </a:buClr>
              <a:buSzPct val="100000"/>
              <a:defRPr/>
            </a:pPr>
            <a:r>
              <a:rPr lang="tr-TR" altLang="tr-TR" sz="2000" b="1" dirty="0"/>
              <a:t>Destek Personeli: </a:t>
            </a:r>
            <a:r>
              <a:rPr lang="tr-TR" sz="2000" dirty="0"/>
              <a:t>Ar-Ge veya tasarım faaliyetlerine katılan veya bu faaliyetlerle doğrudan ilişkili yönetici, teknik eleman, laborant, sekreter, işçi ve benzeri personel (</a:t>
            </a:r>
            <a:r>
              <a:rPr lang="tr-TR" sz="2000" i="1" dirty="0"/>
              <a:t>TZE Ar-Ge veya tasarım personeli sayısının </a:t>
            </a:r>
            <a:r>
              <a:rPr lang="tr-TR" sz="2000" b="1" i="1" dirty="0"/>
              <a:t>%10’unu</a:t>
            </a:r>
            <a:r>
              <a:rPr lang="tr-TR" sz="2000" i="1" dirty="0"/>
              <a:t> aşmamak üzere</a:t>
            </a:r>
            <a:r>
              <a:rPr lang="tr-TR" sz="2000" dirty="0"/>
              <a:t>)</a:t>
            </a:r>
          </a:p>
        </p:txBody>
      </p:sp>
      <p:sp>
        <p:nvSpPr>
          <p:cNvPr id="2" name="Slayt Numarası Yer Tutucusu 1"/>
          <p:cNvSpPr>
            <a:spLocks noGrp="1"/>
          </p:cNvSpPr>
          <p:nvPr>
            <p:ph type="sldNum" sz="quarter" idx="12"/>
          </p:nvPr>
        </p:nvSpPr>
        <p:spPr/>
        <p:txBody>
          <a:bodyPr/>
          <a:lstStyle/>
          <a:p>
            <a:fld id="{3905EF2D-A7A7-4569-8808-D872EB7783B7}" type="slidenum">
              <a:rPr lang="tr-TR" smtClean="0"/>
              <a:t>6</a:t>
            </a:fld>
            <a:endParaRPr lang="tr-TR"/>
          </a:p>
        </p:txBody>
      </p:sp>
    </p:spTree>
    <p:extLst>
      <p:ext uri="{BB962C8B-B14F-4D97-AF65-F5344CB8AC3E}">
        <p14:creationId xmlns:p14="http://schemas.microsoft.com/office/powerpoint/2010/main" val="820715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additive="base">
                                        <p:cTn id="7" dur="500"/>
                                        <p:tgtEl>
                                          <p:spTgt spid="24582"/>
                                        </p:tgtEl>
                                        <p:attrNameLst>
                                          <p:attrName>ppt_y</p:attrName>
                                        </p:attrNameLst>
                                      </p:cBhvr>
                                      <p:tavLst>
                                        <p:tav tm="0">
                                          <p:val>
                                            <p:strVal val="#ppt_y+#ppt_h*1.125000"/>
                                          </p:val>
                                        </p:tav>
                                        <p:tav tm="100000">
                                          <p:val>
                                            <p:strVal val="#ppt_y"/>
                                          </p:val>
                                        </p:tav>
                                      </p:tavLst>
                                    </p:anim>
                                    <p:animEffect transition="in" filter="wipe(up)">
                                      <p:cBhvr>
                                        <p:cTn id="8" dur="500"/>
                                        <p:tgtEl>
                                          <p:spTgt spid="24582"/>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4580"/>
                                        </p:tgtEl>
                                        <p:attrNameLst>
                                          <p:attrName>style.visibility</p:attrName>
                                        </p:attrNameLst>
                                      </p:cBhvr>
                                      <p:to>
                                        <p:strVal val="visible"/>
                                      </p:to>
                                    </p:set>
                                    <p:anim calcmode="lin" valueType="num">
                                      <p:cBhvr additive="base">
                                        <p:cTn id="13" dur="500"/>
                                        <p:tgtEl>
                                          <p:spTgt spid="24580"/>
                                        </p:tgtEl>
                                        <p:attrNameLst>
                                          <p:attrName>ppt_y</p:attrName>
                                        </p:attrNameLst>
                                      </p:cBhvr>
                                      <p:tavLst>
                                        <p:tav tm="0">
                                          <p:val>
                                            <p:strVal val="#ppt_y+#ppt_h*1.125000"/>
                                          </p:val>
                                        </p:tav>
                                        <p:tav tm="100000">
                                          <p:val>
                                            <p:strVal val="#ppt_y"/>
                                          </p:val>
                                        </p:tav>
                                      </p:tavLst>
                                    </p:anim>
                                    <p:animEffect transition="in" filter="wipe(up)">
                                      <p:cBhvr>
                                        <p:cTn id="14" dur="500"/>
                                        <p:tgtEl>
                                          <p:spTgt spid="2458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additive="base">
                                        <p:cTn id="19" dur="500"/>
                                        <p:tgtEl>
                                          <p:spTgt spid="24581"/>
                                        </p:tgtEl>
                                        <p:attrNameLst>
                                          <p:attrName>ppt_y</p:attrName>
                                        </p:attrNameLst>
                                      </p:cBhvr>
                                      <p:tavLst>
                                        <p:tav tm="0">
                                          <p:val>
                                            <p:strVal val="#ppt_y+#ppt_h*1.125000"/>
                                          </p:val>
                                        </p:tav>
                                        <p:tav tm="100000">
                                          <p:val>
                                            <p:strVal val="#ppt_y"/>
                                          </p:val>
                                        </p:tav>
                                      </p:tavLst>
                                    </p:anim>
                                    <p:animEffect transition="in" filter="wipe(up)">
                                      <p:cBhvr>
                                        <p:cTn id="20" dur="500"/>
                                        <p:tgtEl>
                                          <p:spTgt spid="2458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0484"/>
                                        </p:tgtEl>
                                        <p:attrNameLst>
                                          <p:attrName>style.visibility</p:attrName>
                                        </p:attrNameLst>
                                      </p:cBhvr>
                                      <p:to>
                                        <p:strVal val="visible"/>
                                      </p:to>
                                    </p:set>
                                    <p:anim calcmode="lin" valueType="num">
                                      <p:cBhvr additive="base">
                                        <p:cTn id="25" dur="500"/>
                                        <p:tgtEl>
                                          <p:spTgt spid="20484"/>
                                        </p:tgtEl>
                                        <p:attrNameLst>
                                          <p:attrName>ppt_y</p:attrName>
                                        </p:attrNameLst>
                                      </p:cBhvr>
                                      <p:tavLst>
                                        <p:tav tm="0">
                                          <p:val>
                                            <p:strVal val="#ppt_y+#ppt_h*1.125000"/>
                                          </p:val>
                                        </p:tav>
                                        <p:tav tm="100000">
                                          <p:val>
                                            <p:strVal val="#ppt_y"/>
                                          </p:val>
                                        </p:tav>
                                      </p:tavLst>
                                    </p:anim>
                                    <p:animEffect transition="in" filter="wipe(up)">
                                      <p:cBhvr>
                                        <p:cTn id="26" dur="500"/>
                                        <p:tgtEl>
                                          <p:spTgt spid="2048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0485"/>
                                        </p:tgtEl>
                                        <p:attrNameLst>
                                          <p:attrName>style.visibility</p:attrName>
                                        </p:attrNameLst>
                                      </p:cBhvr>
                                      <p:to>
                                        <p:strVal val="visible"/>
                                      </p:to>
                                    </p:set>
                                    <p:anim calcmode="lin" valueType="num">
                                      <p:cBhvr additive="base">
                                        <p:cTn id="31" dur="500"/>
                                        <p:tgtEl>
                                          <p:spTgt spid="20485"/>
                                        </p:tgtEl>
                                        <p:attrNameLst>
                                          <p:attrName>ppt_y</p:attrName>
                                        </p:attrNameLst>
                                      </p:cBhvr>
                                      <p:tavLst>
                                        <p:tav tm="0">
                                          <p:val>
                                            <p:strVal val="#ppt_y+#ppt_h*1.125000"/>
                                          </p:val>
                                        </p:tav>
                                        <p:tav tm="100000">
                                          <p:val>
                                            <p:strVal val="#ppt_y"/>
                                          </p:val>
                                        </p:tav>
                                      </p:tavLst>
                                    </p:anim>
                                    <p:animEffect transition="in" filter="wipe(up)">
                                      <p:cBhvr>
                                        <p:cTn id="32" dur="500"/>
                                        <p:tgtEl>
                                          <p:spTgt spid="2048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p:tgtEl>
                                          <p:spTgt spid="12"/>
                                        </p:tgtEl>
                                        <p:attrNameLst>
                                          <p:attrName>ppt_y</p:attrName>
                                        </p:attrNameLst>
                                      </p:cBhvr>
                                      <p:tavLst>
                                        <p:tav tm="0">
                                          <p:val>
                                            <p:strVal val="#ppt_y+#ppt_h*1.125000"/>
                                          </p:val>
                                        </p:tav>
                                        <p:tav tm="100000">
                                          <p:val>
                                            <p:strVal val="#ppt_y"/>
                                          </p:val>
                                        </p:tav>
                                      </p:tavLst>
                                    </p:anim>
                                    <p:animEffect transition="in" filter="wipe(up)">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p:bldP spid="24580" grpId="0" animBg="1"/>
      <p:bldP spid="24581" grpId="0" animBg="1"/>
      <p:bldP spid="24582"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4 Alt Başlık"/>
          <p:cNvSpPr txBox="1">
            <a:spLocks/>
          </p:cNvSpPr>
          <p:nvPr/>
        </p:nvSpPr>
        <p:spPr bwMode="auto">
          <a:xfrm>
            <a:off x="821005" y="3684293"/>
            <a:ext cx="8959852" cy="1078111"/>
          </a:xfrm>
          <a:prstGeom prst="rect">
            <a:avLst/>
          </a:prstGeom>
          <a:noFill/>
          <a:ln w="9525">
            <a:noFill/>
            <a:miter lim="800000"/>
            <a:headEnd/>
            <a:tailEnd/>
          </a:ln>
        </p:spPr>
        <p:txBody>
          <a:bodyPr lIns="62208" tIns="31104" rIns="62208" bIns="31104"/>
          <a:lstStyle/>
          <a:p>
            <a:pPr algn="just">
              <a:defRPr/>
            </a:pPr>
            <a:r>
              <a:rPr lang="tr-TR" sz="2000" dirty="0"/>
              <a:t>Ar-Ge faaliyetlerinin her safhasını belirleyecek mahiyette ve bilimsel esaslar çerçevesinde gerçekleştirilen ve araştırmacı tarafından yürütülen proje</a:t>
            </a:r>
          </a:p>
        </p:txBody>
      </p:sp>
      <p:sp>
        <p:nvSpPr>
          <p:cNvPr id="26633" name="9 Yuvarlatılmış Dikdörtgen"/>
          <p:cNvSpPr>
            <a:spLocks noChangeArrowheads="1"/>
          </p:cNvSpPr>
          <p:nvPr/>
        </p:nvSpPr>
        <p:spPr bwMode="auto">
          <a:xfrm>
            <a:off x="931223" y="2909605"/>
            <a:ext cx="2971800" cy="576263"/>
          </a:xfrm>
          <a:prstGeom prst="roundRect">
            <a:avLst>
              <a:gd name="adj" fmla="val 16667"/>
            </a:avLst>
          </a:prstGeom>
          <a:solidFill>
            <a:schemeClr val="accent1">
              <a:lumMod val="20000"/>
              <a:lumOff val="80000"/>
            </a:schemeClr>
          </a:solidFill>
          <a:ln w="9525">
            <a:solidFill>
              <a:schemeClr val="tx1"/>
            </a:solidFill>
            <a:round/>
            <a:headEnd/>
            <a:tailEnd/>
          </a:ln>
        </p:spPr>
        <p:txBody>
          <a:bodyPr/>
          <a:lstStyle/>
          <a:p>
            <a:pPr algn="ctr" eaLnBrk="1" hangingPunct="1">
              <a:buClr>
                <a:srgbClr val="000000"/>
              </a:buClr>
              <a:buSzPct val="100000"/>
              <a:buFont typeface="Times New Roman" panose="02020603050405020304" pitchFamily="18" charset="0"/>
              <a:buNone/>
            </a:pPr>
            <a:r>
              <a:rPr lang="tr-TR" altLang="tr-TR" sz="2400" b="1" dirty="0"/>
              <a:t>Ar-Ge Projesi</a:t>
            </a:r>
            <a:endParaRPr lang="tr-TR" altLang="tr-TR" sz="2400" dirty="0"/>
          </a:p>
        </p:txBody>
      </p:sp>
      <p:sp>
        <p:nvSpPr>
          <p:cNvPr id="26630" name="9 Yuvarlatılmış Dikdörtgen"/>
          <p:cNvSpPr>
            <a:spLocks noChangeArrowheads="1"/>
          </p:cNvSpPr>
          <p:nvPr/>
        </p:nvSpPr>
        <p:spPr bwMode="auto">
          <a:xfrm>
            <a:off x="931223" y="953239"/>
            <a:ext cx="2952750" cy="534988"/>
          </a:xfrm>
          <a:prstGeom prst="roundRect">
            <a:avLst>
              <a:gd name="adj" fmla="val 16667"/>
            </a:avLst>
          </a:prstGeom>
          <a:solidFill>
            <a:schemeClr val="accent1">
              <a:lumMod val="20000"/>
              <a:lumOff val="80000"/>
            </a:schemeClr>
          </a:solidFill>
          <a:ln w="9525">
            <a:solidFill>
              <a:schemeClr val="tx1"/>
            </a:solidFill>
            <a:round/>
            <a:headEnd/>
            <a:tailEnd/>
          </a:ln>
        </p:spPr>
        <p:txBody>
          <a:bodyPr anchor="ctr"/>
          <a:lstStyle/>
          <a:p>
            <a:pPr algn="ctr" eaLnBrk="1" hangingPunct="1">
              <a:buClr>
                <a:srgbClr val="000000"/>
              </a:buClr>
              <a:buSzPct val="100000"/>
              <a:buFont typeface="Times New Roman" panose="02020603050405020304" pitchFamily="18" charset="0"/>
              <a:buNone/>
            </a:pPr>
            <a:r>
              <a:rPr lang="tr-TR" altLang="tr-TR" sz="2400" b="1" dirty="0"/>
              <a:t>Ar-Ge Faaliyeti</a:t>
            </a:r>
            <a:endParaRPr lang="tr-TR" altLang="tr-TR" sz="2400" dirty="0"/>
          </a:p>
        </p:txBody>
      </p:sp>
      <p:sp>
        <p:nvSpPr>
          <p:cNvPr id="15" name="4 Alt Başlık"/>
          <p:cNvSpPr txBox="1">
            <a:spLocks/>
          </p:cNvSpPr>
          <p:nvPr/>
        </p:nvSpPr>
        <p:spPr bwMode="auto">
          <a:xfrm>
            <a:off x="821005" y="1597572"/>
            <a:ext cx="10331451" cy="160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208" tIns="31104" rIns="62208" bIns="31104"/>
          <a:lstStyle>
            <a:lvl1pPr>
              <a:defRPr sz="2400">
                <a:solidFill>
                  <a:schemeClr val="bg1"/>
                </a:solidFill>
                <a:latin typeface="Calibri" panose="020F0502020204030204" pitchFamily="34" charset="0"/>
                <a:ea typeface="MS PGothic" panose="020B0600070205080204" pitchFamily="34" charset="-128"/>
              </a:defRPr>
            </a:lvl1pPr>
            <a:lvl2pPr>
              <a:defRPr sz="2400">
                <a:solidFill>
                  <a:schemeClr val="bg1"/>
                </a:solidFill>
                <a:latin typeface="Calibri" panose="020F0502020204030204" pitchFamily="34" charset="0"/>
                <a:ea typeface="MS PGothic" panose="020B0600070205080204" pitchFamily="34" charset="-128"/>
              </a:defRPr>
            </a:lvl2pPr>
            <a:lvl3pPr>
              <a:defRPr sz="2400">
                <a:solidFill>
                  <a:schemeClr val="bg1"/>
                </a:solidFill>
                <a:latin typeface="Calibri" panose="020F0502020204030204" pitchFamily="34" charset="0"/>
                <a:ea typeface="MS PGothic" panose="020B0600070205080204" pitchFamily="34" charset="-128"/>
              </a:defRPr>
            </a:lvl3pPr>
            <a:lvl4pPr>
              <a:defRPr sz="2400">
                <a:solidFill>
                  <a:schemeClr val="bg1"/>
                </a:solidFill>
                <a:latin typeface="Calibri" panose="020F0502020204030204" pitchFamily="34" charset="0"/>
                <a:ea typeface="MS PGothic" panose="020B0600070205080204" pitchFamily="34" charset="-128"/>
              </a:defRPr>
            </a:lvl4pPr>
            <a:lvl5pPr>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lgn="just"/>
            <a:r>
              <a:rPr lang="tr-TR" altLang="tr-TR" sz="2000" dirty="0">
                <a:solidFill>
                  <a:schemeClr val="tx1"/>
                </a:solidFill>
              </a:rPr>
              <a:t>Sistematik bir temelde yürütülen yaratıcı çalışmalar, çevre uyumlu ürün tasarımı veya yazılım faaliyetler ile alanında bilimsel ve teknolojik gelişme sağlayan, bilimsel ve teknolojik bir belirsizliğe odaklanan, çıktıları özgün, deneysel, bilimsel ve teknik içerik taşıyan faaliyetler</a:t>
            </a:r>
          </a:p>
        </p:txBody>
      </p:sp>
      <p:sp>
        <p:nvSpPr>
          <p:cNvPr id="2" name="Slayt Numarası Yer Tutucusu 1"/>
          <p:cNvSpPr>
            <a:spLocks noGrp="1"/>
          </p:cNvSpPr>
          <p:nvPr>
            <p:ph type="sldNum" sz="quarter" idx="12"/>
          </p:nvPr>
        </p:nvSpPr>
        <p:spPr/>
        <p:txBody>
          <a:bodyPr/>
          <a:lstStyle/>
          <a:p>
            <a:fld id="{3905EF2D-A7A7-4569-8808-D872EB7783B7}" type="slidenum">
              <a:rPr lang="tr-TR" smtClean="0"/>
              <a:t>7</a:t>
            </a:fld>
            <a:endParaRPr lang="tr-TR"/>
          </a:p>
        </p:txBody>
      </p:sp>
      <p:sp>
        <p:nvSpPr>
          <p:cNvPr id="10" name="9 Yuvarlatılmış Dikdörtgen"/>
          <p:cNvSpPr>
            <a:spLocks noChangeArrowheads="1"/>
          </p:cNvSpPr>
          <p:nvPr/>
        </p:nvSpPr>
        <p:spPr bwMode="auto">
          <a:xfrm>
            <a:off x="912173" y="4575636"/>
            <a:ext cx="2971800" cy="576263"/>
          </a:xfrm>
          <a:prstGeom prst="roundRect">
            <a:avLst>
              <a:gd name="adj" fmla="val 16667"/>
            </a:avLst>
          </a:prstGeom>
          <a:solidFill>
            <a:schemeClr val="accent1">
              <a:lumMod val="20000"/>
              <a:lumOff val="80000"/>
            </a:schemeClr>
          </a:solidFill>
          <a:ln w="9525">
            <a:solidFill>
              <a:schemeClr val="tx1"/>
            </a:solidFill>
            <a:round/>
            <a:headEnd/>
            <a:tailEnd/>
          </a:ln>
        </p:spPr>
        <p:txBody>
          <a:bodyPr/>
          <a:lstStyle/>
          <a:p>
            <a:pPr algn="ctr" eaLnBrk="1" hangingPunct="1">
              <a:buClr>
                <a:srgbClr val="000000"/>
              </a:buClr>
              <a:buSzPct val="100000"/>
              <a:buFont typeface="Times New Roman" panose="02020603050405020304" pitchFamily="18" charset="0"/>
              <a:buNone/>
            </a:pPr>
            <a:r>
              <a:rPr lang="tr-TR" altLang="tr-TR" sz="2400" b="1" dirty="0"/>
              <a:t>Ar-Ge Merkezi</a:t>
            </a:r>
            <a:endParaRPr lang="tr-TR" altLang="tr-TR" sz="2400" dirty="0"/>
          </a:p>
        </p:txBody>
      </p:sp>
      <p:sp>
        <p:nvSpPr>
          <p:cNvPr id="11" name="4 Alt Başlık"/>
          <p:cNvSpPr txBox="1">
            <a:spLocks/>
          </p:cNvSpPr>
          <p:nvPr/>
        </p:nvSpPr>
        <p:spPr bwMode="auto">
          <a:xfrm>
            <a:off x="749809" y="5409608"/>
            <a:ext cx="10331451" cy="144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208" tIns="31104" rIns="62208" bIns="31104"/>
          <a:lstStyle>
            <a:lvl1pPr>
              <a:defRPr sz="2400">
                <a:solidFill>
                  <a:schemeClr val="bg1"/>
                </a:solidFill>
                <a:latin typeface="Calibri" panose="020F0502020204030204" pitchFamily="34" charset="0"/>
                <a:ea typeface="MS PGothic" panose="020B0600070205080204" pitchFamily="34" charset="-128"/>
              </a:defRPr>
            </a:lvl1pPr>
            <a:lvl2pPr>
              <a:defRPr sz="2400">
                <a:solidFill>
                  <a:schemeClr val="bg1"/>
                </a:solidFill>
                <a:latin typeface="Calibri" panose="020F0502020204030204" pitchFamily="34" charset="0"/>
                <a:ea typeface="MS PGothic" panose="020B0600070205080204" pitchFamily="34" charset="-128"/>
              </a:defRPr>
            </a:lvl2pPr>
            <a:lvl3pPr>
              <a:defRPr sz="2400">
                <a:solidFill>
                  <a:schemeClr val="bg1"/>
                </a:solidFill>
                <a:latin typeface="Calibri" panose="020F0502020204030204" pitchFamily="34" charset="0"/>
                <a:ea typeface="MS PGothic" panose="020B0600070205080204" pitchFamily="34" charset="-128"/>
              </a:defRPr>
            </a:lvl3pPr>
            <a:lvl4pPr>
              <a:defRPr sz="2400">
                <a:solidFill>
                  <a:schemeClr val="bg1"/>
                </a:solidFill>
                <a:latin typeface="Calibri" panose="020F0502020204030204" pitchFamily="34" charset="0"/>
                <a:ea typeface="MS PGothic" panose="020B0600070205080204" pitchFamily="34" charset="-128"/>
              </a:defRPr>
            </a:lvl4pPr>
            <a:lvl5pPr>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lgn="just"/>
            <a:r>
              <a:rPr lang="tr-TR" altLang="tr-TR" sz="2000" dirty="0">
                <a:solidFill>
                  <a:schemeClr val="tx1"/>
                </a:solidFill>
              </a:rPr>
              <a:t>Ar-Ge ve yenilik faaliyetlerini gerçekleştirmek üzere kurulan ve dar mükellef kurumların Türkiye’deki işyerleri dâhil, kanunî veya iş merkezi Türkiye’de bulunan sermaye şirketlerinin; organizasyon yapısı içinde ayrı bir birim şeklinde örgütlenmiş, yurt içinde araştırma ve geliştirme faaliyetlerinde bulunan yeterli Ar-Ge birikimi ve yeteneği olan birimler</a:t>
            </a:r>
          </a:p>
        </p:txBody>
      </p:sp>
    </p:spTree>
    <p:extLst>
      <p:ext uri="{BB962C8B-B14F-4D97-AF65-F5344CB8AC3E}">
        <p14:creationId xmlns:p14="http://schemas.microsoft.com/office/powerpoint/2010/main" val="6244896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33"/>
                                        </p:tgtEl>
                                        <p:attrNameLst>
                                          <p:attrName>style.visibility</p:attrName>
                                        </p:attrNameLst>
                                      </p:cBhvr>
                                      <p:to>
                                        <p:strVal val="visible"/>
                                      </p:to>
                                    </p:set>
                                    <p:anim calcmode="lin" valueType="num">
                                      <p:cBhvr additive="base">
                                        <p:cTn id="7" dur="500" fill="hold"/>
                                        <p:tgtEl>
                                          <p:spTgt spid="26633"/>
                                        </p:tgtEl>
                                        <p:attrNameLst>
                                          <p:attrName>ppt_x</p:attrName>
                                        </p:attrNameLst>
                                      </p:cBhvr>
                                      <p:tavLst>
                                        <p:tav tm="0">
                                          <p:val>
                                            <p:strVal val="#ppt_x"/>
                                          </p:val>
                                        </p:tav>
                                        <p:tav tm="100000">
                                          <p:val>
                                            <p:strVal val="#ppt_x"/>
                                          </p:val>
                                        </p:tav>
                                      </p:tavLst>
                                    </p:anim>
                                    <p:anim calcmode="lin" valueType="num">
                                      <p:cBhvr additive="base">
                                        <p:cTn id="8" dur="500" fill="hold"/>
                                        <p:tgtEl>
                                          <p:spTgt spid="266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484"/>
                                        </p:tgtEl>
                                        <p:attrNameLst>
                                          <p:attrName>style.visibility</p:attrName>
                                        </p:attrNameLst>
                                      </p:cBhvr>
                                      <p:to>
                                        <p:strVal val="visible"/>
                                      </p:to>
                                    </p:set>
                                    <p:anim calcmode="lin" valueType="num">
                                      <p:cBhvr additive="base">
                                        <p:cTn id="11" dur="500" fill="hold"/>
                                        <p:tgtEl>
                                          <p:spTgt spid="20484"/>
                                        </p:tgtEl>
                                        <p:attrNameLst>
                                          <p:attrName>ppt_x</p:attrName>
                                        </p:attrNameLst>
                                      </p:cBhvr>
                                      <p:tavLst>
                                        <p:tav tm="0">
                                          <p:val>
                                            <p:strVal val="#ppt_x"/>
                                          </p:val>
                                        </p:tav>
                                        <p:tav tm="100000">
                                          <p:val>
                                            <p:strVal val="#ppt_x"/>
                                          </p:val>
                                        </p:tav>
                                      </p:tavLst>
                                    </p:anim>
                                    <p:anim calcmode="lin" valueType="num">
                                      <p:cBhvr additive="base">
                                        <p:cTn id="12"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6630"/>
                                        </p:tgtEl>
                                        <p:attrNameLst>
                                          <p:attrName>style.visibility</p:attrName>
                                        </p:attrNameLst>
                                      </p:cBhvr>
                                      <p:to>
                                        <p:strVal val="visible"/>
                                      </p:to>
                                    </p:set>
                                    <p:anim calcmode="lin" valueType="num">
                                      <p:cBhvr additive="base">
                                        <p:cTn id="17" dur="500"/>
                                        <p:tgtEl>
                                          <p:spTgt spid="26630"/>
                                        </p:tgtEl>
                                        <p:attrNameLst>
                                          <p:attrName>ppt_y</p:attrName>
                                        </p:attrNameLst>
                                      </p:cBhvr>
                                      <p:tavLst>
                                        <p:tav tm="0">
                                          <p:val>
                                            <p:strVal val="#ppt_y+#ppt_h*1.125000"/>
                                          </p:val>
                                        </p:tav>
                                        <p:tav tm="100000">
                                          <p:val>
                                            <p:strVal val="#ppt_y"/>
                                          </p:val>
                                        </p:tav>
                                      </p:tavLst>
                                    </p:anim>
                                    <p:animEffect transition="in" filter="wipe(up)">
                                      <p:cBhvr>
                                        <p:cTn id="18" dur="500"/>
                                        <p:tgtEl>
                                          <p:spTgt spid="26630"/>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ppt_y</p:attrName>
                                        </p:attrNameLst>
                                      </p:cBhvr>
                                      <p:tavLst>
                                        <p:tav tm="0">
                                          <p:val>
                                            <p:strVal val="#ppt_y+#ppt_h*1.125000"/>
                                          </p:val>
                                        </p:tav>
                                        <p:tav tm="100000">
                                          <p:val>
                                            <p:strVal val="#ppt_y"/>
                                          </p:val>
                                        </p:tav>
                                      </p:tavLst>
                                    </p:anim>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1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p:tgtEl>
                                          <p:spTgt spid="11"/>
                                        </p:tgtEl>
                                        <p:attrNameLst>
                                          <p:attrName>ppt_y</p:attrName>
                                        </p:attrNameLst>
                                      </p:cBhvr>
                                      <p:tavLst>
                                        <p:tav tm="0">
                                          <p:val>
                                            <p:strVal val="#ppt_y+#ppt_h*1.125000"/>
                                          </p:val>
                                        </p:tav>
                                        <p:tav tm="100000">
                                          <p:val>
                                            <p:strVal val="#ppt_y"/>
                                          </p:val>
                                        </p:tav>
                                      </p:tavLst>
                                    </p:anim>
                                    <p:animEffect transition="in" filter="wipe(up)">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6633" grpId="0" animBg="1"/>
      <p:bldP spid="26630" grpId="0" animBg="1"/>
      <p:bldP spid="15" grpId="0"/>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3905EF2D-A7A7-4569-8808-D872EB7783B7}" type="slidenum">
              <a:rPr lang="tr-TR" smtClean="0"/>
              <a:pPr/>
              <a:t>8</a:t>
            </a:fld>
            <a:endParaRPr lang="tr-TR"/>
          </a:p>
        </p:txBody>
      </p:sp>
      <p:graphicFrame>
        <p:nvGraphicFramePr>
          <p:cNvPr id="4" name="Grafik 3"/>
          <p:cNvGraphicFramePr>
            <a:graphicFrameLocks/>
          </p:cNvGraphicFramePr>
          <p:nvPr>
            <p:extLst>
              <p:ext uri="{D42A27DB-BD31-4B8C-83A1-F6EECF244321}">
                <p14:modId xmlns:p14="http://schemas.microsoft.com/office/powerpoint/2010/main" val="839263583"/>
              </p:ext>
            </p:extLst>
          </p:nvPr>
        </p:nvGraphicFramePr>
        <p:xfrm>
          <a:off x="2311455" y="893380"/>
          <a:ext cx="8619304" cy="47506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65314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3"/>
          <p:cNvSpPr txBox="1">
            <a:spLocks noChangeArrowheads="1"/>
          </p:cNvSpPr>
          <p:nvPr/>
        </p:nvSpPr>
        <p:spPr bwMode="auto">
          <a:xfrm>
            <a:off x="1520640" y="788704"/>
            <a:ext cx="9144960" cy="588315"/>
          </a:xfrm>
          <a:prstGeom prst="rect">
            <a:avLst/>
          </a:prstGeom>
          <a:solidFill>
            <a:srgbClr val="376092"/>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a:lnSpc>
                <a:spcPct val="90000"/>
              </a:lnSpc>
              <a:spcBef>
                <a:spcPts val="1325"/>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200">
                <a:solidFill>
                  <a:srgbClr val="404040"/>
                </a:solidFill>
                <a:latin typeface="Calibri" panose="020F0502020204030204" pitchFamily="34" charset="0"/>
                <a:cs typeface="Droid Sans Fallback" charset="0"/>
              </a:defRPr>
            </a:lvl1pPr>
            <a:lvl2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900">
                <a:solidFill>
                  <a:srgbClr val="404040"/>
                </a:solidFill>
                <a:latin typeface="Calibri" panose="020F0502020204030204" pitchFamily="34" charset="0"/>
                <a:cs typeface="Droid Sans Fallback" charset="0"/>
              </a:defRPr>
            </a:lvl2pPr>
            <a:lvl3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3pPr>
            <a:lvl4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4pPr>
            <a:lvl5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5pPr>
            <a:lvl6pPr marL="25146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6pPr>
            <a:lvl7pPr marL="29718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7pPr>
            <a:lvl8pPr marL="34290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8pPr>
            <a:lvl9pPr marL="38862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1500">
                <a:solidFill>
                  <a:srgbClr val="404040"/>
                </a:solidFill>
                <a:latin typeface="Calibri" panose="020F0502020204030204" pitchFamily="34" charset="0"/>
                <a:cs typeface="Droid Sans Fallback" charset="0"/>
              </a:defRPr>
            </a:lvl9pPr>
          </a:lstStyle>
          <a:p>
            <a:pPr algn="ctr">
              <a:lnSpc>
                <a:spcPct val="100000"/>
              </a:lnSpc>
              <a:spcBef>
                <a:spcPct val="0"/>
              </a:spcBef>
              <a:spcAft>
                <a:spcPct val="0"/>
              </a:spcAft>
              <a:buClrTx/>
              <a:buFontTx/>
              <a:buNone/>
            </a:pPr>
            <a:r>
              <a:rPr lang="tr-TR" altLang="tr-TR" sz="3266" b="1" dirty="0" smtClean="0">
                <a:solidFill>
                  <a:srgbClr val="FFFFFF"/>
                </a:solidFill>
                <a:latin typeface="Arial"/>
              </a:rPr>
              <a:t>AR-GE MERKEZLERİ İSTATİSTİKLERİ</a:t>
            </a:r>
            <a:endParaRPr lang="tr-TR" altLang="tr-TR" sz="3266" b="1" dirty="0">
              <a:solidFill>
                <a:srgbClr val="000000"/>
              </a:solidFill>
              <a:latin typeface="Cambria Math" panose="02040503050406030204" pitchFamily="18" charset="0"/>
            </a:endParaRPr>
          </a:p>
        </p:txBody>
      </p:sp>
      <p:sp>
        <p:nvSpPr>
          <p:cNvPr id="10248" name="Text Box 7"/>
          <p:cNvSpPr txBox="1">
            <a:spLocks noChangeArrowheads="1"/>
          </p:cNvSpPr>
          <p:nvPr/>
        </p:nvSpPr>
        <p:spPr bwMode="auto">
          <a:xfrm>
            <a:off x="8948940" y="6459080"/>
            <a:ext cx="985063" cy="365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lstStyle>
            <a:lvl1pPr>
              <a:lnSpc>
                <a:spcPct val="90000"/>
              </a:lnSpc>
              <a:spcBef>
                <a:spcPts val="1325"/>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Calibri" panose="020F0502020204030204" pitchFamily="34" charset="0"/>
                <a:cs typeface="Droid Sans Fallback" charset="0"/>
              </a:defRPr>
            </a:lvl1pPr>
            <a:lvl2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900">
                <a:solidFill>
                  <a:srgbClr val="404040"/>
                </a:solidFill>
                <a:latin typeface="Calibri" panose="020F0502020204030204" pitchFamily="34" charset="0"/>
                <a:cs typeface="Droid Sans Fallback" charset="0"/>
              </a:defRPr>
            </a:lvl2pPr>
            <a:lvl3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404040"/>
                </a:solidFill>
                <a:latin typeface="Calibri" panose="020F0502020204030204" pitchFamily="34" charset="0"/>
                <a:cs typeface="Droid Sans Fallback" charset="0"/>
              </a:defRPr>
            </a:lvl3pPr>
            <a:lvl4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404040"/>
                </a:solidFill>
                <a:latin typeface="Calibri" panose="020F0502020204030204" pitchFamily="34" charset="0"/>
                <a:cs typeface="Droid Sans Fallback" charset="0"/>
              </a:defRPr>
            </a:lvl4pPr>
            <a:lvl5pPr>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404040"/>
                </a:solidFill>
                <a:latin typeface="Calibri" panose="020F0502020204030204" pitchFamily="34" charset="0"/>
                <a:cs typeface="Droid Sans Fallback" charset="0"/>
              </a:defRPr>
            </a:lvl5pPr>
            <a:lvl6pPr marL="25146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404040"/>
                </a:solidFill>
                <a:latin typeface="Calibri" panose="020F0502020204030204" pitchFamily="34" charset="0"/>
                <a:cs typeface="Droid Sans Fallback" charset="0"/>
              </a:defRPr>
            </a:lvl6pPr>
            <a:lvl7pPr marL="29718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404040"/>
                </a:solidFill>
                <a:latin typeface="Calibri" panose="020F0502020204030204" pitchFamily="34" charset="0"/>
                <a:cs typeface="Droid Sans Fallback" charset="0"/>
              </a:defRPr>
            </a:lvl7pPr>
            <a:lvl8pPr marL="34290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404040"/>
                </a:solidFill>
                <a:latin typeface="Calibri" panose="020F0502020204030204" pitchFamily="34" charset="0"/>
                <a:cs typeface="Droid Sans Fallback" charset="0"/>
              </a:defRPr>
            </a:lvl8pPr>
            <a:lvl9pPr marL="3886200" indent="-228600" defTabSz="449263" eaLnBrk="0" fontAlgn="base" hangingPunct="0">
              <a:lnSpc>
                <a:spcPct val="90000"/>
              </a:lnSpc>
              <a:spcBef>
                <a:spcPts val="225"/>
              </a:spcBef>
              <a:spcAft>
                <a:spcPts val="4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404040"/>
                </a:solidFill>
                <a:latin typeface="Calibri" panose="020F0502020204030204" pitchFamily="34" charset="0"/>
                <a:cs typeface="Droid Sans Fallback" charset="0"/>
              </a:defRPr>
            </a:lvl9pPr>
          </a:lstStyle>
          <a:p>
            <a:pPr algn="r">
              <a:lnSpc>
                <a:spcPct val="100000"/>
              </a:lnSpc>
              <a:spcBef>
                <a:spcPct val="0"/>
              </a:spcBef>
              <a:spcAft>
                <a:spcPct val="0"/>
              </a:spcAft>
              <a:buClrTx/>
              <a:buFontTx/>
              <a:buNone/>
            </a:pPr>
            <a:fld id="{10CDF128-BF34-42C8-9E41-227C8E9AF1DF}" type="slidenum">
              <a:rPr lang="tr-TR" altLang="tr-TR" sz="998">
                <a:solidFill>
                  <a:srgbClr val="FFFFFF"/>
                </a:solidFill>
              </a:rPr>
              <a:pPr algn="r">
                <a:lnSpc>
                  <a:spcPct val="100000"/>
                </a:lnSpc>
                <a:spcBef>
                  <a:spcPct val="0"/>
                </a:spcBef>
                <a:spcAft>
                  <a:spcPct val="0"/>
                </a:spcAft>
                <a:buClrTx/>
                <a:buFontTx/>
                <a:buNone/>
              </a:pPr>
              <a:t>9</a:t>
            </a:fld>
            <a:endParaRPr lang="tr-TR" altLang="tr-TR" sz="998">
              <a:solidFill>
                <a:srgbClr val="FFFFFF"/>
              </a:solidFill>
            </a:endParaRPr>
          </a:p>
        </p:txBody>
      </p:sp>
      <p:graphicFrame>
        <p:nvGraphicFramePr>
          <p:cNvPr id="3" name="Group 8"/>
          <p:cNvGraphicFramePr>
            <a:graphicFrameLocks noGrp="1"/>
          </p:cNvGraphicFramePr>
          <p:nvPr>
            <p:extLst>
              <p:ext uri="{D42A27DB-BD31-4B8C-83A1-F6EECF244321}">
                <p14:modId xmlns:p14="http://schemas.microsoft.com/office/powerpoint/2010/main" val="2884207"/>
              </p:ext>
            </p:extLst>
          </p:nvPr>
        </p:nvGraphicFramePr>
        <p:xfrm>
          <a:off x="1606402" y="1618594"/>
          <a:ext cx="9059197" cy="4902921"/>
        </p:xfrm>
        <a:graphic>
          <a:graphicData uri="http://schemas.openxmlformats.org/drawingml/2006/table">
            <a:tbl>
              <a:tblPr/>
              <a:tblGrid>
                <a:gridCol w="5790355">
                  <a:extLst>
                    <a:ext uri="{9D8B030D-6E8A-4147-A177-3AD203B41FA5}">
                      <a16:colId xmlns:a16="http://schemas.microsoft.com/office/drawing/2014/main" xmlns="" val="2846904708"/>
                    </a:ext>
                  </a:extLst>
                </a:gridCol>
                <a:gridCol w="3268842">
                  <a:extLst>
                    <a:ext uri="{9D8B030D-6E8A-4147-A177-3AD203B41FA5}">
                      <a16:colId xmlns:a16="http://schemas.microsoft.com/office/drawing/2014/main" xmlns="" val="3801783753"/>
                    </a:ext>
                  </a:extLst>
                </a:gridCol>
              </a:tblGrid>
              <a:tr h="890721">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1" i="0" u="none" strike="noStrike" cap="none" normalizeH="0" baseline="0" dirty="0">
                          <a:ln>
                            <a:noFill/>
                          </a:ln>
                          <a:solidFill>
                            <a:srgbClr val="FFFFFF"/>
                          </a:solidFill>
                          <a:effectLst/>
                          <a:latin typeface="Times New Roman" pitchFamily="16" charset="0"/>
                          <a:cs typeface="Times New Roman" pitchFamily="16" charset="0"/>
                        </a:rPr>
                        <a:t>Faaliyette Olan Ar-Ge Merkezi Sayısı</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1" i="0" u="none" strike="noStrike" cap="none" normalizeH="0" baseline="0" dirty="0">
                          <a:ln>
                            <a:noFill/>
                          </a:ln>
                          <a:solidFill>
                            <a:srgbClr val="FFFFFF"/>
                          </a:solidFill>
                          <a:effectLst/>
                          <a:latin typeface="Times New Roman" pitchFamily="16" charset="0"/>
                          <a:cs typeface="Calibri" pitchFamily="32" charset="0"/>
                        </a:rPr>
                        <a:t>1.244</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xmlns="" val="2522962760"/>
                  </a:ext>
                </a:extLst>
              </a:tr>
              <a:tr h="535379">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1" i="0" u="none" strike="noStrike" cap="none" normalizeH="0" baseline="0" dirty="0">
                          <a:ln>
                            <a:noFill/>
                          </a:ln>
                          <a:solidFill>
                            <a:srgbClr val="FFFFFF"/>
                          </a:solidFill>
                          <a:effectLst/>
                          <a:latin typeface="Times New Roman" pitchFamily="16" charset="0"/>
                          <a:cs typeface="Calibri" pitchFamily="32" charset="0"/>
                        </a:rPr>
                        <a:t>Toplam Personel Sayısı (Destek personeli dahil)</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1" i="0" u="none" strike="noStrike" cap="none" normalizeH="0" baseline="0" dirty="0">
                          <a:ln>
                            <a:noFill/>
                          </a:ln>
                          <a:solidFill>
                            <a:srgbClr val="FFFFFF"/>
                          </a:solidFill>
                          <a:effectLst/>
                          <a:latin typeface="Times New Roman" pitchFamily="16" charset="0"/>
                          <a:cs typeface="Calibri" pitchFamily="32" charset="0"/>
                        </a:rPr>
                        <a:t>67.087</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xmlns="" val="3980095093"/>
                  </a:ext>
                </a:extLst>
              </a:tr>
              <a:tr h="388541">
                <a:tc>
                  <a:txBody>
                    <a:bodyPr/>
                    <a:lstStyle/>
                    <a:p>
                      <a:pPr marL="503238" marR="0" lvl="1" indent="0" algn="l" defTabSz="449263" rtl="0" eaLnBrk="1" fontAlgn="base" latinLnBrk="0" hangingPunct="1">
                        <a:lnSpc>
                          <a:spcPct val="86000"/>
                        </a:lnSpc>
                        <a:spcBef>
                          <a:spcPct val="0"/>
                        </a:spcBef>
                        <a:spcAft>
                          <a:spcPct val="0"/>
                        </a:spcAft>
                        <a:buClrTx/>
                        <a:buSzPct val="100000"/>
                        <a:buFontTx/>
                        <a:buNone/>
                        <a:tabLst>
                          <a:tab pos="503238" algn="l"/>
                          <a:tab pos="950913"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 pos="9883775" algn="l"/>
                        </a:tabLst>
                      </a:pPr>
                      <a:r>
                        <a:rPr kumimoji="0" lang="tr-TR" altLang="tr-TR" sz="2000" b="0" i="0" u="none" strike="noStrike" cap="none" normalizeH="0" baseline="0">
                          <a:ln>
                            <a:noFill/>
                          </a:ln>
                          <a:solidFill>
                            <a:srgbClr val="FFFFFF"/>
                          </a:solidFill>
                          <a:effectLst/>
                          <a:latin typeface="Times New Roman" pitchFamily="16" charset="0"/>
                          <a:cs typeface="Calibri" pitchFamily="32" charset="0"/>
                        </a:rPr>
                        <a:t>Lisans</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558ED5"/>
                    </a:solidFill>
                  </a:tcPr>
                </a:tc>
                <a:tc>
                  <a:txBody>
                    <a:bodyPr/>
                    <a:lstStyle/>
                    <a:p>
                      <a:pPr marL="0" marR="0" lvl="0" indent="0" algn="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0" i="0" u="none" strike="noStrike" cap="none" normalizeH="0" baseline="0" dirty="0">
                          <a:ln>
                            <a:noFill/>
                          </a:ln>
                          <a:solidFill>
                            <a:srgbClr val="FFFFFF"/>
                          </a:solidFill>
                          <a:effectLst/>
                          <a:latin typeface="Times New Roman" pitchFamily="16" charset="0"/>
                          <a:cs typeface="Calibri" pitchFamily="32" charset="0"/>
                        </a:rPr>
                        <a:t>39.053</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558ED5"/>
                    </a:solidFill>
                  </a:tcPr>
                </a:tc>
                <a:extLst>
                  <a:ext uri="{0D108BD9-81ED-4DB2-BD59-A6C34878D82A}">
                    <a16:rowId xmlns:a16="http://schemas.microsoft.com/office/drawing/2014/main" xmlns="" val="4175650830"/>
                  </a:ext>
                </a:extLst>
              </a:tr>
              <a:tr h="388541">
                <a:tc>
                  <a:txBody>
                    <a:bodyPr/>
                    <a:lstStyle/>
                    <a:p>
                      <a:pPr marL="503238" marR="0" lvl="1" indent="0" algn="l" defTabSz="449263" rtl="0" eaLnBrk="1" fontAlgn="base" latinLnBrk="0" hangingPunct="1">
                        <a:lnSpc>
                          <a:spcPct val="86000"/>
                        </a:lnSpc>
                        <a:spcBef>
                          <a:spcPct val="0"/>
                        </a:spcBef>
                        <a:spcAft>
                          <a:spcPct val="0"/>
                        </a:spcAft>
                        <a:buClrTx/>
                        <a:buSzPct val="100000"/>
                        <a:buFontTx/>
                        <a:buNone/>
                        <a:tabLst>
                          <a:tab pos="503238" algn="l"/>
                          <a:tab pos="950913"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 pos="9883775" algn="l"/>
                        </a:tabLst>
                      </a:pPr>
                      <a:r>
                        <a:rPr kumimoji="0" lang="tr-TR" altLang="tr-TR" sz="2000" b="0" i="0" u="none" strike="noStrike" cap="none" normalizeH="0" baseline="0" dirty="0">
                          <a:ln>
                            <a:noFill/>
                          </a:ln>
                          <a:solidFill>
                            <a:srgbClr val="FFFFFF"/>
                          </a:solidFill>
                          <a:effectLst/>
                          <a:latin typeface="Times New Roman" pitchFamily="16" charset="0"/>
                          <a:cs typeface="Calibri" pitchFamily="32" charset="0"/>
                        </a:rPr>
                        <a:t>Yüksek Lisans</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558ED5"/>
                    </a:solidFill>
                  </a:tcPr>
                </a:tc>
                <a:tc>
                  <a:txBody>
                    <a:bodyPr/>
                    <a:lstStyle/>
                    <a:p>
                      <a:pPr marL="0" marR="0" lvl="0" indent="0" algn="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0" i="0" u="none" strike="noStrike" cap="none" normalizeH="0" baseline="0">
                          <a:ln>
                            <a:noFill/>
                          </a:ln>
                          <a:solidFill>
                            <a:srgbClr val="FFFFFF"/>
                          </a:solidFill>
                          <a:effectLst/>
                          <a:latin typeface="Times New Roman" pitchFamily="16" charset="0"/>
                          <a:cs typeface="Calibri" pitchFamily="32" charset="0"/>
                        </a:rPr>
                        <a:t>12.324</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558ED5"/>
                    </a:solidFill>
                  </a:tcPr>
                </a:tc>
                <a:extLst>
                  <a:ext uri="{0D108BD9-81ED-4DB2-BD59-A6C34878D82A}">
                    <a16:rowId xmlns:a16="http://schemas.microsoft.com/office/drawing/2014/main" xmlns="" val="2538012621"/>
                  </a:ext>
                </a:extLst>
              </a:tr>
              <a:tr h="388541">
                <a:tc>
                  <a:txBody>
                    <a:bodyPr/>
                    <a:lstStyle/>
                    <a:p>
                      <a:pPr marL="503238" marR="0" lvl="1" indent="0" algn="l" defTabSz="449263" rtl="0" eaLnBrk="1" fontAlgn="base" latinLnBrk="0" hangingPunct="1">
                        <a:lnSpc>
                          <a:spcPct val="86000"/>
                        </a:lnSpc>
                        <a:spcBef>
                          <a:spcPct val="0"/>
                        </a:spcBef>
                        <a:spcAft>
                          <a:spcPct val="0"/>
                        </a:spcAft>
                        <a:buClrTx/>
                        <a:buSzPct val="100000"/>
                        <a:buFontTx/>
                        <a:buNone/>
                        <a:tabLst>
                          <a:tab pos="503238" algn="l"/>
                          <a:tab pos="950913"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 pos="9883775" algn="l"/>
                        </a:tabLst>
                      </a:pPr>
                      <a:r>
                        <a:rPr kumimoji="0" lang="tr-TR" altLang="tr-TR" sz="2000" b="0" i="0" u="none" strike="noStrike" cap="none" normalizeH="0" baseline="0">
                          <a:ln>
                            <a:noFill/>
                          </a:ln>
                          <a:solidFill>
                            <a:srgbClr val="FFFFFF"/>
                          </a:solidFill>
                          <a:effectLst/>
                          <a:latin typeface="Times New Roman" pitchFamily="16" charset="0"/>
                          <a:cs typeface="Calibri" pitchFamily="32" charset="0"/>
                        </a:rPr>
                        <a:t>Doktora ve Üstü</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558ED5"/>
                    </a:solidFill>
                  </a:tcPr>
                </a:tc>
                <a:tc>
                  <a:txBody>
                    <a:bodyPr/>
                    <a:lstStyle/>
                    <a:p>
                      <a:pPr marL="0" marR="0" lvl="0" indent="0" algn="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0" i="0" u="none" strike="noStrike" cap="none" normalizeH="0" baseline="0">
                          <a:ln>
                            <a:noFill/>
                          </a:ln>
                          <a:solidFill>
                            <a:srgbClr val="FFFFFF"/>
                          </a:solidFill>
                          <a:effectLst/>
                          <a:latin typeface="Times New Roman" pitchFamily="16" charset="0"/>
                          <a:cs typeface="Calibri" pitchFamily="32" charset="0"/>
                        </a:rPr>
                        <a:t>1.130</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558ED5"/>
                    </a:solidFill>
                  </a:tcPr>
                </a:tc>
                <a:extLst>
                  <a:ext uri="{0D108BD9-81ED-4DB2-BD59-A6C34878D82A}">
                    <a16:rowId xmlns:a16="http://schemas.microsoft.com/office/drawing/2014/main" xmlns="" val="2925597932"/>
                  </a:ext>
                </a:extLst>
              </a:tr>
              <a:tr h="513759">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1" i="0" u="none" strike="noStrike" cap="none" normalizeH="0" baseline="0">
                          <a:ln>
                            <a:noFill/>
                          </a:ln>
                          <a:solidFill>
                            <a:srgbClr val="FFFFFF"/>
                          </a:solidFill>
                          <a:effectLst/>
                          <a:latin typeface="Times New Roman" pitchFamily="16" charset="0"/>
                          <a:cs typeface="Calibri" pitchFamily="32" charset="0"/>
                        </a:rPr>
                        <a:t>Proje Sayısı </a:t>
                      </a:r>
                      <a:r>
                        <a:rPr kumimoji="0" lang="tr-TR" altLang="tr-TR" sz="2000" b="0" i="0" u="none" strike="noStrike" cap="none" normalizeH="0" baseline="0">
                          <a:ln>
                            <a:noFill/>
                          </a:ln>
                          <a:solidFill>
                            <a:srgbClr val="FFFFFF"/>
                          </a:solidFill>
                          <a:effectLst/>
                          <a:latin typeface="Times New Roman" pitchFamily="16" charset="0"/>
                          <a:cs typeface="Calibri" pitchFamily="32" charset="0"/>
                        </a:rPr>
                        <a:t>(Tamamlanan + Devam Eden)</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1" i="0" u="none" strike="noStrike" cap="none" normalizeH="0" baseline="0">
                          <a:ln>
                            <a:noFill/>
                          </a:ln>
                          <a:solidFill>
                            <a:srgbClr val="FFFFFF"/>
                          </a:solidFill>
                          <a:effectLst/>
                          <a:latin typeface="Times New Roman" pitchFamily="16" charset="0"/>
                          <a:cs typeface="Calibri" pitchFamily="32" charset="0"/>
                        </a:rPr>
                        <a:t>54.542</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xmlns="" val="1012260804"/>
                  </a:ext>
                </a:extLst>
              </a:tr>
              <a:tr h="388541">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1" i="0" u="none" strike="noStrike" cap="none" normalizeH="0" baseline="0">
                          <a:ln>
                            <a:noFill/>
                          </a:ln>
                          <a:solidFill>
                            <a:srgbClr val="FFFFFF"/>
                          </a:solidFill>
                          <a:effectLst/>
                          <a:latin typeface="Times New Roman" pitchFamily="16" charset="0"/>
                          <a:cs typeface="Calibri" pitchFamily="32" charset="0"/>
                        </a:rPr>
                        <a:t>Patent Sayısı </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1" i="0" u="none" strike="noStrike" cap="none" normalizeH="0" baseline="0">
                          <a:ln>
                            <a:noFill/>
                          </a:ln>
                          <a:solidFill>
                            <a:srgbClr val="FFFFFF"/>
                          </a:solidFill>
                          <a:effectLst/>
                          <a:latin typeface="Times New Roman" pitchFamily="16" charset="0"/>
                          <a:cs typeface="Calibri" pitchFamily="32" charset="0"/>
                        </a:rPr>
                        <a:t>24.683</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xmlns="" val="1709922727"/>
                  </a:ext>
                </a:extLst>
              </a:tr>
              <a:tr h="388541">
                <a:tc>
                  <a:txBody>
                    <a:bodyPr/>
                    <a:lstStyle/>
                    <a:p>
                      <a:pPr marL="503238" marR="0" lvl="1" indent="0" algn="l" defTabSz="449263" rtl="0" eaLnBrk="1" fontAlgn="base" latinLnBrk="0" hangingPunct="1">
                        <a:lnSpc>
                          <a:spcPct val="86000"/>
                        </a:lnSpc>
                        <a:spcBef>
                          <a:spcPct val="0"/>
                        </a:spcBef>
                        <a:spcAft>
                          <a:spcPct val="0"/>
                        </a:spcAft>
                        <a:buClrTx/>
                        <a:buSzPct val="100000"/>
                        <a:buFontTx/>
                        <a:buNone/>
                        <a:tabLst>
                          <a:tab pos="503238" algn="l"/>
                          <a:tab pos="950913"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 pos="9883775" algn="l"/>
                        </a:tabLst>
                      </a:pPr>
                      <a:r>
                        <a:rPr kumimoji="0" lang="tr-TR" altLang="tr-TR" sz="2000" b="0" i="0" u="none" strike="noStrike" cap="none" normalizeH="0" baseline="0">
                          <a:ln>
                            <a:noFill/>
                          </a:ln>
                          <a:solidFill>
                            <a:srgbClr val="FFFFFF"/>
                          </a:solidFill>
                          <a:effectLst/>
                          <a:latin typeface="Times New Roman" pitchFamily="16" charset="0"/>
                          <a:cs typeface="Calibri" pitchFamily="32" charset="0"/>
                        </a:rPr>
                        <a:t>Tescil </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0" i="0" u="none" strike="noStrike" cap="none" normalizeH="0" baseline="0">
                          <a:ln>
                            <a:noFill/>
                          </a:ln>
                          <a:solidFill>
                            <a:srgbClr val="FFFFFF"/>
                          </a:solidFill>
                          <a:effectLst/>
                          <a:latin typeface="Times New Roman" pitchFamily="16" charset="0"/>
                          <a:cs typeface="Calibri" pitchFamily="32" charset="0"/>
                        </a:rPr>
                        <a:t>7.099</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xmlns="" val="4103452899"/>
                  </a:ext>
                </a:extLst>
              </a:tr>
              <a:tr h="388541">
                <a:tc>
                  <a:txBody>
                    <a:bodyPr/>
                    <a:lstStyle/>
                    <a:p>
                      <a:pPr marL="503238" marR="0" lvl="1" indent="0" algn="l" defTabSz="449263" rtl="0" eaLnBrk="1" fontAlgn="base" latinLnBrk="0" hangingPunct="1">
                        <a:lnSpc>
                          <a:spcPct val="86000"/>
                        </a:lnSpc>
                        <a:spcBef>
                          <a:spcPct val="0"/>
                        </a:spcBef>
                        <a:spcAft>
                          <a:spcPct val="0"/>
                        </a:spcAft>
                        <a:buClrTx/>
                        <a:buSzPct val="100000"/>
                        <a:buFontTx/>
                        <a:buNone/>
                        <a:tabLst>
                          <a:tab pos="503238" algn="l"/>
                          <a:tab pos="950913"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 pos="9883775" algn="l"/>
                        </a:tabLst>
                      </a:pPr>
                      <a:r>
                        <a:rPr kumimoji="0" lang="tr-TR" altLang="tr-TR" sz="2000" b="0" i="0" u="none" strike="noStrike" cap="none" normalizeH="0" baseline="0">
                          <a:ln>
                            <a:noFill/>
                          </a:ln>
                          <a:solidFill>
                            <a:srgbClr val="FFFFFF"/>
                          </a:solidFill>
                          <a:effectLst/>
                          <a:latin typeface="Times New Roman" pitchFamily="16" charset="0"/>
                          <a:cs typeface="Calibri" pitchFamily="32" charset="0"/>
                        </a:rPr>
                        <a:t>Başvuru </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0" i="0" u="none" strike="noStrike" cap="none" normalizeH="0" baseline="0">
                          <a:ln>
                            <a:noFill/>
                          </a:ln>
                          <a:solidFill>
                            <a:srgbClr val="FFFFFF"/>
                          </a:solidFill>
                          <a:effectLst/>
                          <a:latin typeface="Times New Roman" pitchFamily="16" charset="0"/>
                          <a:cs typeface="Calibri" pitchFamily="32" charset="0"/>
                        </a:rPr>
                        <a:t>17.584</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xmlns="" val="4192569663"/>
                  </a:ext>
                </a:extLst>
              </a:tr>
              <a:tr h="535379">
                <a:tc>
                  <a:txBody>
                    <a:bodyPr/>
                    <a:lstStyle/>
                    <a:p>
                      <a:pPr marL="0" marR="0" lvl="0" indent="0" algn="l"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1" i="0" u="none" strike="noStrike" cap="none" normalizeH="0" baseline="0" dirty="0">
                          <a:ln>
                            <a:noFill/>
                          </a:ln>
                          <a:solidFill>
                            <a:srgbClr val="FFFFFF"/>
                          </a:solidFill>
                          <a:effectLst/>
                          <a:latin typeface="Times New Roman" pitchFamily="16" charset="0"/>
                          <a:cs typeface="Calibri" pitchFamily="32" charset="0"/>
                        </a:rPr>
                        <a:t>Ar-Ge Merkezi Olan Yabancı/Yabancı Ortaklı Firma Sayısı</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pPr>
                      <a:r>
                        <a:rPr kumimoji="0" lang="tr-TR" altLang="tr-TR" sz="2000" b="1" i="0" u="none" strike="noStrike" cap="none" normalizeH="0" baseline="0" dirty="0">
                          <a:ln>
                            <a:noFill/>
                          </a:ln>
                          <a:solidFill>
                            <a:srgbClr val="FFFFFF"/>
                          </a:solidFill>
                          <a:effectLst/>
                          <a:latin typeface="Times New Roman" pitchFamily="16" charset="0"/>
                          <a:cs typeface="Calibri" pitchFamily="32" charset="0"/>
                        </a:rPr>
                        <a:t>205</a:t>
                      </a:r>
                    </a:p>
                  </a:txBody>
                  <a:tcPr marL="36000" marR="108000" marT="71560" marB="36000" anchor="ctr"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xmlns="" val="945144523"/>
                  </a:ext>
                </a:extLst>
              </a:tr>
            </a:tbl>
          </a:graphicData>
        </a:graphic>
      </p:graphicFrame>
    </p:spTree>
    <p:extLst>
      <p:ext uri="{BB962C8B-B14F-4D97-AF65-F5344CB8AC3E}">
        <p14:creationId xmlns:p14="http://schemas.microsoft.com/office/powerpoint/2010/main" val="22914037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Özel Tasarı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3440</TotalTime>
  <Words>1950</Words>
  <Application>Microsoft Office PowerPoint</Application>
  <PresentationFormat>Özel</PresentationFormat>
  <Paragraphs>718</Paragraphs>
  <Slides>24</Slides>
  <Notes>18</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24</vt:i4>
      </vt:variant>
    </vt:vector>
  </HeadingPairs>
  <TitlesOfParts>
    <vt:vector size="36" baseType="lpstr">
      <vt:lpstr>Arial</vt:lpstr>
      <vt:lpstr>Wingdings</vt:lpstr>
      <vt:lpstr>Roboto</vt:lpstr>
      <vt:lpstr>Arial Narrow</vt:lpstr>
      <vt:lpstr>Cambria Math</vt:lpstr>
      <vt:lpstr>Arial Unicode MS</vt:lpstr>
      <vt:lpstr>Times New Roman</vt:lpstr>
      <vt:lpstr>Calibri</vt:lpstr>
      <vt:lpstr>MS PGothic</vt:lpstr>
      <vt:lpstr>Droid Sans Fallback</vt:lpstr>
      <vt:lpstr>Century Gothic</vt:lpstr>
      <vt:lpstr>Özel Tasarım</vt:lpstr>
      <vt:lpstr>PowerPoint Sunusu</vt:lpstr>
      <vt:lpstr>Sunum Planı</vt:lpstr>
      <vt:lpstr>5746 sayılı Araştırma, Geliştirme ve Tasarım Faaliyetlerinin Desteklenmesi Hakkında Kanunun Amacı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Zekeriya Çoştu</dc:creator>
  <cp:lastModifiedBy>YY</cp:lastModifiedBy>
  <cp:revision>258</cp:revision>
  <dcterms:modified xsi:type="dcterms:W3CDTF">2021-03-21T16:19:05Z</dcterms:modified>
</cp:coreProperties>
</file>