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27"/>
  </p:notesMasterIdLst>
  <p:handoutMasterIdLst>
    <p:handoutMasterId r:id="rId28"/>
  </p:handoutMasterIdLst>
  <p:sldIdLst>
    <p:sldId id="337" r:id="rId2"/>
    <p:sldId id="340" r:id="rId3"/>
    <p:sldId id="336" r:id="rId4"/>
    <p:sldId id="339" r:id="rId5"/>
    <p:sldId id="342" r:id="rId6"/>
    <p:sldId id="341" r:id="rId7"/>
    <p:sldId id="374" r:id="rId8"/>
    <p:sldId id="373" r:id="rId9"/>
    <p:sldId id="343" r:id="rId10"/>
    <p:sldId id="375" r:id="rId11"/>
    <p:sldId id="344" r:id="rId12"/>
    <p:sldId id="376" r:id="rId13"/>
    <p:sldId id="345" r:id="rId14"/>
    <p:sldId id="346" r:id="rId15"/>
    <p:sldId id="367" r:id="rId16"/>
    <p:sldId id="379" r:id="rId17"/>
    <p:sldId id="380" r:id="rId18"/>
    <p:sldId id="382" r:id="rId19"/>
    <p:sldId id="347" r:id="rId20"/>
    <p:sldId id="348" r:id="rId21"/>
    <p:sldId id="349" r:id="rId22"/>
    <p:sldId id="351" r:id="rId23"/>
    <p:sldId id="352" r:id="rId24"/>
    <p:sldId id="377" r:id="rId25"/>
    <p:sldId id="378" r:id="rId26"/>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86B5CD6-386D-40D1-8D31-3A612F6D76BF}">
          <p14:sldIdLst>
            <p14:sldId id="337"/>
            <p14:sldId id="340"/>
            <p14:sldId id="336"/>
            <p14:sldId id="339"/>
            <p14:sldId id="342"/>
            <p14:sldId id="341"/>
            <p14:sldId id="374"/>
            <p14:sldId id="373"/>
            <p14:sldId id="343"/>
            <p14:sldId id="375"/>
            <p14:sldId id="344"/>
            <p14:sldId id="376"/>
            <p14:sldId id="345"/>
            <p14:sldId id="346"/>
            <p14:sldId id="367"/>
            <p14:sldId id="379"/>
            <p14:sldId id="380"/>
            <p14:sldId id="382"/>
            <p14:sldId id="347"/>
            <p14:sldId id="348"/>
            <p14:sldId id="349"/>
            <p14:sldId id="351"/>
            <p14:sldId id="352"/>
            <p14:sldId id="377"/>
            <p14:sldId id="3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DA AKDAG" initials="SA" lastIdx="0" clrIdx="0">
    <p:extLst>
      <p:ext uri="{19B8F6BF-5375-455C-9EA6-DF929625EA0E}">
        <p15:presenceInfo xmlns:p15="http://schemas.microsoft.com/office/powerpoint/2012/main" userId="S-1-5-21-1202660629-1993962763-839522115-301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FD0"/>
    <a:srgbClr val="0FB2EF"/>
    <a:srgbClr val="E70613"/>
    <a:srgbClr val="FFC000"/>
    <a:srgbClr val="0EB2F0"/>
    <a:srgbClr val="D82884"/>
    <a:srgbClr val="ED1C24"/>
    <a:srgbClr val="EB3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0" autoAdjust="0"/>
    <p:restoredTop sz="89419" autoAdjust="0"/>
  </p:normalViewPr>
  <p:slideViewPr>
    <p:cSldViewPr snapToGrid="0">
      <p:cViewPr varScale="1">
        <p:scale>
          <a:sx n="90" d="100"/>
          <a:sy n="90" d="100"/>
        </p:scale>
        <p:origin x="84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376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Sayfa1!$A$2:$A$77</cx:f>
        <cx:lvl ptCount="76" formatCode="Gene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plotArea>
      <cx:plotAreaRegion>
        <cx:series layoutId="clusteredColumn" uniqueId="{00CE092E-1901-4575-A767-DF5413D01F87}">
          <cx:tx>
            <cx:txData>
              <cx:f>Sayfa1!$A$1</cx:f>
              <cx:v>Seri1</cx:v>
            </cx:txData>
          </cx:tx>
          <cx:dataId val="0"/>
          <cx:layoutPr>
            <cx:binning intervalClosed="r"/>
          </cx:layoutPr>
        </cx:series>
      </cx:plotAreaRegion>
      <cx:axis id="0" hidden="1">
        <cx:catScaling gapWidth="0"/>
        <cx:tickLabels/>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7">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ln w="9525">
        <a:solidFill>
          <a:schemeClr val="tx1"/>
        </a:solidFill>
      </a:ln>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25000"/>
            <a:lumOff val="75000"/>
          </a:schemeClr>
        </a:solidFill>
      </a:ln>
    </cs:spPr>
  </cs:gridlineMajor>
  <cs:gridlineMinor>
    <cs:lnRef idx="0"/>
    <cs:fillRef idx="0"/>
    <cs:effectRef idx="0"/>
    <cs:fontRef idx="minor">
      <a:schemeClr val="dk1"/>
    </cs:fontRef>
    <cs:spPr>
      <a:ln>
        <a:solidFill>
          <a:schemeClr val="tx1">
            <a:lumMod val="25000"/>
            <a:lumOff val="75000"/>
            <a:lumOff val="10000"/>
          </a:schemeClr>
        </a:soli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gradFill rotWithShape="0">
          <a:gsLst>
            <a:gs pos="0">
              <a:srgbClr val="0FB2EF"/>
            </a:gs>
            <a:gs pos="50000">
              <a:srgbClr val="0FB2EF"/>
            </a:gs>
            <a:gs pos="100000">
              <a:srgbClr val="0FB2EF"/>
            </a:gs>
          </a:gsLst>
        </a:gradFill>
      </dgm:spPr>
      <dgm:t>
        <a:bodyPr/>
        <a:lstStyle/>
        <a:p>
          <a:pPr algn="l" rtl="0"/>
          <a:r>
            <a:rPr lang="tr-TR" b="1" dirty="0"/>
            <a:t>                                 PUANLIK </a:t>
          </a:r>
          <a:r>
            <a:rPr lang="tr-TR" b="1" dirty="0">
              <a:solidFill>
                <a:schemeClr val="bg1"/>
              </a:solidFill>
            </a:rPr>
            <a:t>İNDİRİM</a:t>
          </a:r>
          <a:endParaRPr lang="tr-TR" dirty="0">
            <a:solidFill>
              <a:schemeClr val="bg1"/>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GENÇ, KADIN VE MESLEKİ BELGE SAHİBİ OLANLARIN İSTİHDAMINA YÖNELİK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İŞBAŞI EĞİTİM PROGRAMINI TAMAMLAYANLARIN İSTİHDAMINA YÖNELİK TEŞVİK</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İLAVE İSTİHDAM TEŞVİKİ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NORMALLEŞME DESTEĞİ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İSTİHDAMA DÖNÜŞ PRİM DESTEĞİ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a:t>   ARTI İSTİHDAM </a:t>
          </a:r>
          <a:r>
            <a:rPr lang="tr-TR" b="1" dirty="0"/>
            <a:t>PRİM DESTEĞİ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ENGELLİ SİGORTALI İSTİHDAMINA YÖNELİK TEŞVİK</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ARAŞTIRMA, GELİŞTİRME VE TASARIM FAALİYETLERİNE İLİŞKİN TEŞVİK</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KÜLTÜR YATIRIMLARI VE GİRİŞİMLERİ HAKKINDA UYGULANAN SİGORTA PRİMİ TEŞVİKİ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SOSYAL HİZMETLERDEN FAYDALANAN ÇOCUKLARIN İSTİHDAMI HALİNDE UYGULANAN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YURTDIŞINA GÖTÜRÜLEN SİGORTALILARA UYGULANAN                             PUANLIK İNDİRİM</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SOSYAL YARDIM ALANLARIN İSTİHDAMI HALİNDE UYGULANAN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İŞ SAĞLIĞI VE GÜVENLİĞİ HİZMETLERİNİN DESTEKLENMESİ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X="-742" custLinFactNeighborY="7180">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İLAVE                                   PUANLIK PRİM İNDİRİM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custT="1"/>
      <dgm:spPr>
        <a:solidFill>
          <a:srgbClr val="0FB2EF"/>
        </a:solidFill>
      </dgm:spPr>
      <dgm:t>
        <a:bodyPr/>
        <a:lstStyle/>
        <a:p>
          <a:pPr algn="l" rtl="0"/>
          <a:r>
            <a:rPr lang="tr-TR" sz="1500" b="1" kern="1200" dirty="0">
              <a:solidFill>
                <a:srgbClr val="C00000"/>
              </a:solidFill>
              <a:latin typeface="+mn-lt"/>
            </a:rPr>
            <a:t>    </a:t>
          </a:r>
          <a:r>
            <a:rPr lang="tr-TR" sz="1500" b="1" kern="1200" dirty="0">
              <a:solidFill>
                <a:schemeClr val="bg1"/>
              </a:solidFill>
              <a:latin typeface="+mn-lt"/>
              <a:ea typeface="+mn-ea"/>
              <a:cs typeface="+mn-cs"/>
            </a:rPr>
            <a:t>4/B (BAĞ-KUR) 5 PUAN TEŞVİĞİ</a:t>
          </a: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X="337" custLinFactNeighborY="-12632">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dirty="0">
              <a:solidFill>
                <a:srgbClr val="C00000"/>
              </a:solidFill>
            </a:rPr>
            <a:t>    </a:t>
          </a:r>
          <a:r>
            <a:rPr lang="tr-TR" b="1" dirty="0"/>
            <a:t>GENÇ GİRİŞİMCİ TEŞVİKİ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dirty="0">
              <a:solidFill>
                <a:srgbClr val="C00000"/>
              </a:solidFill>
            </a:rPr>
            <a:t>    </a:t>
          </a:r>
          <a:r>
            <a:rPr lang="tr-TR" b="1" dirty="0"/>
            <a:t>YATIRIMLARDA DEVLET YARDIMLARI HAKKINDA KARARLAR UYARINCA UYGULANAN TEŞVİK </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dirty="0">
              <a:solidFill>
                <a:srgbClr val="C00000"/>
              </a:solidFill>
            </a:rPr>
            <a:t>    </a:t>
          </a:r>
          <a:r>
            <a:rPr lang="tr-TR" b="1" dirty="0"/>
            <a:t>ASGARİ ÜCRET DESTEĞİ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İŞSİZLİK ÖDENEĞİ ALANLARIN İSTİHDAMI HALİNDE UYGULANAN PRİM TEŞVİKİ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Y="-3948">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44F08F-7B0A-47AD-87B8-B0493A7F7E0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tr-TR"/>
        </a:p>
      </dgm:t>
    </dgm:pt>
    <dgm:pt modelId="{40619B1E-CBEA-4B69-AC47-BA8BFCA07BBB}">
      <dgm:prSet/>
      <dgm:spPr>
        <a:solidFill>
          <a:srgbClr val="0FB2EF"/>
        </a:solidFill>
      </dgm:spPr>
      <dgm:t>
        <a:bodyPr/>
        <a:lstStyle/>
        <a:p>
          <a:pPr algn="l" rtl="0"/>
          <a:r>
            <a:rPr lang="tr-TR" b="1" dirty="0"/>
            <a:t>   ÇOK TEHLİKELİ SINIFTA YER ALAN İŞYERLERİNDE İŞSİZLİK SİGORTASI İŞVEREN HİSSESİ TEŞVİKİ</a:t>
          </a:r>
          <a:endParaRPr lang="tr-TR" dirty="0">
            <a:solidFill>
              <a:srgbClr val="C00000"/>
            </a:solidFill>
          </a:endParaRPr>
        </a:p>
      </dgm:t>
    </dgm:pt>
    <dgm:pt modelId="{D48A885D-ADBB-4EB3-8860-6763E53DBB03}" type="parTrans" cxnId="{219FC64C-6787-409F-9363-6E47C3812306}">
      <dgm:prSet/>
      <dgm:spPr/>
      <dgm:t>
        <a:bodyPr/>
        <a:lstStyle/>
        <a:p>
          <a:pPr algn="ctr"/>
          <a:endParaRPr lang="tr-TR"/>
        </a:p>
      </dgm:t>
    </dgm:pt>
    <dgm:pt modelId="{E89C75DD-8DF1-4C99-9384-85205C950DCC}" type="sibTrans" cxnId="{219FC64C-6787-409F-9363-6E47C3812306}">
      <dgm:prSet/>
      <dgm:spPr/>
      <dgm:t>
        <a:bodyPr/>
        <a:lstStyle/>
        <a:p>
          <a:pPr algn="ctr"/>
          <a:endParaRPr lang="tr-TR"/>
        </a:p>
      </dgm:t>
    </dgm:pt>
    <dgm:pt modelId="{CF985071-92FF-4960-85F1-7F33F7EEA583}" type="pres">
      <dgm:prSet presAssocID="{D444F08F-7B0A-47AD-87B8-B0493A7F7E05}" presName="linear" presStyleCnt="0">
        <dgm:presLayoutVars>
          <dgm:animLvl val="lvl"/>
          <dgm:resizeHandles val="exact"/>
        </dgm:presLayoutVars>
      </dgm:prSet>
      <dgm:spPr/>
    </dgm:pt>
    <dgm:pt modelId="{7B2E5B6F-A671-420C-9F27-AB5487DC253F}" type="pres">
      <dgm:prSet presAssocID="{40619B1E-CBEA-4B69-AC47-BA8BFCA07BBB}" presName="parentText" presStyleLbl="node1" presStyleIdx="0" presStyleCnt="1" custLinFactNeighborX="-3993" custLinFactNeighborY="2825">
        <dgm:presLayoutVars>
          <dgm:chMax val="0"/>
          <dgm:bulletEnabled val="1"/>
        </dgm:presLayoutVars>
      </dgm:prSet>
      <dgm:spPr/>
    </dgm:pt>
  </dgm:ptLst>
  <dgm:cxnLst>
    <dgm:cxn modelId="{E6B8820D-5212-48AE-9D74-636DC2D05EDD}" type="presOf" srcId="{D444F08F-7B0A-47AD-87B8-B0493A7F7E05}" destId="{CF985071-92FF-4960-85F1-7F33F7EEA583}" srcOrd="0" destOrd="0" presId="urn:microsoft.com/office/officeart/2005/8/layout/vList2"/>
    <dgm:cxn modelId="{FB587527-C15B-4A4C-9162-853EFD397B30}" type="presOf" srcId="{40619B1E-CBEA-4B69-AC47-BA8BFCA07BBB}" destId="{7B2E5B6F-A671-420C-9F27-AB5487DC253F}" srcOrd="0" destOrd="0" presId="urn:microsoft.com/office/officeart/2005/8/layout/vList2"/>
    <dgm:cxn modelId="{219FC64C-6787-409F-9363-6E47C3812306}" srcId="{D444F08F-7B0A-47AD-87B8-B0493A7F7E05}" destId="{40619B1E-CBEA-4B69-AC47-BA8BFCA07BBB}" srcOrd="0" destOrd="0" parTransId="{D48A885D-ADBB-4EB3-8860-6763E53DBB03}" sibTransId="{E89C75DD-8DF1-4C99-9384-85205C950DCC}"/>
    <dgm:cxn modelId="{0872B5F2-A6CB-411B-98E2-757B05B71A38}" type="presParOf" srcId="{CF985071-92FF-4960-85F1-7F33F7EEA583}" destId="{7B2E5B6F-A671-420C-9F27-AB5487DC253F}" srcOrd="0" destOrd="0" presId="urn:microsoft.com/office/officeart/2005/8/layout/vList2"/>
  </dgm:cxnLst>
  <dgm:bg/>
  <dgm:whole>
    <a:ln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gradFill rotWithShape="0">
          <a:gsLst>
            <a:gs pos="0">
              <a:srgbClr val="0FB2EF"/>
            </a:gs>
            <a:gs pos="50000">
              <a:srgbClr val="0FB2EF"/>
            </a:gs>
            <a:gs pos="100000">
              <a:srgbClr val="0FB2EF"/>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PUANLIK </a:t>
          </a:r>
          <a:r>
            <a:rPr lang="tr-TR" sz="1500" b="1" kern="1200" dirty="0">
              <a:solidFill>
                <a:schemeClr val="bg1"/>
              </a:solidFill>
            </a:rPr>
            <a:t>İNDİRİM</a:t>
          </a:r>
          <a:endParaRPr lang="tr-TR" sz="1500" kern="1200" dirty="0">
            <a:solidFill>
              <a:schemeClr val="bg1"/>
            </a:solidFill>
          </a:endParaRPr>
        </a:p>
      </dsp:txBody>
      <dsp:txXfrm>
        <a:off x="17563" y="17563"/>
        <a:ext cx="11278113" cy="324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GENÇ, KADIN VE MESLEKİ BELGE SAHİBİ OLANLARIN İSTİHDAMINA YÖNELİK TEŞVİK </a:t>
          </a:r>
          <a:endParaRPr lang="tr-TR" sz="1500" kern="1200" dirty="0">
            <a:solidFill>
              <a:srgbClr val="C00000"/>
            </a:solidFill>
          </a:endParaRPr>
        </a:p>
      </dsp:txBody>
      <dsp:txXfrm>
        <a:off x="17563" y="17563"/>
        <a:ext cx="11278113" cy="3246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İŞBAŞI EĞİTİM PROGRAMINI TAMAMLAYANLARIN İSTİHDAMINA YÖNELİK TEŞVİK</a:t>
          </a:r>
          <a:endParaRPr lang="tr-TR" sz="1500" kern="1200" dirty="0">
            <a:solidFill>
              <a:srgbClr val="C00000"/>
            </a:solidFill>
          </a:endParaRPr>
        </a:p>
      </dsp:txBody>
      <dsp:txXfrm>
        <a:off x="17563" y="17563"/>
        <a:ext cx="11278113" cy="3246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İLAVE İSTİHDAM TEŞVİKİ </a:t>
          </a:r>
          <a:endParaRPr lang="tr-TR" sz="1500" kern="1200" dirty="0">
            <a:solidFill>
              <a:srgbClr val="C00000"/>
            </a:solidFill>
          </a:endParaRPr>
        </a:p>
      </dsp:txBody>
      <dsp:txXfrm>
        <a:off x="17563" y="17563"/>
        <a:ext cx="11278113" cy="324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NORMALLEŞME DESTEĞİ </a:t>
          </a:r>
          <a:endParaRPr lang="tr-TR" sz="1500" kern="1200" dirty="0">
            <a:solidFill>
              <a:srgbClr val="C00000"/>
            </a:solidFill>
          </a:endParaRPr>
        </a:p>
      </dsp:txBody>
      <dsp:txXfrm>
        <a:off x="17563" y="17563"/>
        <a:ext cx="11278113" cy="3246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İSTİHDAMA DÖNÜŞ PRİM DESTEĞİ </a:t>
          </a:r>
          <a:endParaRPr lang="tr-TR" sz="1500" kern="1200" dirty="0">
            <a:solidFill>
              <a:srgbClr val="C00000"/>
            </a:solidFill>
          </a:endParaRPr>
        </a:p>
      </dsp:txBody>
      <dsp:txXfrm>
        <a:off x="17563" y="17563"/>
        <a:ext cx="11278113" cy="3246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a:t>   ARTI İSTİHDAM </a:t>
          </a:r>
          <a:r>
            <a:rPr lang="tr-TR" sz="1500" b="1" kern="1200" dirty="0"/>
            <a:t>PRİM DESTEĞİ </a:t>
          </a:r>
          <a:endParaRPr lang="tr-TR" sz="1500" kern="1200" dirty="0">
            <a:solidFill>
              <a:srgbClr val="C00000"/>
            </a:solidFill>
          </a:endParaRPr>
        </a:p>
      </dsp:txBody>
      <dsp:txXfrm>
        <a:off x="17563" y="17563"/>
        <a:ext cx="11278113" cy="3246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ENGELLİ SİGORTALI İSTİHDAMINA YÖNELİK TEŞVİK</a:t>
          </a:r>
          <a:endParaRPr lang="tr-TR" sz="1500" kern="1200" dirty="0">
            <a:solidFill>
              <a:srgbClr val="C00000"/>
            </a:solidFill>
          </a:endParaRPr>
        </a:p>
      </dsp:txBody>
      <dsp:txXfrm>
        <a:off x="17563" y="17563"/>
        <a:ext cx="11278113" cy="3246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ARAŞTIRMA, GELİŞTİRME VE TASARIM FAALİYETLERİNE İLİŞKİN TEŞVİK</a:t>
          </a:r>
          <a:endParaRPr lang="tr-TR" sz="1500" kern="1200" dirty="0">
            <a:solidFill>
              <a:srgbClr val="C00000"/>
            </a:solidFill>
          </a:endParaRPr>
        </a:p>
      </dsp:txBody>
      <dsp:txXfrm>
        <a:off x="17563" y="17563"/>
        <a:ext cx="11278113" cy="3246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KÜLTÜR YATIRIMLARI VE GİRİŞİMLERİ HAKKINDA UYGULANAN SİGORTA PRİMİ TEŞVİKİ</a:t>
          </a:r>
          <a:endParaRPr lang="tr-TR" sz="1500" kern="1200" dirty="0">
            <a:solidFill>
              <a:srgbClr val="C00000"/>
            </a:solidFill>
          </a:endParaRPr>
        </a:p>
      </dsp:txBody>
      <dsp:txXfrm>
        <a:off x="17563" y="17563"/>
        <a:ext cx="11278113" cy="3246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SOSYAL HİZMETLERDEN FAYDALANAN ÇOCUKLARIN İSTİHDAMI HALİNDE UYGULANAN TEŞVİK </a:t>
          </a:r>
          <a:endParaRPr lang="tr-TR" sz="1500" kern="1200" dirty="0">
            <a:solidFill>
              <a:srgbClr val="C00000"/>
            </a:solidFill>
          </a:endParaRPr>
        </a:p>
      </dsp:txBody>
      <dsp:txXfrm>
        <a:off x="17563" y="17563"/>
        <a:ext cx="11278113" cy="32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YURTDIŞINA GÖTÜRÜLEN SİGORTALILARA UYGULANAN                             PUANLIK İNDİRİM</a:t>
          </a:r>
          <a:endParaRPr lang="tr-TR" sz="1500" kern="1200" dirty="0">
            <a:solidFill>
              <a:srgbClr val="C00000"/>
            </a:solidFill>
          </a:endParaRPr>
        </a:p>
      </dsp:txBody>
      <dsp:txXfrm>
        <a:off x="17563" y="17563"/>
        <a:ext cx="11278113" cy="3246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SOSYAL YARDIM ALANLARIN İSTİHDAMI HALİNDE UYGULANAN TEŞVİK </a:t>
          </a:r>
          <a:endParaRPr lang="tr-TR" sz="1500" kern="1200" dirty="0">
            <a:solidFill>
              <a:srgbClr val="C00000"/>
            </a:solidFill>
          </a:endParaRPr>
        </a:p>
      </dsp:txBody>
      <dsp:txXfrm>
        <a:off x="17563" y="17563"/>
        <a:ext cx="11278113" cy="3246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9557"/>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İŞ SAĞLIĞI VE GÜVENLİĞİ HİZMETLERİNİN DESTEKLENMESİ</a:t>
          </a:r>
          <a:endParaRPr lang="tr-TR" sz="1500" kern="1200" dirty="0">
            <a:solidFill>
              <a:srgbClr val="C00000"/>
            </a:solidFill>
          </a:endParaRPr>
        </a:p>
      </dsp:txBody>
      <dsp:txXfrm>
        <a:off x="17563" y="27120"/>
        <a:ext cx="11278113" cy="324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İLAVE                                   PUANLIK PRİM İNDİRİM  </a:t>
          </a:r>
          <a:endParaRPr lang="tr-TR" sz="1500" kern="1200" dirty="0">
            <a:solidFill>
              <a:srgbClr val="C00000"/>
            </a:solidFill>
          </a:endParaRPr>
        </a:p>
      </dsp:txBody>
      <dsp:txXfrm>
        <a:off x="17563" y="17563"/>
        <a:ext cx="11278113"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66795"/>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solidFill>
                <a:srgbClr val="C00000"/>
              </a:solidFill>
              <a:latin typeface="+mn-lt"/>
            </a:rPr>
            <a:t>    </a:t>
          </a:r>
          <a:r>
            <a:rPr lang="tr-TR" sz="1500" b="1" kern="1200" dirty="0">
              <a:solidFill>
                <a:schemeClr val="bg1"/>
              </a:solidFill>
              <a:latin typeface="+mn-lt"/>
              <a:ea typeface="+mn-ea"/>
              <a:cs typeface="+mn-cs"/>
            </a:rPr>
            <a:t>4/B (BAĞ-KUR) 5 PUAN TEŞVİĞİ</a:t>
          </a:r>
        </a:p>
      </dsp:txBody>
      <dsp:txXfrm>
        <a:off x="17905" y="17905"/>
        <a:ext cx="11277429" cy="330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kern="1200" dirty="0">
              <a:solidFill>
                <a:srgbClr val="C00000"/>
              </a:solidFill>
            </a:rPr>
            <a:t>    </a:t>
          </a:r>
          <a:r>
            <a:rPr lang="tr-TR" sz="1500" b="1" kern="1200" dirty="0"/>
            <a:t>GENÇ GİRİŞİMCİ TEŞVİKİ</a:t>
          </a:r>
          <a:endParaRPr lang="tr-TR" sz="1500" kern="1200" dirty="0">
            <a:solidFill>
              <a:srgbClr val="C00000"/>
            </a:solidFill>
          </a:endParaRPr>
        </a:p>
      </dsp:txBody>
      <dsp:txXfrm>
        <a:off x="17563" y="17563"/>
        <a:ext cx="11278113" cy="324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kern="1200" dirty="0">
              <a:solidFill>
                <a:srgbClr val="C00000"/>
              </a:solidFill>
            </a:rPr>
            <a:t>    </a:t>
          </a:r>
          <a:r>
            <a:rPr lang="tr-TR" sz="1500" b="1" kern="1200" dirty="0"/>
            <a:t>YATIRIMLARDA DEVLET YARDIMLARI HAKKINDA KARARLAR UYARINCA UYGULANAN TEŞVİK </a:t>
          </a:r>
          <a:endParaRPr lang="tr-TR" sz="1500" kern="1200" dirty="0">
            <a:solidFill>
              <a:srgbClr val="C00000"/>
            </a:solidFill>
          </a:endParaRPr>
        </a:p>
      </dsp:txBody>
      <dsp:txXfrm>
        <a:off x="17563" y="17563"/>
        <a:ext cx="11278113" cy="324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kern="1200" dirty="0">
              <a:solidFill>
                <a:srgbClr val="C00000"/>
              </a:solidFill>
            </a:rPr>
            <a:t>    </a:t>
          </a:r>
          <a:r>
            <a:rPr lang="tr-TR" sz="1500" b="1" kern="1200" dirty="0"/>
            <a:t>ASGARİ ÜCRET DESTEĞİ</a:t>
          </a:r>
          <a:endParaRPr lang="tr-TR" sz="1500" kern="1200" dirty="0">
            <a:solidFill>
              <a:srgbClr val="C00000"/>
            </a:solidFill>
          </a:endParaRPr>
        </a:p>
      </dsp:txBody>
      <dsp:txXfrm>
        <a:off x="17563" y="17563"/>
        <a:ext cx="11278113" cy="324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0"/>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İŞSİZLİK ÖDENEĞİ ALANLARIN İSTİHDAMI HALİNDE UYGULANAN PRİM TEŞVİKİ</a:t>
          </a:r>
          <a:endParaRPr lang="tr-TR" sz="1500" kern="1200" dirty="0">
            <a:solidFill>
              <a:srgbClr val="C00000"/>
            </a:solidFill>
          </a:endParaRPr>
        </a:p>
      </dsp:txBody>
      <dsp:txXfrm>
        <a:off x="17563" y="17563"/>
        <a:ext cx="11278113" cy="324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E5B6F-A671-420C-9F27-AB5487DC253F}">
      <dsp:nvSpPr>
        <dsp:cNvPr id="0" name=""/>
        <dsp:cNvSpPr/>
      </dsp:nvSpPr>
      <dsp:spPr>
        <a:xfrm>
          <a:off x="0" y="9557"/>
          <a:ext cx="11313239" cy="359774"/>
        </a:xfrm>
        <a:prstGeom prst="roundRect">
          <a:avLst/>
        </a:prstGeom>
        <a:solidFill>
          <a:srgbClr val="0FB2E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tr-TR" sz="1500" b="1" kern="1200" dirty="0"/>
            <a:t>   ÇOK TEHLİKELİ SINIFTA YER ALAN İŞYERLERİNDE İŞSİZLİK SİGORTASI İŞVEREN HİSSESİ TEŞVİKİ</a:t>
          </a:r>
          <a:endParaRPr lang="tr-TR" sz="1500" kern="1200" dirty="0">
            <a:solidFill>
              <a:srgbClr val="C00000"/>
            </a:solidFill>
          </a:endParaRPr>
        </a:p>
      </dsp:txBody>
      <dsp:txXfrm>
        <a:off x="17563" y="27120"/>
        <a:ext cx="11278113"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F596E0D-823F-4E37-A22A-AABCBFFB2179}" type="datetimeFigureOut">
              <a:rPr lang="tr-TR" smtClean="0"/>
              <a:t>7.04.2021</a:t>
            </a:fld>
            <a:endParaRPr lang="tr-TR"/>
          </a:p>
        </p:txBody>
      </p:sp>
      <p:sp>
        <p:nvSpPr>
          <p:cNvPr id="4" name="Altbilgi Yer Tutucus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BC3C64E-8A31-4503-B650-DFB9D27107CD}" type="slidenum">
              <a:rPr lang="tr-TR" smtClean="0"/>
              <a:t>‹#›</a:t>
            </a:fld>
            <a:endParaRPr lang="tr-TR"/>
          </a:p>
        </p:txBody>
      </p:sp>
    </p:spTree>
    <p:extLst>
      <p:ext uri="{BB962C8B-B14F-4D97-AF65-F5344CB8AC3E}">
        <p14:creationId xmlns:p14="http://schemas.microsoft.com/office/powerpoint/2010/main" val="195377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E7BF1A-E0CE-4F8D-B25A-BDB972109D55}" type="datetimeFigureOut">
              <a:rPr lang="tr-TR" smtClean="0"/>
              <a:t>7.04.2021</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889AC2-A2D9-4CAC-A9F5-1EC375E5A7C2}" type="slidenum">
              <a:rPr lang="tr-TR" smtClean="0"/>
              <a:t>‹#›</a:t>
            </a:fld>
            <a:endParaRPr lang="tr-TR"/>
          </a:p>
        </p:txBody>
      </p:sp>
    </p:spTree>
    <p:extLst>
      <p:ext uri="{BB962C8B-B14F-4D97-AF65-F5344CB8AC3E}">
        <p14:creationId xmlns:p14="http://schemas.microsoft.com/office/powerpoint/2010/main" val="111781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9889AC2-A2D9-4CAC-A9F5-1EC375E5A7C2}" type="slidenum">
              <a:rPr lang="tr-TR" smtClean="0"/>
              <a:t>1</a:t>
            </a:fld>
            <a:endParaRPr lang="tr-TR"/>
          </a:p>
        </p:txBody>
      </p:sp>
    </p:spTree>
    <p:extLst>
      <p:ext uri="{BB962C8B-B14F-4D97-AF65-F5344CB8AC3E}">
        <p14:creationId xmlns:p14="http://schemas.microsoft.com/office/powerpoint/2010/main" val="235662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33D76A5-30F0-4292-B40F-FFBE57546F88}"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224136726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33D76A5-30F0-4292-B40F-FFBE57546F88}"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14516170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33D76A5-30F0-4292-B40F-FFBE57546F88}"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64548080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062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01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ölüm Üstbilgisi">
    <p:bg>
      <p:bgPr>
        <a:blipFill dpi="0" rotWithShape="1">
          <a:blip r:embed="rId2">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27363E4-0EFF-2F46-940A-397BAA2CDD67}"/>
              </a:ext>
            </a:extLst>
          </p:cNvPr>
          <p:cNvPicPr>
            <a:picLocks noChangeAspect="1"/>
          </p:cNvPicPr>
          <p:nvPr userDrawn="1"/>
        </p:nvPicPr>
        <p:blipFill>
          <a:blip r:embed="rId3" cstate="print">
            <a:alphaModFix amt="26000"/>
            <a:extLst>
              <a:ext uri="{28A0092B-C50C-407E-A947-70E740481C1C}">
                <a14:useLocalDpi xmlns:a14="http://schemas.microsoft.com/office/drawing/2010/main" val="0"/>
              </a:ext>
            </a:extLst>
          </a:blip>
          <a:stretch>
            <a:fillRect/>
          </a:stretch>
        </p:blipFill>
        <p:spPr>
          <a:xfrm>
            <a:off x="3019646" y="1594982"/>
            <a:ext cx="5295015" cy="3382487"/>
          </a:xfrm>
          <a:prstGeom prst="rect">
            <a:avLst/>
          </a:prstGeom>
          <a:effectLst>
            <a:outerShdw dist="50800" dir="5400000" algn="ctr" rotWithShape="0">
              <a:srgbClr val="000000"/>
            </a:outerShdw>
          </a:effectLst>
        </p:spPr>
      </p:pic>
    </p:spTree>
    <p:extLst>
      <p:ext uri="{BB962C8B-B14F-4D97-AF65-F5344CB8AC3E}">
        <p14:creationId xmlns:p14="http://schemas.microsoft.com/office/powerpoint/2010/main" val="656555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9270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3660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46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53237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şlıklı Resim">
    <p:bg>
      <p:bgPr>
        <a:blipFill dpi="0" rotWithShape="1">
          <a:blip r:embed="rId2">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5" name="Date Placeholder 4"/>
          <p:cNvSpPr>
            <a:spLocks noGrp="1"/>
          </p:cNvSpPr>
          <p:nvPr>
            <p:ph type="dt" sz="half" idx="10"/>
          </p:nvPr>
        </p:nvSpPr>
        <p:spPr>
          <a:xfrm>
            <a:off x="518179" y="6460713"/>
            <a:ext cx="2472271" cy="365125"/>
          </a:xfrm>
          <a:prstGeom prst="rect">
            <a:avLst/>
          </a:prstGeom>
        </p:spPr>
        <p:txBody>
          <a:bodyPr/>
          <a:lstStyle/>
          <a:p>
            <a:fld id="{E4CD558A-0D5C-4570-9E35-8905528AAAC0}" type="datetime1">
              <a:rPr lang="tr-TR" smtClean="0"/>
              <a:t>7.04.2021</a:t>
            </a:fld>
            <a:endParaRPr lang="tr-TR"/>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9A0308C7-25AF-4F6B-9E4B-9F511A26C1FF}" type="slidenum">
              <a:rPr lang="tr-TR" smtClean="0"/>
              <a:t>‹#›</a:t>
            </a:fld>
            <a:endParaRPr lang="tr-TR"/>
          </a:p>
        </p:txBody>
      </p:sp>
      <p:sp>
        <p:nvSpPr>
          <p:cNvPr id="11" name="Footer Placeholder 4"/>
          <p:cNvSpPr>
            <a:spLocks noGrp="1"/>
          </p:cNvSpPr>
          <p:nvPr>
            <p:ph type="ftr" sz="quarter" idx="3"/>
          </p:nvPr>
        </p:nvSpPr>
        <p:spPr>
          <a:xfrm>
            <a:off x="3236242" y="6446199"/>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dirty="0"/>
              <a:t>Sigorta primleri genel müdürlüğü</a:t>
            </a:r>
          </a:p>
        </p:txBody>
      </p:sp>
    </p:spTree>
    <p:extLst>
      <p:ext uri="{BB962C8B-B14F-4D97-AF65-F5344CB8AC3E}">
        <p14:creationId xmlns:p14="http://schemas.microsoft.com/office/powerpoint/2010/main" val="92946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33D76A5-30F0-4292-B40F-FFBE57546F88}"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20147511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şlık ve Dikey Meti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601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key Başlık ve Metin">
    <p:bg>
      <p:bgPr>
        <a:blipFill dpi="0" rotWithShape="1">
          <a:blip r:embed="rId2">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38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33D76A5-30F0-4292-B40F-FFBE57546F88}" type="datetimeFigureOut">
              <a:rPr lang="tr-TR" smtClean="0"/>
              <a:t>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18567305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33D76A5-30F0-4292-B40F-FFBE57546F88}" type="datetimeFigureOut">
              <a:rPr lang="tr-TR" smtClean="0"/>
              <a:t>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14555962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33D76A5-30F0-4292-B40F-FFBE57546F88}" type="datetimeFigureOut">
              <a:rPr lang="tr-TR" smtClean="0"/>
              <a:t>7.04.2021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61921700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33D76A5-30F0-4292-B40F-FFBE57546F88}" type="datetimeFigureOut">
              <a:rPr lang="tr-TR" smtClean="0"/>
              <a:t>7.04.2021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236317887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33D76A5-30F0-4292-B40F-FFBE57546F88}" type="datetimeFigureOut">
              <a:rPr lang="tr-TR" smtClean="0"/>
              <a:t>7.04.2021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298902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33D76A5-30F0-4292-B40F-FFBE57546F88}" type="datetimeFigureOut">
              <a:rPr lang="tr-TR" smtClean="0"/>
              <a:t>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182498406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33D76A5-30F0-4292-B40F-FFBE57546F88}" type="datetimeFigureOut">
              <a:rPr lang="tr-TR" smtClean="0"/>
              <a:t>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D016A-1712-435C-A324-53BF3575C5ED}" type="slidenum">
              <a:rPr lang="tr-TR" smtClean="0"/>
              <a:t>‹#›</a:t>
            </a:fld>
            <a:endParaRPr lang="tr-TR"/>
          </a:p>
        </p:txBody>
      </p:sp>
    </p:spTree>
    <p:extLst>
      <p:ext uri="{BB962C8B-B14F-4D97-AF65-F5344CB8AC3E}">
        <p14:creationId xmlns:p14="http://schemas.microsoft.com/office/powerpoint/2010/main" val="386756241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D76A5-30F0-4292-B40F-FFBE57546F88}" type="datetimeFigureOut">
              <a:rPr lang="tr-TR" smtClean="0"/>
              <a:t>7.04.2021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D016A-1712-435C-A324-53BF3575C5ED}" type="slidenum">
              <a:rPr lang="tr-TR" smtClean="0"/>
              <a:t>‹#›</a:t>
            </a:fld>
            <a:endParaRPr lang="tr-TR"/>
          </a:p>
        </p:txBody>
      </p:sp>
      <p:pic>
        <p:nvPicPr>
          <p:cNvPr id="8" name="Resim 7">
            <a:extLst>
              <a:ext uri="{FF2B5EF4-FFF2-40B4-BE49-F238E27FC236}">
                <a16:creationId xmlns:a16="http://schemas.microsoft.com/office/drawing/2014/main" id="{18DD7299-3FF8-A241-A143-024ED05C20BF}"/>
              </a:ext>
            </a:extLst>
          </p:cNvPr>
          <p:cNvPicPr>
            <a:picLocks noChangeAspect="1"/>
          </p:cNvPicPr>
          <p:nvPr userDrawn="1"/>
        </p:nvPicPr>
        <p:blipFill>
          <a:blip r:embed="rId23" cstate="print">
            <a:alphaModFix amt="5000"/>
            <a:extLst>
              <a:ext uri="{28A0092B-C50C-407E-A947-70E740481C1C}">
                <a14:useLocalDpi xmlns:a14="http://schemas.microsoft.com/office/drawing/2010/main" val="0"/>
              </a:ext>
            </a:extLst>
          </a:blip>
          <a:stretch>
            <a:fillRect/>
          </a:stretch>
        </p:blipFill>
        <p:spPr>
          <a:xfrm>
            <a:off x="4472606" y="2379429"/>
            <a:ext cx="2948920" cy="1883788"/>
          </a:xfrm>
          <a:prstGeom prst="rect">
            <a:avLst/>
          </a:prstGeom>
        </p:spPr>
      </p:pic>
    </p:spTree>
    <p:extLst>
      <p:ext uri="{BB962C8B-B14F-4D97-AF65-F5344CB8AC3E}">
        <p14:creationId xmlns:p14="http://schemas.microsoft.com/office/powerpoint/2010/main" val="350009287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685" r:id="rId13"/>
    <p:sldLayoutId id="2147483687" r:id="rId14"/>
    <p:sldLayoutId id="2147483688" r:id="rId15"/>
    <p:sldLayoutId id="2147483689" r:id="rId16"/>
    <p:sldLayoutId id="2147483690" r:id="rId17"/>
    <p:sldLayoutId id="2147483692" r:id="rId18"/>
    <p:sldLayoutId id="2147483693" r:id="rId19"/>
    <p:sldLayoutId id="2147483694" r:id="rId20"/>
    <p:sldLayoutId id="2147483695"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microsoft.com/office/2014/relationships/chartEx" Target="../charts/chartEx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png"/><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9.png"/><Relationship Id="rId2" Type="http://schemas.openxmlformats.org/officeDocument/2006/relationships/diagramData" Target="../diagrams/data13.xml"/><Relationship Id="rId1" Type="http://schemas.openxmlformats.org/officeDocument/2006/relationships/slideLayout" Target="../slideLayouts/slideLayout2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9.png"/><Relationship Id="rId2" Type="http://schemas.openxmlformats.org/officeDocument/2006/relationships/diagramData" Target="../diagrams/data14.xml"/><Relationship Id="rId1" Type="http://schemas.openxmlformats.org/officeDocument/2006/relationships/slideLayout" Target="../slideLayouts/slideLayout2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9.png"/><Relationship Id="rId2" Type="http://schemas.openxmlformats.org/officeDocument/2006/relationships/diagramData" Target="../diagrams/data15.xml"/><Relationship Id="rId1" Type="http://schemas.openxmlformats.org/officeDocument/2006/relationships/slideLayout" Target="../slideLayouts/slideLayout2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hyperlink" Target="mailto:ycamlica@sgk.gov.tr" TargetMode="External"/><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snip2DiagRect">
            <a:avLst>
              <a:gd name="adj1" fmla="val 44211"/>
              <a:gd name="adj2" fmla="val 371"/>
            </a:avLst>
          </a:prstGeom>
        </p:spPr>
      </p:pic>
      <p:sp>
        <p:nvSpPr>
          <p:cNvPr id="16" name="Çapraz Köşesi Kesik Dikdörtgen 15"/>
          <p:cNvSpPr/>
          <p:nvPr/>
        </p:nvSpPr>
        <p:spPr>
          <a:xfrm>
            <a:off x="20909" y="0"/>
            <a:ext cx="12192000" cy="6858000"/>
          </a:xfrm>
          <a:prstGeom prst="snip2DiagRect">
            <a:avLst>
              <a:gd name="adj1" fmla="val 43351"/>
              <a:gd name="adj2" fmla="val 261"/>
            </a:avLst>
          </a:prstGeom>
          <a:solidFill>
            <a:srgbClr val="2C8FD0">
              <a:alpha val="43000"/>
            </a:srgbClr>
          </a:solidFill>
          <a:ln>
            <a:solidFill>
              <a:schemeClr val="accent1">
                <a:shade val="50000"/>
                <a:alpha val="7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p>
        </p:txBody>
      </p:sp>
      <p:sp>
        <p:nvSpPr>
          <p:cNvPr id="5" name="Dikdörtgen 4"/>
          <p:cNvSpPr/>
          <p:nvPr/>
        </p:nvSpPr>
        <p:spPr>
          <a:xfrm>
            <a:off x="782333" y="2949388"/>
            <a:ext cx="70781" cy="2890403"/>
          </a:xfrm>
          <a:prstGeom prst="rect">
            <a:avLst/>
          </a:prstGeom>
          <a:solidFill>
            <a:srgbClr val="2C8F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925535" y="4088930"/>
            <a:ext cx="11276920" cy="1736926"/>
          </a:xfrm>
          <a:prstGeom prst="rect">
            <a:avLst/>
          </a:prstGeom>
          <a:solidFill>
            <a:srgbClr val="C00000">
              <a:alpha val="32000"/>
            </a:srgbClr>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845807" y="4223144"/>
            <a:ext cx="6508448" cy="1323439"/>
          </a:xfrm>
          <a:prstGeom prst="rect">
            <a:avLst/>
          </a:prstGeom>
          <a:noFill/>
        </p:spPr>
        <p:txBody>
          <a:bodyPr wrap="square" lIns="91440" tIns="45720" rIns="91440" bIns="45720">
            <a:spAutoFit/>
          </a:bodyPr>
          <a:lstStyle/>
          <a:p>
            <a:pPr algn="ctr"/>
            <a:r>
              <a:rPr lang="tr-TR" sz="8000" b="1" cap="none" spc="800" dirty="0">
                <a:ln w="9525" cmpd="sng">
                  <a:solidFill>
                    <a:schemeClr val="accent1"/>
                  </a:solidFill>
                  <a:prstDash val="solid"/>
                </a:ln>
                <a:solidFill>
                  <a:srgbClr val="ED1C24"/>
                </a:solidFill>
                <a:effectLst>
                  <a:glow rad="38100">
                    <a:schemeClr val="accent1">
                      <a:alpha val="40000"/>
                    </a:schemeClr>
                  </a:glow>
                </a:effectLst>
                <a:latin typeface="Impact" panose="020B0806030902050204" pitchFamily="34" charset="0"/>
              </a:rPr>
              <a:t>İŞ’</a:t>
            </a:r>
            <a:r>
              <a:rPr lang="tr-TR" sz="8000" b="1" spc="800" dirty="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rPr>
              <a:t>TE</a:t>
            </a:r>
            <a:r>
              <a:rPr lang="tr-TR" sz="8000" b="1" cap="none" spc="800" dirty="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rPr>
              <a:t> </a:t>
            </a:r>
            <a:r>
              <a:rPr lang="tr-TR" sz="8000" b="1" spc="800" dirty="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rPr>
              <a:t>TEŞVİK</a:t>
            </a:r>
            <a:endParaRPr lang="tr-TR" sz="8000" b="1" cap="none" spc="800" dirty="0">
              <a:ln w="9525" cmpd="sng">
                <a:solidFill>
                  <a:schemeClr val="accent1"/>
                </a:solidFill>
                <a:prstDash val="solid"/>
              </a:ln>
              <a:solidFill>
                <a:schemeClr val="bg1"/>
              </a:solidFill>
              <a:effectLst>
                <a:glow rad="38100">
                  <a:schemeClr val="accent1">
                    <a:alpha val="40000"/>
                  </a:schemeClr>
                </a:glow>
              </a:effectLst>
              <a:latin typeface="Impact" panose="020B0806030902050204" pitchFamily="34" charset="0"/>
            </a:endParaRPr>
          </a:p>
        </p:txBody>
      </p:sp>
      <p:sp>
        <p:nvSpPr>
          <p:cNvPr id="9" name="Dikdörtgen 8"/>
          <p:cNvSpPr/>
          <p:nvPr/>
        </p:nvSpPr>
        <p:spPr>
          <a:xfrm>
            <a:off x="605519" y="3048000"/>
            <a:ext cx="104393" cy="2883909"/>
          </a:xfrm>
          <a:prstGeom prst="rect">
            <a:avLst/>
          </a:prstGeom>
          <a:solidFill>
            <a:srgbClr val="FFC00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00601" y="3128682"/>
            <a:ext cx="108880" cy="2711109"/>
          </a:xfrm>
          <a:prstGeom prst="rect">
            <a:avLst/>
          </a:prstGeom>
          <a:solidFill>
            <a:srgbClr val="2C8F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9179" y="4055878"/>
            <a:ext cx="123902" cy="1783913"/>
          </a:xfrm>
          <a:prstGeom prst="rect">
            <a:avLst/>
          </a:prstGeom>
          <a:solidFill>
            <a:srgbClr val="2C8FD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17533" y="3128682"/>
            <a:ext cx="110646" cy="2803227"/>
          </a:xfrm>
          <a:prstGeom prst="rect">
            <a:avLst/>
          </a:prstGeom>
          <a:solidFill>
            <a:srgbClr val="FFC000"/>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Bağlayıcı 12"/>
          <p:cNvCxnSpPr/>
          <p:nvPr/>
        </p:nvCxnSpPr>
        <p:spPr>
          <a:xfrm>
            <a:off x="0" y="5838863"/>
            <a:ext cx="12192000" cy="8298"/>
          </a:xfrm>
          <a:prstGeom prst="line">
            <a:avLst/>
          </a:prstGeom>
          <a:ln w="76200">
            <a:solidFill>
              <a:srgbClr val="2C8FD0">
                <a:alpha val="97000"/>
              </a:srgbClr>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24611" y="5955054"/>
            <a:ext cx="12237520" cy="5016"/>
          </a:xfrm>
          <a:prstGeom prst="line">
            <a:avLst/>
          </a:prstGeom>
          <a:ln w="76200">
            <a:solidFill>
              <a:srgbClr val="FFC000">
                <a:alpha val="97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23" name="Grafik 22"/>
              <p:cNvGraphicFramePr/>
              <p:nvPr>
                <p:extLst>
                  <p:ext uri="{D42A27DB-BD31-4B8C-83A1-F6EECF244321}">
                    <p14:modId xmlns:p14="http://schemas.microsoft.com/office/powerpoint/2010/main" val="929030070"/>
                  </p:ext>
                </p:extLst>
              </p:nvPr>
            </p:nvGraphicFramePr>
            <p:xfrm>
              <a:off x="7417729" y="1489596"/>
              <a:ext cx="4846691" cy="444231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3" name="Grafik 22"/>
              <p:cNvPicPr>
                <a:picLocks noGrp="1" noRot="1" noChangeAspect="1" noMove="1" noResize="1" noEditPoints="1" noAdjustHandles="1" noChangeArrowheads="1" noChangeShapeType="1"/>
              </p:cNvPicPr>
              <p:nvPr/>
            </p:nvPicPr>
            <p:blipFill>
              <a:blip r:embed="rId5"/>
              <a:stretch>
                <a:fillRect/>
              </a:stretch>
            </p:blipFill>
            <p:spPr>
              <a:xfrm>
                <a:off x="7417729" y="1489596"/>
                <a:ext cx="4846691" cy="4442313"/>
              </a:xfrm>
              <a:prstGeom prst="rect">
                <a:avLst/>
              </a:prstGeom>
            </p:spPr>
          </p:pic>
        </mc:Fallback>
      </mc:AlternateContent>
      <p:pic>
        <p:nvPicPr>
          <p:cNvPr id="4" name="Resim 3">
            <a:extLst>
              <a:ext uri="{FF2B5EF4-FFF2-40B4-BE49-F238E27FC236}">
                <a16:creationId xmlns:a16="http://schemas.microsoft.com/office/drawing/2014/main" id="{949BE586-5841-46EC-A043-8B083B1B6419}"/>
              </a:ext>
            </a:extLst>
          </p:cNvPr>
          <p:cNvPicPr>
            <a:picLocks noChangeAspect="1"/>
          </p:cNvPicPr>
          <p:nvPr/>
        </p:nvPicPr>
        <p:blipFill>
          <a:blip r:embed="rId6">
            <a:biLevel thresh="25000"/>
            <a:extLst>
              <a:ext uri="{28A0092B-C50C-407E-A947-70E740481C1C}">
                <a14:useLocalDpi xmlns:a14="http://schemas.microsoft.com/office/drawing/2010/main"/>
              </a:ext>
            </a:extLst>
          </a:blip>
          <a:stretch>
            <a:fillRect/>
          </a:stretch>
        </p:blipFill>
        <p:spPr>
          <a:xfrm>
            <a:off x="7181078" y="293916"/>
            <a:ext cx="4674285" cy="1285750"/>
          </a:xfrm>
          <a:prstGeom prst="rect">
            <a:avLst/>
          </a:prstGeom>
          <a:ln>
            <a:noFill/>
          </a:ln>
          <a:effectLst>
            <a:outerShdw blurRad="190500" algn="tl" rotWithShape="0">
              <a:srgbClr val="000000">
                <a:alpha val="70000"/>
              </a:srgbClr>
            </a:outerShdw>
          </a:effectLst>
        </p:spPr>
      </p:pic>
      <p:pic>
        <p:nvPicPr>
          <p:cNvPr id="15"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5519" y="215482"/>
            <a:ext cx="3096345" cy="1224136"/>
          </a:xfrm>
          <a:prstGeom prst="rect">
            <a:avLst/>
          </a:prstGeom>
          <a:effectLst>
            <a:outerShdw blurRad="50800" dist="38100" dir="5400000" algn="t" rotWithShape="0">
              <a:prstClr val="black">
                <a:alpha val="40000"/>
              </a:prstClr>
            </a:outerShdw>
            <a:reflection stA="32000" endPos="53000" dir="5400000" sy="-100000" algn="bl" rotWithShape="0"/>
          </a:effectLst>
        </p:spPr>
      </p:pic>
      <p:sp>
        <p:nvSpPr>
          <p:cNvPr id="18" name="Metin kutusu 17"/>
          <p:cNvSpPr txBox="1"/>
          <p:nvPr/>
        </p:nvSpPr>
        <p:spPr>
          <a:xfrm>
            <a:off x="20214" y="3351353"/>
            <a:ext cx="9007245" cy="707886"/>
          </a:xfrm>
          <a:prstGeom prst="rect">
            <a:avLst/>
          </a:prstGeom>
          <a:solidFill>
            <a:srgbClr val="0EB2F0"/>
          </a:solidFill>
        </p:spPr>
        <p:txBody>
          <a:bodyPr wrap="square" rtlCol="0">
            <a:spAutoFit/>
          </a:bodyPr>
          <a:lstStyle/>
          <a:p>
            <a:r>
              <a:rPr lang="tr-TR" sz="4000" b="1" dirty="0">
                <a:solidFill>
                  <a:schemeClr val="bg1"/>
                </a:solidFill>
                <a:effectLst>
                  <a:outerShdw blurRad="38100" dist="38100" dir="2700000" algn="tl">
                    <a:srgbClr val="000000">
                      <a:alpha val="43137"/>
                    </a:srgbClr>
                  </a:outerShdw>
                </a:effectLst>
              </a:rPr>
              <a:t>SOSYAL GÜVENLİK KURUMU BAŞKANLIĞI</a:t>
            </a:r>
          </a:p>
        </p:txBody>
      </p:sp>
      <p:sp>
        <p:nvSpPr>
          <p:cNvPr id="17" name="Metin kutusu 16">
            <a:extLst>
              <a:ext uri="{FF2B5EF4-FFF2-40B4-BE49-F238E27FC236}">
                <a16:creationId xmlns:a16="http://schemas.microsoft.com/office/drawing/2014/main" id="{4DB0DD7C-D6BE-4349-AC80-4BEBED660B36}"/>
              </a:ext>
            </a:extLst>
          </p:cNvPr>
          <p:cNvSpPr txBox="1"/>
          <p:nvPr/>
        </p:nvSpPr>
        <p:spPr>
          <a:xfrm>
            <a:off x="8603" y="6473907"/>
            <a:ext cx="12171091" cy="369332"/>
          </a:xfrm>
          <a:prstGeom prst="rect">
            <a:avLst/>
          </a:prstGeom>
          <a:solidFill>
            <a:srgbClr val="0EB2F0"/>
          </a:solidFill>
        </p:spPr>
        <p:txBody>
          <a:bodyPr wrap="square" rtlCol="0">
            <a:spAutoFit/>
          </a:bodyPr>
          <a:lstStyle/>
          <a:p>
            <a:pPr algn="ctr"/>
            <a:r>
              <a:rPr lang="tr-TR" b="1" dirty="0">
                <a:solidFill>
                  <a:schemeClr val="bg1"/>
                </a:solidFill>
                <a:effectLst>
                  <a:outerShdw blurRad="38100" dist="38100" dir="2700000" algn="tl">
                    <a:srgbClr val="000000">
                      <a:alpha val="43137"/>
                    </a:srgbClr>
                  </a:outerShdw>
                </a:effectLst>
              </a:rPr>
              <a:t>SİGORTA PRİMLERİ GENEL MÜDÜRLÜĞÜ</a:t>
            </a:r>
          </a:p>
        </p:txBody>
      </p:sp>
    </p:spTree>
    <p:extLst>
      <p:ext uri="{BB962C8B-B14F-4D97-AF65-F5344CB8AC3E}">
        <p14:creationId xmlns:p14="http://schemas.microsoft.com/office/powerpoint/2010/main" val="293318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B544C7C-CC00-CC4F-AB0B-AE0E821A37B4}"/>
              </a:ext>
            </a:extLst>
          </p:cNvPr>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 name="Tablo 2">
            <a:extLst>
              <a:ext uri="{FF2B5EF4-FFF2-40B4-BE49-F238E27FC236}">
                <a16:creationId xmlns:a16="http://schemas.microsoft.com/office/drawing/2014/main" id="{2BDC4A49-C492-C34A-B4D6-A06572E84C0E}"/>
              </a:ext>
            </a:extLst>
          </p:cNvPr>
          <p:cNvGraphicFramePr>
            <a:graphicFrameLocks noGrp="1"/>
          </p:cNvGraphicFramePr>
          <p:nvPr>
            <p:extLst>
              <p:ext uri="{D42A27DB-BD31-4B8C-83A1-F6EECF244321}">
                <p14:modId xmlns:p14="http://schemas.microsoft.com/office/powerpoint/2010/main" val="2406072240"/>
              </p:ext>
            </p:extLst>
          </p:nvPr>
        </p:nvGraphicFramePr>
        <p:xfrm>
          <a:off x="106959" y="834988"/>
          <a:ext cx="6440798" cy="608401"/>
        </p:xfrm>
        <a:graphic>
          <a:graphicData uri="http://schemas.openxmlformats.org/drawingml/2006/table">
            <a:tbl>
              <a:tblPr firstRow="1" firstCol="1" bandRow="1">
                <a:tableStyleId>{5C22544A-7EE6-4342-B048-85BDC9FD1C3A}</a:tableStyleId>
              </a:tblPr>
              <a:tblGrid>
                <a:gridCol w="1470171">
                  <a:extLst>
                    <a:ext uri="{9D8B030D-6E8A-4147-A177-3AD203B41FA5}">
                      <a16:colId xmlns:a16="http://schemas.microsoft.com/office/drawing/2014/main" val="1798935961"/>
                    </a:ext>
                  </a:extLst>
                </a:gridCol>
                <a:gridCol w="4970627">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it-IT" sz="1300" b="1" kern="1200" dirty="0">
                          <a:solidFill>
                            <a:srgbClr val="002060"/>
                          </a:solidFill>
                          <a:effectLst/>
                          <a:latin typeface="+mn-lt"/>
                          <a:ea typeface="+mn-ea"/>
                          <a:cs typeface="+mn-cs"/>
                        </a:rPr>
                        <a:t>5510 </a:t>
                      </a:r>
                      <a:r>
                        <a:rPr lang="tr-TR" sz="1300" b="1" kern="1200" dirty="0">
                          <a:solidFill>
                            <a:srgbClr val="002060"/>
                          </a:solidFill>
                          <a:effectLst/>
                          <a:latin typeface="+mn-lt"/>
                          <a:ea typeface="+mn-ea"/>
                          <a:cs typeface="+mn-cs"/>
                        </a:rPr>
                        <a:t>sayılı Kanunun</a:t>
                      </a:r>
                      <a:r>
                        <a:rPr lang="it-IT" sz="1300" b="1" kern="1200" dirty="0">
                          <a:solidFill>
                            <a:srgbClr val="002060"/>
                          </a:solidFill>
                          <a:effectLst/>
                          <a:latin typeface="+mn-lt"/>
                          <a:ea typeface="+mn-ea"/>
                          <a:cs typeface="+mn-cs"/>
                        </a:rPr>
                        <a:t> </a:t>
                      </a:r>
                      <a:r>
                        <a:rPr lang="tr-TR" sz="1300" b="1" kern="1200" dirty="0">
                          <a:solidFill>
                            <a:srgbClr val="002060"/>
                          </a:solidFill>
                          <a:effectLst/>
                          <a:latin typeface="+mn-lt"/>
                          <a:ea typeface="+mn-ea"/>
                          <a:cs typeface="+mn-cs"/>
                        </a:rPr>
                        <a:t>g</a:t>
                      </a:r>
                      <a:r>
                        <a:rPr lang="it-IT" sz="1300" b="1" kern="1200" dirty="0">
                          <a:solidFill>
                            <a:srgbClr val="002060"/>
                          </a:solidFill>
                          <a:effectLst/>
                          <a:latin typeface="+mn-lt"/>
                          <a:ea typeface="+mn-ea"/>
                          <a:cs typeface="+mn-cs"/>
                        </a:rPr>
                        <a:t>eçici </a:t>
                      </a:r>
                      <a:r>
                        <a:rPr lang="tr-TR" sz="1300" b="1" kern="1200" dirty="0">
                          <a:solidFill>
                            <a:srgbClr val="002060"/>
                          </a:solidFill>
                          <a:effectLst/>
                          <a:latin typeface="+mn-lt"/>
                          <a:ea typeface="+mn-ea"/>
                          <a:cs typeface="+mn-cs"/>
                        </a:rPr>
                        <a:t>80</a:t>
                      </a:r>
                      <a:r>
                        <a:rPr lang="it-IT" sz="1300" b="1" kern="1200" dirty="0">
                          <a:solidFill>
                            <a:srgbClr val="002060"/>
                          </a:solidFill>
                          <a:effectLst/>
                          <a:latin typeface="+mn-lt"/>
                          <a:ea typeface="+mn-ea"/>
                          <a:cs typeface="+mn-cs"/>
                        </a:rPr>
                        <a:t>. </a:t>
                      </a:r>
                      <a:r>
                        <a:rPr lang="tr-TR" sz="1300" b="1" kern="1200" dirty="0">
                          <a:solidFill>
                            <a:srgbClr val="002060"/>
                          </a:solidFill>
                          <a:effectLst/>
                          <a:latin typeface="+mn-lt"/>
                          <a:ea typeface="+mn-ea"/>
                          <a:cs typeface="+mn-cs"/>
                        </a:rPr>
                        <a:t>m</a:t>
                      </a:r>
                      <a:r>
                        <a:rPr lang="it-IT" sz="1300" b="1" kern="1200" dirty="0">
                          <a:solidFill>
                            <a:srgbClr val="002060"/>
                          </a:solidFill>
                          <a:effectLst/>
                          <a:latin typeface="+mn-lt"/>
                          <a:ea typeface="+mn-ea"/>
                          <a:cs typeface="+mn-cs"/>
                        </a:rPr>
                        <a:t>adde</a:t>
                      </a:r>
                      <a:r>
                        <a:rPr lang="tr-TR" sz="1300" b="1" kern="1200" dirty="0">
                          <a:solidFill>
                            <a:srgbClr val="002060"/>
                          </a:solidFill>
                          <a:effectLst/>
                          <a:latin typeface="+mn-lt"/>
                          <a:ea typeface="+mn-ea"/>
                          <a:cs typeface="+mn-cs"/>
                        </a:rPr>
                        <a:t>si.</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C289A4F9-697D-2E48-B2BA-07CF54AF52AD}"/>
              </a:ext>
            </a:extLst>
          </p:cNvPr>
          <p:cNvGraphicFramePr>
            <a:graphicFrameLocks noGrp="1"/>
          </p:cNvGraphicFramePr>
          <p:nvPr>
            <p:extLst>
              <p:ext uri="{D42A27DB-BD31-4B8C-83A1-F6EECF244321}">
                <p14:modId xmlns:p14="http://schemas.microsoft.com/office/powerpoint/2010/main" val="373154653"/>
              </p:ext>
            </p:extLst>
          </p:nvPr>
        </p:nvGraphicFramePr>
        <p:xfrm>
          <a:off x="6605256" y="812451"/>
          <a:ext cx="2395426" cy="663660"/>
        </p:xfrm>
        <a:graphic>
          <a:graphicData uri="http://schemas.openxmlformats.org/drawingml/2006/table">
            <a:tbl>
              <a:tblPr firstRow="1" firstCol="1" bandRow="1">
                <a:tableStyleId>{5C22544A-7EE6-4342-B048-85BDC9FD1C3A}</a:tableStyleId>
              </a:tblPr>
              <a:tblGrid>
                <a:gridCol w="1322693">
                  <a:extLst>
                    <a:ext uri="{9D8B030D-6E8A-4147-A177-3AD203B41FA5}">
                      <a16:colId xmlns:a16="http://schemas.microsoft.com/office/drawing/2014/main" val="2643230235"/>
                    </a:ext>
                  </a:extLst>
                </a:gridCol>
                <a:gridCol w="1072733">
                  <a:extLst>
                    <a:ext uri="{9D8B030D-6E8A-4147-A177-3AD203B41FA5}">
                      <a16:colId xmlns:a16="http://schemas.microsoft.com/office/drawing/2014/main" val="1809252406"/>
                    </a:ext>
                  </a:extLst>
                </a:gridCol>
              </a:tblGrid>
              <a:tr h="331830">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331830">
                <a:tc>
                  <a:txBody>
                    <a:bodyPr/>
                    <a:lstStyle/>
                    <a:p>
                      <a:pPr algn="ctr">
                        <a:lnSpc>
                          <a:spcPct val="107000"/>
                        </a:lnSpc>
                        <a:spcAft>
                          <a:spcPts val="0"/>
                        </a:spcAft>
                      </a:pPr>
                      <a:r>
                        <a:rPr lang="tr-TR" sz="1300" b="1" kern="1200" dirty="0">
                          <a:solidFill>
                            <a:schemeClr val="bg1"/>
                          </a:solidFill>
                          <a:effectLst/>
                          <a:latin typeface="+mn-lt"/>
                          <a:ea typeface="+mn-ea"/>
                          <a:cs typeface="+mn-cs"/>
                        </a:rPr>
                        <a:t>1/1/2020</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tc>
                  <a:txBody>
                    <a:bodyPr/>
                    <a:lstStyle/>
                    <a:p>
                      <a:pPr algn="ctr">
                        <a:lnSpc>
                          <a:spcPct val="107000"/>
                        </a:lnSpc>
                        <a:spcAft>
                          <a:spcPts val="0"/>
                        </a:spcAft>
                      </a:pPr>
                      <a:r>
                        <a:rPr lang="tr-TR" sz="1300" b="1" dirty="0">
                          <a:solidFill>
                            <a:schemeClr val="bg1"/>
                          </a:solidFill>
                          <a:effectLst/>
                          <a:latin typeface="+mn-lt"/>
                          <a:ea typeface="+mn-ea"/>
                          <a:cs typeface="+mn-cs"/>
                        </a:rPr>
                        <a:t>31/12/2020</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5" name="Tablo 4">
            <a:extLst>
              <a:ext uri="{FF2B5EF4-FFF2-40B4-BE49-F238E27FC236}">
                <a16:creationId xmlns:a16="http://schemas.microsoft.com/office/drawing/2014/main" id="{C2E32623-993E-1A41-944C-7F62F0335798}"/>
              </a:ext>
            </a:extLst>
          </p:cNvPr>
          <p:cNvGraphicFramePr>
            <a:graphicFrameLocks noGrp="1"/>
          </p:cNvGraphicFramePr>
          <p:nvPr>
            <p:extLst>
              <p:ext uri="{D42A27DB-BD31-4B8C-83A1-F6EECF244321}">
                <p14:modId xmlns:p14="http://schemas.microsoft.com/office/powerpoint/2010/main" val="3120329783"/>
              </p:ext>
            </p:extLst>
          </p:nvPr>
        </p:nvGraphicFramePr>
        <p:xfrm>
          <a:off x="106957" y="1557615"/>
          <a:ext cx="12021542" cy="54738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547380">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2020</a:t>
                      </a:r>
                      <a:r>
                        <a:rPr lang="tr-TR" sz="1300" b="1" kern="1200" baseline="0" dirty="0">
                          <a:solidFill>
                            <a:srgbClr val="002060"/>
                          </a:solidFill>
                          <a:effectLst/>
                          <a:latin typeface="+mn-lt"/>
                          <a:ea typeface="+mn-ea"/>
                          <a:cs typeface="+mn-cs"/>
                        </a:rPr>
                        <a:t> </a:t>
                      </a:r>
                      <a:r>
                        <a:rPr lang="tr-TR" sz="1300" b="1" kern="1200" dirty="0">
                          <a:solidFill>
                            <a:srgbClr val="002060"/>
                          </a:solidFill>
                          <a:effectLst/>
                          <a:latin typeface="+mn-lt"/>
                          <a:ea typeface="+mn-ea"/>
                          <a:cs typeface="+mn-cs"/>
                        </a:rPr>
                        <a:t>yılı Ocak ila Aralık ayları/dönemi için bu maddede belirtilen şartları</a:t>
                      </a:r>
                      <a:r>
                        <a:rPr lang="tr-TR" sz="1300" b="1" kern="1200" baseline="0" dirty="0">
                          <a:solidFill>
                            <a:srgbClr val="002060"/>
                          </a:solidFill>
                          <a:effectLst/>
                          <a:latin typeface="+mn-lt"/>
                          <a:ea typeface="+mn-ea"/>
                          <a:cs typeface="+mn-cs"/>
                        </a:rPr>
                        <a:t> sağlayan gün sayısı ile 2,50 Türk Lirasının</a:t>
                      </a:r>
                      <a:r>
                        <a:rPr lang="tr-TR" sz="1300" b="1" kern="1200" dirty="0">
                          <a:solidFill>
                            <a:srgbClr val="002060"/>
                          </a:solidFill>
                          <a:effectLst/>
                          <a:latin typeface="+mn-lt"/>
                          <a:ea typeface="+mn-ea"/>
                          <a:cs typeface="+mn-cs"/>
                        </a:rPr>
                        <a:t> çarpımı sonucu bulunacak tutar, bu işverenlerin Kuruma ödeyecekleri sigorta primlerinden mahsup edilir ve bu tutar İşsizlik Sigortası Fonundan karşılanır.</a:t>
                      </a:r>
                      <a:r>
                        <a:rPr lang="tr-TR" sz="1300" b="1" kern="1200" baseline="0" dirty="0">
                          <a:solidFill>
                            <a:srgbClr val="002060"/>
                          </a:solidFill>
                          <a:effectLst/>
                          <a:latin typeface="+mn-lt"/>
                          <a:ea typeface="+mn-ea"/>
                          <a:cs typeface="+mn-cs"/>
                        </a:rPr>
                        <a:t> </a:t>
                      </a:r>
                      <a:endParaRPr lang="tr-TR" sz="1300" b="1" kern="1200" dirty="0">
                        <a:solidFill>
                          <a:srgbClr val="002060"/>
                        </a:solidFill>
                        <a:effectLst/>
                        <a:latin typeface="+mn-lt"/>
                        <a:ea typeface="+mn-ea"/>
                        <a:cs typeface="+mn-cs"/>
                      </a:endParaRP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6" name="Tablo 5">
            <a:extLst>
              <a:ext uri="{FF2B5EF4-FFF2-40B4-BE49-F238E27FC236}">
                <a16:creationId xmlns:a16="http://schemas.microsoft.com/office/drawing/2014/main" id="{88993D88-B755-6643-88FB-1D7FFAA68A8E}"/>
              </a:ext>
            </a:extLst>
          </p:cNvPr>
          <p:cNvGraphicFramePr>
            <a:graphicFrameLocks noGrp="1"/>
          </p:cNvGraphicFramePr>
          <p:nvPr>
            <p:extLst>
              <p:ext uri="{D42A27DB-BD31-4B8C-83A1-F6EECF244321}">
                <p14:modId xmlns:p14="http://schemas.microsoft.com/office/powerpoint/2010/main" val="2155865235"/>
              </p:ext>
            </p:extLst>
          </p:nvPr>
        </p:nvGraphicFramePr>
        <p:xfrm>
          <a:off x="106956" y="5826408"/>
          <a:ext cx="12046943" cy="582537"/>
        </p:xfrm>
        <a:graphic>
          <a:graphicData uri="http://schemas.openxmlformats.org/drawingml/2006/table">
            <a:tbl>
              <a:tblPr firstRow="1" firstCol="1" bandRow="1">
                <a:tableStyleId>{5C22544A-7EE6-4342-B048-85BDC9FD1C3A}</a:tableStyleId>
              </a:tblPr>
              <a:tblGrid>
                <a:gridCol w="6027144">
                  <a:extLst>
                    <a:ext uri="{9D8B030D-6E8A-4147-A177-3AD203B41FA5}">
                      <a16:colId xmlns:a16="http://schemas.microsoft.com/office/drawing/2014/main" val="2564627808"/>
                    </a:ext>
                  </a:extLst>
                </a:gridCol>
                <a:gridCol w="6019799">
                  <a:extLst>
                    <a:ext uri="{9D8B030D-6E8A-4147-A177-3AD203B41FA5}">
                      <a16:colId xmlns:a16="http://schemas.microsoft.com/office/drawing/2014/main" val="3708009783"/>
                    </a:ext>
                  </a:extLst>
                </a:gridCol>
              </a:tblGrid>
              <a:tr h="292972">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800" dirty="0">
                          <a:effectLst/>
                        </a:rPr>
                        <a:t>RAKAMLARLA (2020 RAKAMLARINA GÖRE) ÜCRET DESTEĞİ TUTARI</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pPr algn="ctr">
                        <a:lnSpc>
                          <a:spcPct val="107000"/>
                        </a:lnSpc>
                        <a:spcAft>
                          <a:spcPts val="0"/>
                        </a:spcAft>
                      </a:pPr>
                      <a:endParaRPr lang="tr-T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extLst>
                  <a:ext uri="{0D108BD9-81ED-4DB2-BD59-A6C34878D82A}">
                    <a16:rowId xmlns:a16="http://schemas.microsoft.com/office/drawing/2014/main" val="3312391257"/>
                  </a:ext>
                </a:extLst>
              </a:tr>
              <a:tr h="289565">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Günlük 2,5 TL</a:t>
                      </a:r>
                    </a:p>
                  </a:txBody>
                  <a:tcPr marL="68580" marR="68580" marT="0" marB="0">
                    <a:solidFill>
                      <a:srgbClr val="2C8FD0">
                        <a:alpha val="58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Aylık 75 TL</a:t>
                      </a:r>
                    </a:p>
                  </a:txBody>
                  <a:tcPr marL="68580" marR="68580" marT="0" marB="0">
                    <a:solidFill>
                      <a:srgbClr val="2C8FD0">
                        <a:alpha val="58000"/>
                      </a:srgbClr>
                    </a:solidFill>
                  </a:tcPr>
                </a:tc>
                <a:extLst>
                  <a:ext uri="{0D108BD9-81ED-4DB2-BD59-A6C34878D82A}">
                    <a16:rowId xmlns:a16="http://schemas.microsoft.com/office/drawing/2014/main" val="340633354"/>
                  </a:ext>
                </a:extLst>
              </a:tr>
            </a:tbl>
          </a:graphicData>
        </a:graphic>
      </p:graphicFrame>
      <p:graphicFrame>
        <p:nvGraphicFramePr>
          <p:cNvPr id="7" name="Tablo 6">
            <a:extLst>
              <a:ext uri="{FF2B5EF4-FFF2-40B4-BE49-F238E27FC236}">
                <a16:creationId xmlns:a16="http://schemas.microsoft.com/office/drawing/2014/main" id="{77CD7E4E-2F58-7348-BACE-AEC2395DD168}"/>
              </a:ext>
            </a:extLst>
          </p:cNvPr>
          <p:cNvGraphicFramePr>
            <a:graphicFrameLocks noGrp="1"/>
          </p:cNvGraphicFramePr>
          <p:nvPr/>
        </p:nvGraphicFramePr>
        <p:xfrm>
          <a:off x="106956" y="2215432"/>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8" name="Diyagram 7">
            <a:extLst>
              <a:ext uri="{FF2B5EF4-FFF2-40B4-BE49-F238E27FC236}">
                <a16:creationId xmlns:a16="http://schemas.microsoft.com/office/drawing/2014/main" id="{D2C1BDB5-3DD9-6240-85CB-853A10FD720E}"/>
              </a:ext>
            </a:extLst>
          </p:cNvPr>
          <p:cNvGraphicFramePr/>
          <p:nvPr>
            <p:extLst>
              <p:ext uri="{D42A27DB-BD31-4B8C-83A1-F6EECF244321}">
                <p14:modId xmlns:p14="http://schemas.microsoft.com/office/powerpoint/2010/main" val="2792916465"/>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utoShape 2">
            <a:extLst>
              <a:ext uri="{FF2B5EF4-FFF2-40B4-BE49-F238E27FC236}">
                <a16:creationId xmlns:a16="http://schemas.microsoft.com/office/drawing/2014/main" id="{E7854158-7E23-0643-B582-EAF4DE4F9E0F}"/>
              </a:ext>
            </a:extLst>
          </p:cNvPr>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7</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10" name="Dikdörtgen 9">
            <a:extLst>
              <a:ext uri="{FF2B5EF4-FFF2-40B4-BE49-F238E27FC236}">
                <a16:creationId xmlns:a16="http://schemas.microsoft.com/office/drawing/2014/main" id="{67D22081-FB2C-4842-ACA5-F2E7BAA83930}"/>
              </a:ext>
            </a:extLst>
          </p:cNvPr>
          <p:cNvSpPr/>
          <p:nvPr/>
        </p:nvSpPr>
        <p:spPr>
          <a:xfrm>
            <a:off x="772439" y="291253"/>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id="{3B246D05-E51E-BB47-85A2-CD9E6E730FA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12" name="Tablo 11">
            <a:extLst>
              <a:ext uri="{FF2B5EF4-FFF2-40B4-BE49-F238E27FC236}">
                <a16:creationId xmlns:a16="http://schemas.microsoft.com/office/drawing/2014/main" id="{E1C7D36B-0B9A-804E-90AB-8A2388DBF954}"/>
              </a:ext>
            </a:extLst>
          </p:cNvPr>
          <p:cNvGraphicFramePr>
            <a:graphicFrameLocks noGrp="1"/>
          </p:cNvGraphicFramePr>
          <p:nvPr>
            <p:extLst>
              <p:ext uri="{D42A27DB-BD31-4B8C-83A1-F6EECF244321}">
                <p14:modId xmlns:p14="http://schemas.microsoft.com/office/powerpoint/2010/main" val="2979553566"/>
              </p:ext>
            </p:extLst>
          </p:nvPr>
        </p:nvGraphicFramePr>
        <p:xfrm>
          <a:off x="9058181" y="815604"/>
          <a:ext cx="1856554" cy="631574"/>
        </p:xfrm>
        <a:graphic>
          <a:graphicData uri="http://schemas.openxmlformats.org/drawingml/2006/table">
            <a:tbl>
              <a:tblPr firstRow="1" firstCol="1" bandRow="1">
                <a:tableStyleId>{5C22544A-7EE6-4342-B048-85BDC9FD1C3A}</a:tableStyleId>
              </a:tblPr>
              <a:tblGrid>
                <a:gridCol w="1856554">
                  <a:extLst>
                    <a:ext uri="{9D8B030D-6E8A-4147-A177-3AD203B41FA5}">
                      <a16:colId xmlns:a16="http://schemas.microsoft.com/office/drawing/2014/main" val="3100724707"/>
                    </a:ext>
                  </a:extLst>
                </a:gridCol>
              </a:tblGrid>
              <a:tr h="360077">
                <a:tc>
                  <a:txBody>
                    <a:bodyPr/>
                    <a:lstStyle/>
                    <a:p>
                      <a:pPr algn="ctr">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71497">
                <a:tc>
                  <a:txBody>
                    <a:bodyPr/>
                    <a:lstStyle/>
                    <a:p>
                      <a:pPr algn="just">
                        <a:lnSpc>
                          <a:spcPct val="107000"/>
                        </a:lnSpc>
                        <a:spcAft>
                          <a:spcPts val="0"/>
                        </a:spcAft>
                      </a:pP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3" name="Tablo 12">
            <a:extLst>
              <a:ext uri="{FF2B5EF4-FFF2-40B4-BE49-F238E27FC236}">
                <a16:creationId xmlns:a16="http://schemas.microsoft.com/office/drawing/2014/main" id="{B10C84A3-8CCD-F54B-8146-7B9FF115F1AC}"/>
              </a:ext>
            </a:extLst>
          </p:cNvPr>
          <p:cNvGraphicFramePr>
            <a:graphicFrameLocks noGrp="1"/>
          </p:cNvGraphicFramePr>
          <p:nvPr>
            <p:extLst>
              <p:ext uri="{D42A27DB-BD31-4B8C-83A1-F6EECF244321}">
                <p14:modId xmlns:p14="http://schemas.microsoft.com/office/powerpoint/2010/main" val="1650419069"/>
              </p:ext>
            </p:extLst>
          </p:nvPr>
        </p:nvGraphicFramePr>
        <p:xfrm>
          <a:off x="106956" y="2578862"/>
          <a:ext cx="11940623" cy="2773680"/>
        </p:xfrm>
        <a:graphic>
          <a:graphicData uri="http://schemas.openxmlformats.org/drawingml/2006/table">
            <a:tbl>
              <a:tblPr/>
              <a:tblGrid>
                <a:gridCol w="11940623">
                  <a:extLst>
                    <a:ext uri="{9D8B030D-6E8A-4147-A177-3AD203B41FA5}">
                      <a16:colId xmlns:a16="http://schemas.microsoft.com/office/drawing/2014/main" val="524131095"/>
                    </a:ext>
                  </a:extLst>
                </a:gridCol>
              </a:tblGrid>
              <a:tr h="1935982">
                <a:tc>
                  <a:txBody>
                    <a:bodyPr/>
                    <a:lstStyle/>
                    <a:p>
                      <a:pPr marL="0" lvl="0" indent="-342900" algn="just" defTabSz="914400" rtl="0" eaLnBrk="1" latinLnBrk="0" hangingPunct="1">
                        <a:lnSpc>
                          <a:spcPct val="100000"/>
                        </a:lnSpc>
                        <a:spcAft>
                          <a:spcPts val="0"/>
                        </a:spcAft>
                        <a:buFont typeface="Wingdings" panose="05000000000000000000" pitchFamily="2" charset="2"/>
                        <a:buChar char=""/>
                      </a:pPr>
                      <a:r>
                        <a:rPr lang="tr-TR" sz="1400" b="1" kern="1200" dirty="0">
                          <a:solidFill>
                            <a:schemeClr val="tx1"/>
                          </a:solidFill>
                          <a:effectLst/>
                          <a:latin typeface="Calibri" panose="020F0502020204030204" pitchFamily="34" charset="0"/>
                          <a:ea typeface="+mn-ea"/>
                          <a:cs typeface="Calibri" panose="020F0502020204030204" pitchFamily="34" charset="0"/>
                        </a:rPr>
                        <a:t>De</a:t>
                      </a:r>
                      <a:r>
                        <a:rPr lang="tr-TR" sz="1400" b="1" kern="1200" dirty="0">
                          <a:solidFill>
                            <a:srgbClr val="002060"/>
                          </a:solidFill>
                          <a:effectLst/>
                          <a:latin typeface="+mn-lt"/>
                          <a:ea typeface="+mn-ea"/>
                          <a:cs typeface="+mn-cs"/>
                        </a:rPr>
                        <a:t>stek tutarı işyeri ayrımı yapılmaksızın tüm işyerleri için ilk olarak 2016 yılında günlük 3,33 TL (aylık 100 TL) olarak uygulanmıştır. Bu uygulama 2017, 2018, 2019 yıllarında devam etmiş olup 2020 yılı için de uygulanmaktadır.</a:t>
                      </a:r>
                    </a:p>
                    <a:p>
                      <a:pPr marL="0" lvl="0" indent="-342900" algn="just" defTabSz="914400" rtl="0" eaLnBrk="1" latinLnBrk="0" hangingPunct="1">
                        <a:lnSpc>
                          <a:spcPct val="100000"/>
                        </a:lnSpc>
                        <a:spcAft>
                          <a:spcPts val="0"/>
                        </a:spcAft>
                        <a:buFont typeface="Wingdings" panose="05000000000000000000" pitchFamily="2" charset="2"/>
                        <a:buChar char=""/>
                      </a:pPr>
                      <a:r>
                        <a:rPr lang="tr-TR" sz="1400" b="1" kern="1200" dirty="0">
                          <a:solidFill>
                            <a:srgbClr val="002060"/>
                          </a:solidFill>
                          <a:effectLst/>
                          <a:latin typeface="+mn-lt"/>
                          <a:ea typeface="+mn-ea"/>
                          <a:cs typeface="+mn-cs"/>
                        </a:rPr>
                        <a:t>Destek ödemesinin uygulandığı yıl içinde yeni açılacak işyerlerinde çalışan sigortalıların tamamı ücret sınırı olmaksızın destek ödemesinden yararlanmaktadır. Bu işyerlerinin aylık prim hizmet belgelerini </a:t>
                      </a:r>
                      <a:r>
                        <a:rPr lang="tr-TR" sz="1400" b="1" kern="1200" dirty="0">
                          <a:solidFill>
                            <a:schemeClr val="accent5">
                              <a:lumMod val="50000"/>
                            </a:schemeClr>
                          </a:solidFill>
                          <a:effectLst/>
                          <a:latin typeface="+mn-lt"/>
                          <a:ea typeface="+mn-ea"/>
                          <a:cs typeface="+mn-cs"/>
                        </a:rPr>
                        <a:t>/ muhtasar ve prim hizmet beyannamelerini </a:t>
                      </a:r>
                      <a:r>
                        <a:rPr lang="tr-TR" sz="1400" b="1" kern="1200" dirty="0">
                          <a:solidFill>
                            <a:srgbClr val="002060"/>
                          </a:solidFill>
                          <a:effectLst/>
                          <a:latin typeface="+mn-lt"/>
                          <a:ea typeface="+mn-ea"/>
                          <a:cs typeface="+mn-cs"/>
                        </a:rPr>
                        <a:t>yasal süresinde vermesi; Primlerini yasal süresinden ödemesi, Kurum’a borcunun bulunmaması, kayıt dışı sigortalı çalıştırmaması ve sahte sigortalı bildiriminde bulunmaması şartlarını yerine getirmesi gerekmektedir.</a:t>
                      </a:r>
                    </a:p>
                    <a:p>
                      <a:pPr marL="0" lvl="0" indent="-342900" algn="just" defTabSz="914400" rtl="0" eaLnBrk="1" latinLnBrk="0" hangingPunct="1">
                        <a:lnSpc>
                          <a:spcPct val="100000"/>
                        </a:lnSpc>
                        <a:spcAft>
                          <a:spcPts val="0"/>
                        </a:spcAft>
                        <a:buFont typeface="Wingdings" panose="05000000000000000000" pitchFamily="2" charset="2"/>
                        <a:buChar char=""/>
                      </a:pPr>
                      <a:r>
                        <a:rPr lang="tr-TR" sz="1400" b="1" kern="1200" dirty="0">
                          <a:solidFill>
                            <a:srgbClr val="002060"/>
                          </a:solidFill>
                          <a:effectLst/>
                          <a:latin typeface="+mn-lt"/>
                          <a:ea typeface="+mn-ea"/>
                          <a:cs typeface="+mn-cs"/>
                        </a:rPr>
                        <a:t>Destekten,  2020 yılında ilk defa tescil edilen işyeri işverenleri ile 2019 yılında prime esas günlük kazancı 128 TL, toplu iş sözleşmesi uygulanan işyerlerinde 256 TL ve linyit ve taşkömürü işyerlerinde 341 TL altında ücretle çalıştırılan sigortalıların işverenleri yararlanacaktır. </a:t>
                      </a:r>
                    </a:p>
                    <a:p>
                      <a:pPr marL="0" lvl="0" indent="-342900" algn="just" defTabSz="914400" rtl="0" eaLnBrk="1" latinLnBrk="0" hangingPunct="1">
                        <a:lnSpc>
                          <a:spcPct val="100000"/>
                        </a:lnSpc>
                        <a:spcAft>
                          <a:spcPts val="0"/>
                        </a:spcAft>
                        <a:buFont typeface="Wingdings" panose="05000000000000000000" pitchFamily="2" charset="2"/>
                        <a:buChar char=""/>
                      </a:pPr>
                      <a:r>
                        <a:rPr lang="tr-TR" sz="1400" b="1" kern="1200" dirty="0">
                          <a:solidFill>
                            <a:srgbClr val="002060"/>
                          </a:solidFill>
                          <a:effectLst/>
                          <a:latin typeface="+mn-lt"/>
                          <a:ea typeface="+mn-ea"/>
                          <a:cs typeface="+mn-cs"/>
                        </a:rPr>
                        <a:t>2020 yılından önce tescil edilen işyerlerinden, 2019 yılında aylık prim ve hizmet belgesi ya da muhtasar ve prim hizmet beyannamesi ile bildirimde bulunulduğu en az sigortalı sayısının altında sigortalı bildirimi yapılan aylar için destek verilmeyecektir.</a:t>
                      </a:r>
                    </a:p>
                    <a:p>
                      <a:pPr marL="0" lvl="0" indent="-342900" algn="just" defTabSz="914400" rtl="0" eaLnBrk="1" latinLnBrk="0" hangingPunct="1">
                        <a:lnSpc>
                          <a:spcPct val="100000"/>
                        </a:lnSpc>
                        <a:spcAft>
                          <a:spcPts val="0"/>
                        </a:spcAft>
                        <a:buFont typeface="Wingdings" panose="05000000000000000000" pitchFamily="2" charset="2"/>
                        <a:buChar char=""/>
                      </a:pPr>
                      <a:r>
                        <a:rPr lang="tr-TR" sz="1400" b="1" kern="1200" dirty="0">
                          <a:solidFill>
                            <a:srgbClr val="002060"/>
                          </a:solidFill>
                          <a:effectLst/>
                          <a:latin typeface="+mn-lt"/>
                          <a:ea typeface="+mn-ea"/>
                          <a:cs typeface="+mn-cs"/>
                        </a:rPr>
                        <a:t>5018 sayılı Kanuna ekli (I) sayılı cetvelde sayılan kamu idarelerine ait kadro ve  pozisyonlarda 4 üncü maddenin birinci fıkrasının (a) bendi kapsamı dışında kalan 4/a kapsamındaki sigortalılar için uygulanacaktır.</a:t>
                      </a:r>
                    </a:p>
                    <a:p>
                      <a:pPr marL="0" lvl="0" indent="-342900" algn="just" defTabSz="914400" rtl="0" eaLnBrk="1" latinLnBrk="0" hangingPunct="1">
                        <a:lnSpc>
                          <a:spcPct val="100000"/>
                        </a:lnSpc>
                        <a:spcAft>
                          <a:spcPts val="0"/>
                        </a:spcAft>
                        <a:buFont typeface="Wingdings" panose="05000000000000000000" pitchFamily="2" charset="2"/>
                        <a:buChar char=""/>
                      </a:pPr>
                      <a:r>
                        <a:rPr lang="tr-TR" sz="1400" b="1" kern="1200" dirty="0">
                          <a:solidFill>
                            <a:srgbClr val="002060"/>
                          </a:solidFill>
                          <a:effectLst/>
                          <a:latin typeface="+mn-lt"/>
                          <a:ea typeface="+mn-ea"/>
                          <a:cs typeface="+mn-cs"/>
                        </a:rPr>
                        <a:t>Kayıt dışı çalışma  ile sahte sigortalı bildiriminin tespiti halinde asgari ücret destekleri geri alınacaktır. Tespit tarihinden sonra da verilmeyecektir. </a:t>
                      </a:r>
                    </a:p>
                  </a:txBody>
                  <a:tcPr marL="89535" marR="89535" marT="0" marB="0">
                    <a:lnL>
                      <a:noFill/>
                    </a:lnL>
                    <a:lnR>
                      <a:noFill/>
                    </a:lnR>
                    <a:lnT>
                      <a:noFill/>
                    </a:lnT>
                    <a:lnB>
                      <a:noFill/>
                    </a:lnB>
                  </a:tcPr>
                </a:tc>
                <a:extLst>
                  <a:ext uri="{0D108BD9-81ED-4DB2-BD59-A6C34878D82A}">
                    <a16:rowId xmlns:a16="http://schemas.microsoft.com/office/drawing/2014/main" val="3686134225"/>
                  </a:ext>
                </a:extLst>
              </a:tr>
            </a:tbl>
          </a:graphicData>
        </a:graphic>
      </p:graphicFrame>
    </p:spTree>
    <p:extLst>
      <p:ext uri="{BB962C8B-B14F-4D97-AF65-F5344CB8AC3E}">
        <p14:creationId xmlns:p14="http://schemas.microsoft.com/office/powerpoint/2010/main" val="340291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185984091"/>
              </p:ext>
            </p:extLst>
          </p:nvPr>
        </p:nvGraphicFramePr>
        <p:xfrm>
          <a:off x="106958" y="834988"/>
          <a:ext cx="6906163" cy="608401"/>
        </p:xfrm>
        <a:graphic>
          <a:graphicData uri="http://schemas.openxmlformats.org/drawingml/2006/table">
            <a:tbl>
              <a:tblPr firstRow="1" firstCol="1" bandRow="1">
                <a:tableStyleId>{5C22544A-7EE6-4342-B048-85BDC9FD1C3A}</a:tableStyleId>
              </a:tblPr>
              <a:tblGrid>
                <a:gridCol w="1403285">
                  <a:extLst>
                    <a:ext uri="{9D8B030D-6E8A-4147-A177-3AD203B41FA5}">
                      <a16:colId xmlns:a16="http://schemas.microsoft.com/office/drawing/2014/main" val="1798935961"/>
                    </a:ext>
                  </a:extLst>
                </a:gridCol>
                <a:gridCol w="5502878">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50 </a:t>
                      </a:r>
                      <a:r>
                        <a:rPr lang="tr-TR" sz="1300" b="1" kern="1200" dirty="0" err="1">
                          <a:solidFill>
                            <a:srgbClr val="002060"/>
                          </a:solidFill>
                          <a:effectLst/>
                          <a:latin typeface="+mn-lt"/>
                          <a:ea typeface="+mn-ea"/>
                          <a:cs typeface="+mn-cs"/>
                        </a:rPr>
                        <a:t>nci</a:t>
                      </a:r>
                      <a:r>
                        <a:rPr lang="tr-TR" sz="1300" b="1" kern="1200" dirty="0">
                          <a:solidFill>
                            <a:srgbClr val="002060"/>
                          </a:solidFill>
                          <a:effectLst/>
                          <a:latin typeface="+mn-lt"/>
                          <a:ea typeface="+mn-ea"/>
                          <a:cs typeface="+mn-cs"/>
                        </a:rPr>
                        <a:t> maddesinin beşinci fıkrası, 2009/149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443983473"/>
              </p:ext>
            </p:extLst>
          </p:nvPr>
        </p:nvGraphicFramePr>
        <p:xfrm>
          <a:off x="7075437" y="830709"/>
          <a:ext cx="2354848" cy="625855"/>
        </p:xfrm>
        <a:graphic>
          <a:graphicData uri="http://schemas.openxmlformats.org/drawingml/2006/table">
            <a:tbl>
              <a:tblPr firstRow="1" firstCol="1" bandRow="1">
                <a:tableStyleId>{5C22544A-7EE6-4342-B048-85BDC9FD1C3A}</a:tableStyleId>
              </a:tblPr>
              <a:tblGrid>
                <a:gridCol w="1325613">
                  <a:extLst>
                    <a:ext uri="{9D8B030D-6E8A-4147-A177-3AD203B41FA5}">
                      <a16:colId xmlns:a16="http://schemas.microsoft.com/office/drawing/2014/main" val="2643230235"/>
                    </a:ext>
                  </a:extLst>
                </a:gridCol>
                <a:gridCol w="1029235">
                  <a:extLst>
                    <a:ext uri="{9D8B030D-6E8A-4147-A177-3AD203B41FA5}">
                      <a16:colId xmlns:a16="http://schemas.microsoft.com/office/drawing/2014/main" val="1809252406"/>
                    </a:ext>
                  </a:extLst>
                </a:gridCol>
              </a:tblGrid>
              <a:tr h="406174">
                <a:tc>
                  <a:txBody>
                    <a:bodyPr/>
                    <a:lstStyle/>
                    <a:p>
                      <a:pPr marL="0" algn="l" defTabSz="914400" rtl="0" eaLnBrk="1" latinLnBrk="0" hangingPunct="1">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nchor="ctr">
                    <a:solidFill>
                      <a:srgbClr val="92D050">
                        <a:alpha val="60000"/>
                      </a:srgbClr>
                    </a:solidFill>
                  </a:tcPr>
                </a:tc>
                <a:tc>
                  <a:txBody>
                    <a:bodyPr/>
                    <a:lstStyle/>
                    <a:p>
                      <a:pPr marL="0" algn="l" defTabSz="914400" rtl="0" eaLnBrk="1" latinLnBrk="0" hangingPunct="1">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nchor="ctr">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lt1"/>
                          </a:solidFill>
                          <a:effectLst/>
                          <a:latin typeface="+mn-lt"/>
                          <a:ea typeface="+mn-ea"/>
                          <a:cs typeface="+mn-cs"/>
                        </a:rPr>
                        <a:t>1/10/2009</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effectLst/>
                          <a:latin typeface="+mn-lt"/>
                          <a:ea typeface="+mn-ea"/>
                          <a:cs typeface="+mn-cs"/>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1274646485"/>
              </p:ext>
            </p:extLst>
          </p:nvPr>
        </p:nvGraphicFramePr>
        <p:xfrm>
          <a:off x="106957" y="1518753"/>
          <a:ext cx="12021542" cy="626491"/>
        </p:xfrm>
        <a:graphic>
          <a:graphicData uri="http://schemas.openxmlformats.org/drawingml/2006/table">
            <a:tbl>
              <a:tblPr firstRow="1" firstCol="1" bandRow="1">
                <a:tableStyleId>{5C22544A-7EE6-4342-B048-85BDC9FD1C3A}</a:tableStyleId>
              </a:tblPr>
              <a:tblGrid>
                <a:gridCol w="1403061">
                  <a:extLst>
                    <a:ext uri="{9D8B030D-6E8A-4147-A177-3AD203B41FA5}">
                      <a16:colId xmlns:a16="http://schemas.microsoft.com/office/drawing/2014/main" val="1635233704"/>
                    </a:ext>
                  </a:extLst>
                </a:gridCol>
                <a:gridCol w="10618481">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Kapsama giren sigortalı için, işsizlik ödeneğine hak kazandığı süre boyunca prime esas kazanç alt sınır üzerinden hesaplanan kısa vadeli sigorta primlerinin %1’i ile uzun vadeli sigorta primleri ve genel sağlık sigortası priminin tamamı, kalan işsizlik ödeneği süresince İşsizlik Sigortası Fonundan karşılanmaktadır.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888007728"/>
              </p:ext>
            </p:extLst>
          </p:nvPr>
        </p:nvGraphicFramePr>
        <p:xfrm>
          <a:off x="81556" y="5252277"/>
          <a:ext cx="12046943" cy="1315462"/>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accent5">
                              <a:lumMod val="50000"/>
                            </a:schemeClr>
                          </a:solidFill>
                          <a:effectLst/>
                        </a:rPr>
                        <a:t>PEK ALT SINIRINDAN</a:t>
                      </a:r>
                      <a:endPar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solidFill>
                            <a:schemeClr val="accent5">
                              <a:lumMod val="50000"/>
                            </a:schemeClr>
                          </a:solidFill>
                          <a:effectLst/>
                        </a:rPr>
                        <a:t>PEK ÜST SINIRINDAN</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 33,5)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(%33,5 x AÜ)</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37,5 – ((%33,5 x AÜ))</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1.198,46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143,10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1.198,46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8.863,32 TL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2286882562"/>
              </p:ext>
            </p:extLst>
          </p:nvPr>
        </p:nvGraphicFramePr>
        <p:xfrm>
          <a:off x="106956" y="2221994"/>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372014465"/>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8</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1299802359"/>
              </p:ext>
            </p:extLst>
          </p:nvPr>
        </p:nvGraphicFramePr>
        <p:xfrm>
          <a:off x="9492599" y="820163"/>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b="1" kern="1200" dirty="0">
                          <a:solidFill>
                            <a:schemeClr val="lt1"/>
                          </a:solidFill>
                          <a:effectLst/>
                          <a:latin typeface="+mn-lt"/>
                          <a:ea typeface="+mn-ea"/>
                          <a:cs typeface="+mn-cs"/>
                        </a:rPr>
                        <a:t>15921</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378833216"/>
              </p:ext>
            </p:extLst>
          </p:nvPr>
        </p:nvGraphicFramePr>
        <p:xfrm>
          <a:off x="107273" y="2469957"/>
          <a:ext cx="12008342" cy="2713488"/>
        </p:xfrm>
        <a:graphic>
          <a:graphicData uri="http://schemas.openxmlformats.org/drawingml/2006/table">
            <a:tbl>
              <a:tblPr firstRow="1" firstCol="1" bandRow="1">
                <a:tableStyleId>{5C22544A-7EE6-4342-B048-85BDC9FD1C3A}</a:tableStyleId>
              </a:tblPr>
              <a:tblGrid>
                <a:gridCol w="302543">
                  <a:extLst>
                    <a:ext uri="{9D8B030D-6E8A-4147-A177-3AD203B41FA5}">
                      <a16:colId xmlns:a16="http://schemas.microsoft.com/office/drawing/2014/main" val="1340525077"/>
                    </a:ext>
                  </a:extLst>
                </a:gridCol>
                <a:gridCol w="5428027">
                  <a:extLst>
                    <a:ext uri="{9D8B030D-6E8A-4147-A177-3AD203B41FA5}">
                      <a16:colId xmlns:a16="http://schemas.microsoft.com/office/drawing/2014/main" val="725542028"/>
                    </a:ext>
                  </a:extLst>
                </a:gridCol>
                <a:gridCol w="235153">
                  <a:extLst>
                    <a:ext uri="{9D8B030D-6E8A-4147-A177-3AD203B41FA5}">
                      <a16:colId xmlns:a16="http://schemas.microsoft.com/office/drawing/2014/main" val="2677908309"/>
                    </a:ext>
                  </a:extLst>
                </a:gridCol>
                <a:gridCol w="6042619">
                  <a:extLst>
                    <a:ext uri="{9D8B030D-6E8A-4147-A177-3AD203B41FA5}">
                      <a16:colId xmlns:a16="http://schemas.microsoft.com/office/drawing/2014/main" val="40336718"/>
                    </a:ext>
                  </a:extLst>
                </a:gridCol>
              </a:tblGrid>
              <a:tr h="220299">
                <a:tc gridSpan="2">
                  <a:txBody>
                    <a:bodyPr/>
                    <a:lstStyle/>
                    <a:p>
                      <a:pPr algn="just">
                        <a:lnSpc>
                          <a:spcPct val="107000"/>
                        </a:lnSpc>
                        <a:spcAft>
                          <a:spcPts val="0"/>
                        </a:spcAft>
                      </a:pPr>
                      <a:r>
                        <a:rPr lang="tr-TR" sz="1200" dirty="0">
                          <a:solidFill>
                            <a:srgbClr val="C00000"/>
                          </a:solidFill>
                          <a:effectLst/>
                        </a:rPr>
                        <a:t> </a:t>
                      </a:r>
                      <a:r>
                        <a:rPr lang="tr-TR" sz="1300" kern="1200" dirty="0">
                          <a:solidFill>
                            <a:srgbClr val="C00000"/>
                          </a:solidFill>
                          <a:effectLst/>
                        </a:rPr>
                        <a:t>İşyeri Yönünden;</a:t>
                      </a:r>
                      <a:endParaRPr lang="tr-TR" sz="1300" b="1" kern="1200" dirty="0">
                        <a:solidFill>
                          <a:srgbClr val="C00000"/>
                        </a:solidFill>
                        <a:effectLst/>
                        <a:latin typeface="+mn-lt"/>
                        <a:ea typeface="+mn-ea"/>
                        <a:cs typeface="+mn-cs"/>
                      </a:endParaRPr>
                    </a:p>
                  </a:txBody>
                  <a:tcPr marL="68580" marR="68580" marT="0" marB="0">
                    <a:solidFill>
                      <a:schemeClr val="accent4">
                        <a:alpha val="42000"/>
                      </a:schemeClr>
                    </a:solidFill>
                  </a:tcPr>
                </a:tc>
                <a:tc hMerge="1">
                  <a:txBody>
                    <a:bodyPr/>
                    <a:lstStyle/>
                    <a:p>
                      <a:pPr algn="just">
                        <a:lnSpc>
                          <a:spcPct val="107000"/>
                        </a:lnSpc>
                        <a:spcAft>
                          <a:spcPts val="0"/>
                        </a:spcAft>
                      </a:pPr>
                      <a:endParaRPr lang="tr-TR" sz="1300" b="1" kern="1200" dirty="0">
                        <a:solidFill>
                          <a:schemeClr val="bg1"/>
                        </a:solidFill>
                        <a:effectLst/>
                        <a:latin typeface="+mn-lt"/>
                        <a:ea typeface="+mn-ea"/>
                        <a:cs typeface="+mn-cs"/>
                      </a:endParaRPr>
                    </a:p>
                  </a:txBody>
                  <a:tcPr marL="68580" marR="68580" marT="0" marB="0">
                    <a:solidFill>
                      <a:srgbClr val="C00000">
                        <a:alpha val="42000"/>
                      </a:srgbClr>
                    </a:solidFill>
                  </a:tcPr>
                </a:tc>
                <a:tc gridSpan="2">
                  <a:txBody>
                    <a:bodyPr/>
                    <a:lstStyle/>
                    <a:p>
                      <a:pPr algn="just">
                        <a:lnSpc>
                          <a:spcPct val="107000"/>
                        </a:lnSpc>
                        <a:spcAft>
                          <a:spcPts val="0"/>
                        </a:spcAft>
                      </a:pPr>
                      <a:r>
                        <a:rPr lang="tr-TR" sz="1300" kern="1200" dirty="0">
                          <a:solidFill>
                            <a:srgbClr val="C00000"/>
                          </a:solidFill>
                          <a:effectLst/>
                        </a:rPr>
                        <a:t>Sigortalı Yönünden;</a:t>
                      </a:r>
                      <a:endParaRPr lang="tr-TR" sz="1300" b="1" kern="1200" dirty="0">
                        <a:solidFill>
                          <a:srgbClr val="C00000"/>
                        </a:solidFill>
                        <a:effectLst/>
                        <a:latin typeface="+mn-lt"/>
                        <a:ea typeface="+mn-ea"/>
                        <a:cs typeface="+mn-cs"/>
                      </a:endParaRPr>
                    </a:p>
                  </a:txBody>
                  <a:tcPr marL="68580" marR="68580" marT="0" marB="0">
                    <a:solidFill>
                      <a:schemeClr val="accent4">
                        <a:alpha val="42000"/>
                      </a:schemeClr>
                    </a:solidFill>
                  </a:tcPr>
                </a:tc>
                <a:tc hMerge="1">
                  <a:txBody>
                    <a:bodyPr/>
                    <a:lstStyle/>
                    <a:p>
                      <a:endParaRPr lang="tr-TR"/>
                    </a:p>
                  </a:txBody>
                  <a:tcPr/>
                </a:tc>
                <a:extLst>
                  <a:ext uri="{0D108BD9-81ED-4DB2-BD59-A6C34878D82A}">
                    <a16:rowId xmlns:a16="http://schemas.microsoft.com/office/drawing/2014/main" val="3702666397"/>
                  </a:ext>
                </a:extLst>
              </a:tr>
              <a:tr h="220299">
                <a:tc>
                  <a:txBody>
                    <a:bodyPr/>
                    <a:lstStyle/>
                    <a:p>
                      <a:pPr marL="171450" indent="-171450" algn="just">
                        <a:lnSpc>
                          <a:spcPct val="107000"/>
                        </a:lnSpc>
                        <a:spcAft>
                          <a:spcPts val="0"/>
                        </a:spcAft>
                        <a:buFont typeface="Wingdings" panose="05000000000000000000" pitchFamily="2" charset="2"/>
                        <a:buChar char="ü"/>
                      </a:pPr>
                      <a:r>
                        <a:rPr lang="tr-TR" sz="1100" b="1" dirty="0">
                          <a:solidFill>
                            <a:schemeClr val="accent5">
                              <a:lumMod val="50000"/>
                            </a:schemeClr>
                          </a:solidFill>
                          <a:effectLst/>
                        </a:rPr>
                        <a:t> </a:t>
                      </a:r>
                      <a:endParaRPr lang="tr-TR" sz="11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rPr>
                        <a:t>Primlerin yasal süresi içinde ödenmesi,</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b="1" dirty="0">
                          <a:solidFill>
                            <a:schemeClr val="accent5">
                              <a:lumMod val="50000"/>
                            </a:schemeClr>
                          </a:solidFill>
                        </a:rPr>
                        <a:t> </a:t>
                      </a: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rPr>
                        <a:t>01/10/2009 tarihinde veya sonraki bir tarihte işe alınmış olması,</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extLst>
                  <a:ext uri="{0D108BD9-81ED-4DB2-BD59-A6C34878D82A}">
                    <a16:rowId xmlns:a16="http://schemas.microsoft.com/office/drawing/2014/main" val="2070686675"/>
                  </a:ext>
                </a:extLst>
              </a:tr>
              <a:tr h="220299">
                <a:tc>
                  <a:txBody>
                    <a:bodyPr/>
                    <a:lstStyle/>
                    <a:p>
                      <a:pPr marL="171450" indent="-171450" algn="l">
                        <a:lnSpc>
                          <a:spcPct val="107000"/>
                        </a:lnSpc>
                        <a:spcAft>
                          <a:spcPts val="0"/>
                        </a:spcAft>
                        <a:buFont typeface="Wingdings" panose="05000000000000000000" pitchFamily="2" charset="2"/>
                        <a:buChar char="ü"/>
                      </a:pPr>
                      <a:r>
                        <a:rPr lang="tr-TR" sz="1100" b="1" dirty="0">
                          <a:solidFill>
                            <a:schemeClr val="accent5">
                              <a:lumMod val="50000"/>
                            </a:schemeClr>
                          </a:solidFill>
                          <a:effectLst/>
                        </a:rPr>
                        <a:t> </a:t>
                      </a:r>
                      <a:endParaRPr lang="tr-TR" sz="11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rPr>
                        <a:t>Aylık prim ve hizmet belgesinin </a:t>
                      </a:r>
                      <a:r>
                        <a:rPr lang="tr-TR" sz="1300" b="1" kern="1200" dirty="0">
                          <a:solidFill>
                            <a:schemeClr val="accent5">
                              <a:lumMod val="50000"/>
                            </a:schemeClr>
                          </a:solidFill>
                          <a:effectLst/>
                          <a:latin typeface="+mn-lt"/>
                          <a:ea typeface="+mn-ea"/>
                          <a:cs typeface="+mn-cs"/>
                        </a:rPr>
                        <a:t>/ muhtasar ve prim hizmet beyannamesinin </a:t>
                      </a:r>
                      <a:r>
                        <a:rPr lang="tr-TR" sz="1300" b="1" kern="1200" dirty="0">
                          <a:solidFill>
                            <a:schemeClr val="accent5">
                              <a:lumMod val="50000"/>
                            </a:schemeClr>
                          </a:solidFill>
                          <a:effectLst/>
                        </a:rPr>
                        <a:t>Kuruma yasal süresinde verilmiş olması,  </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b="1" dirty="0">
                          <a:solidFill>
                            <a:schemeClr val="accent5">
                              <a:lumMod val="50000"/>
                            </a:schemeClr>
                          </a:solidFill>
                        </a:rPr>
                        <a:t> </a:t>
                      </a: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rPr>
                        <a:t>İşe giriş tarihi itibariyle işsizlik ödeneği almaya hak kazanmış olması,</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extLst>
                  <a:ext uri="{0D108BD9-81ED-4DB2-BD59-A6C34878D82A}">
                    <a16:rowId xmlns:a16="http://schemas.microsoft.com/office/drawing/2014/main" val="2318151874"/>
                  </a:ext>
                </a:extLst>
              </a:tr>
              <a:tr h="449205">
                <a:tc rowSpan="2">
                  <a:txBody>
                    <a:bodyPr/>
                    <a:lstStyle/>
                    <a:p>
                      <a:pPr marL="171450" indent="-171450" algn="l">
                        <a:lnSpc>
                          <a:spcPct val="107000"/>
                        </a:lnSpc>
                        <a:spcAft>
                          <a:spcPts val="0"/>
                        </a:spcAft>
                        <a:buFont typeface="Wingdings" panose="05000000000000000000" pitchFamily="2" charset="2"/>
                        <a:buChar char="ü"/>
                      </a:pPr>
                      <a:r>
                        <a:rPr lang="tr-TR" sz="1100" b="1" dirty="0">
                          <a:solidFill>
                            <a:schemeClr val="accent5">
                              <a:lumMod val="50000"/>
                            </a:schemeClr>
                          </a:solidFill>
                          <a:effectLst/>
                        </a:rPr>
                        <a:t> </a:t>
                      </a:r>
                      <a:endParaRPr lang="tr-TR" sz="11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rowSpan="2">
                  <a:txBody>
                    <a:bodyPr/>
                    <a:lstStyle/>
                    <a:p>
                      <a:pPr algn="just">
                        <a:lnSpc>
                          <a:spcPct val="107000"/>
                        </a:lnSpc>
                        <a:spcAft>
                          <a:spcPts val="0"/>
                        </a:spcAft>
                      </a:pPr>
                      <a:r>
                        <a:rPr lang="tr-TR" sz="1300" b="1" kern="1200" dirty="0">
                          <a:solidFill>
                            <a:schemeClr val="accent5">
                              <a:lumMod val="50000"/>
                            </a:schemeClr>
                          </a:solidFill>
                          <a:effectLst/>
                        </a:rPr>
                        <a:t>Sigortalının, işe alındığı tarihten önceki son altı aylık dönemde Kuruma bildirilen sigortalı sayısının ortalamasına ilave olarak çalıştırılması,</a:t>
                      </a:r>
                      <a:endParaRPr lang="tr-TR" sz="1300" b="1" kern="1200" dirty="0">
                        <a:solidFill>
                          <a:schemeClr val="accent5">
                            <a:lumMod val="50000"/>
                          </a:schemeClr>
                        </a:solidFill>
                        <a:effectLst/>
                        <a:latin typeface="+mn-lt"/>
                        <a:ea typeface="+mn-ea"/>
                        <a:cs typeface="+mn-cs"/>
                      </a:endParaRPr>
                    </a:p>
                  </a:txBody>
                  <a:tcPr marL="68580" marR="68580" marT="0" marB="0" anchor="c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b="1" dirty="0">
                          <a:solidFill>
                            <a:schemeClr val="accent5">
                              <a:lumMod val="50000"/>
                            </a:schemeClr>
                          </a:solidFill>
                        </a:rPr>
                        <a:t> </a:t>
                      </a: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rPr>
                        <a:t>Sigortalının, işsizlik ödeneği almaya hak kazanmadan önce son çalıştığı işyeri haricindeki bir işyerinde işe başlamış olması,</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extLst>
                  <a:ext uri="{0D108BD9-81ED-4DB2-BD59-A6C34878D82A}">
                    <a16:rowId xmlns:a16="http://schemas.microsoft.com/office/drawing/2014/main" val="1770305374"/>
                  </a:ext>
                </a:extLst>
              </a:tr>
              <a:tr h="308981">
                <a:tc vMerge="1">
                  <a:txBody>
                    <a:bodyPr/>
                    <a:lstStyle/>
                    <a:p>
                      <a:endParaRPr lang="tr-TR"/>
                    </a:p>
                  </a:txBody>
                  <a:tcPr/>
                </a:tc>
                <a:tc vMerge="1">
                  <a:txBody>
                    <a:bodyPr/>
                    <a:lstStyle/>
                    <a:p>
                      <a:endParaRPr lang="tr-TR"/>
                    </a:p>
                  </a:txBody>
                  <a:tcPr/>
                </a:tc>
                <a:tc>
                  <a:txBody>
                    <a:bodyPr/>
                    <a:lstStyle/>
                    <a:p>
                      <a:pPr marL="285750" indent="-285750">
                        <a:buFont typeface="Wingdings" panose="05000000000000000000" pitchFamily="2" charset="2"/>
                        <a:buChar char="ü"/>
                      </a:pPr>
                      <a:r>
                        <a:rPr lang="tr-TR" sz="1300" b="1" baseline="0" dirty="0">
                          <a:solidFill>
                            <a:schemeClr val="accent5">
                              <a:lumMod val="50000"/>
                            </a:schemeClr>
                          </a:solidFill>
                        </a:rPr>
                        <a:t> </a:t>
                      </a:r>
                      <a:endParaRPr lang="tr-TR" sz="1300" b="1" dirty="0">
                        <a:solidFill>
                          <a:schemeClr val="accent5">
                            <a:lumMod val="50000"/>
                          </a:schemeClr>
                        </a:solidFill>
                      </a:endParaRPr>
                    </a:p>
                  </a:txBody>
                  <a:tcPr marL="68580" marR="68580" marT="0" marB="0" anchor="c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457200" algn="l"/>
                        </a:tabLst>
                        <a:defRPr/>
                      </a:pPr>
                      <a:r>
                        <a:rPr lang="tr-TR" sz="1300" b="1" kern="1200" dirty="0">
                          <a:solidFill>
                            <a:schemeClr val="accent5">
                              <a:lumMod val="50000"/>
                            </a:schemeClr>
                          </a:solidFill>
                          <a:effectLst/>
                        </a:rPr>
                        <a:t>Fiilen çalışması,</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extLst>
                  <a:ext uri="{0D108BD9-81ED-4DB2-BD59-A6C34878D82A}">
                    <a16:rowId xmlns:a16="http://schemas.microsoft.com/office/drawing/2014/main" val="769731414"/>
                  </a:ext>
                </a:extLst>
              </a:tr>
              <a:tr h="205542">
                <a:tc gridSpan="4">
                  <a:txBody>
                    <a:bodyPr/>
                    <a:lstStyle/>
                    <a:p>
                      <a:pPr algn="just">
                        <a:lnSpc>
                          <a:spcPct val="107000"/>
                        </a:lnSpc>
                        <a:spcAft>
                          <a:spcPts val="0"/>
                        </a:spcAft>
                      </a:pPr>
                      <a:r>
                        <a:rPr lang="tr-TR" sz="1300" kern="1200" dirty="0">
                          <a:solidFill>
                            <a:srgbClr val="C00000"/>
                          </a:solidFill>
                          <a:effectLst/>
                        </a:rPr>
                        <a:t>NOTLAR</a:t>
                      </a:r>
                      <a:endParaRPr lang="tr-TR" sz="1300" b="1" kern="1200" dirty="0">
                        <a:solidFill>
                          <a:srgbClr val="C00000"/>
                        </a:solidFill>
                        <a:effectLst/>
                        <a:latin typeface="+mn-lt"/>
                        <a:ea typeface="+mn-ea"/>
                        <a:cs typeface="+mn-cs"/>
                      </a:endParaRPr>
                    </a:p>
                  </a:txBody>
                  <a:tcPr marL="68580" marR="68580" marT="0" marB="0">
                    <a:solidFill>
                      <a:schemeClr val="accent4">
                        <a:alpha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59094982"/>
                  </a:ext>
                </a:extLst>
              </a:tr>
              <a:tr h="233737">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rPr>
                        <a:t> </a:t>
                      </a:r>
                      <a:endPar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gridSpan="3">
                  <a:txBody>
                    <a:bodyPr/>
                    <a:lstStyle/>
                    <a:p>
                      <a:pPr algn="just">
                        <a:lnSpc>
                          <a:spcPct val="107000"/>
                        </a:lnSpc>
                        <a:spcAft>
                          <a:spcPts val="0"/>
                        </a:spcAft>
                      </a:pPr>
                      <a:r>
                        <a:rPr lang="tr-TR" sz="1300" b="1" kern="1200" dirty="0">
                          <a:solidFill>
                            <a:schemeClr val="accent5">
                              <a:lumMod val="50000"/>
                            </a:schemeClr>
                          </a:solidFill>
                          <a:effectLst/>
                        </a:rPr>
                        <a:t>5 puanlık indirim ile birlikte uygulanmaz,</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9797175"/>
                  </a:ext>
                </a:extLst>
              </a:tr>
              <a:tr h="220299">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rPr>
                        <a:t> </a:t>
                      </a:r>
                      <a:endPar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gridSpan="3">
                  <a:txBody>
                    <a:bodyPr/>
                    <a:lstStyle/>
                    <a:p>
                      <a:pPr algn="just">
                        <a:lnSpc>
                          <a:spcPct val="107000"/>
                        </a:lnSpc>
                        <a:spcAft>
                          <a:spcPts val="0"/>
                        </a:spcAft>
                      </a:pPr>
                      <a:r>
                        <a:rPr lang="tr-TR" sz="1300" b="1" kern="1200" dirty="0">
                          <a:solidFill>
                            <a:schemeClr val="accent5">
                              <a:lumMod val="50000"/>
                            </a:schemeClr>
                          </a:solidFill>
                          <a:effectLst/>
                        </a:rPr>
                        <a:t>5335 sayılı Kanunun 30 uncu maddesinin ikinci fıkrası kapsamına giren kurum ve kuruluşlar teşvikten yararlanamaz,</a:t>
                      </a: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54544964"/>
                  </a:ext>
                </a:extLst>
              </a:tr>
              <a:tr h="440598">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rPr>
                        <a:t> </a:t>
                      </a:r>
                      <a:endPar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grid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rPr>
                        <a:t> Yapılan işin, 4734 sayılı Kanun ve 4734 sayılı Kanunun 3. maddesi kapsamında veya uluslararası anlaşmalara istinaden alım ve yapım işlerinden olmaması.</a:t>
                      </a:r>
                      <a:endParaRPr lang="tr-TR" sz="1300" b="1" kern="1200" dirty="0">
                        <a:solidFill>
                          <a:schemeClr val="accent5">
                            <a:lumMod val="50000"/>
                          </a:schemeClr>
                        </a:solidFill>
                        <a:effectLst/>
                        <a:latin typeface="+mn-lt"/>
                        <a:ea typeface="+mn-ea"/>
                        <a:cs typeface="+mn-cs"/>
                      </a:endParaRPr>
                    </a:p>
                  </a:txBody>
                  <a:tcPr marL="68580" marR="68580" marT="0" marB="0" anchor="ctr">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32846658"/>
                  </a:ext>
                </a:extLst>
              </a:tr>
            </a:tbl>
          </a:graphicData>
        </a:graphic>
      </p:graphicFrame>
    </p:spTree>
    <p:extLst>
      <p:ext uri="{BB962C8B-B14F-4D97-AF65-F5344CB8AC3E}">
        <p14:creationId xmlns:p14="http://schemas.microsoft.com/office/powerpoint/2010/main" val="260453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D02C942-7146-FA49-9131-3DB0357E5EB8}"/>
              </a:ext>
            </a:extLst>
          </p:cNvPr>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o 2">
            <a:extLst>
              <a:ext uri="{FF2B5EF4-FFF2-40B4-BE49-F238E27FC236}">
                <a16:creationId xmlns:a16="http://schemas.microsoft.com/office/drawing/2014/main" id="{CC0867C2-5628-AA41-A934-20A30C9D993F}"/>
              </a:ext>
            </a:extLst>
          </p:cNvPr>
          <p:cNvGraphicFramePr>
            <a:graphicFrameLocks noGrp="1"/>
          </p:cNvGraphicFramePr>
          <p:nvPr>
            <p:extLst/>
          </p:nvPr>
        </p:nvGraphicFramePr>
        <p:xfrm>
          <a:off x="106958" y="834988"/>
          <a:ext cx="7363144" cy="838454"/>
        </p:xfrm>
        <a:graphic>
          <a:graphicData uri="http://schemas.openxmlformats.org/drawingml/2006/table">
            <a:tbl>
              <a:tblPr firstRow="1" firstCol="1" bandRow="1">
                <a:tableStyleId>{5C22544A-7EE6-4342-B048-85BDC9FD1C3A}</a:tableStyleId>
              </a:tblPr>
              <a:tblGrid>
                <a:gridCol w="1496140">
                  <a:extLst>
                    <a:ext uri="{9D8B030D-6E8A-4147-A177-3AD203B41FA5}">
                      <a16:colId xmlns:a16="http://schemas.microsoft.com/office/drawing/2014/main" val="1798935961"/>
                    </a:ext>
                  </a:extLst>
                </a:gridCol>
                <a:gridCol w="5867004">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Kanunun ek 4. maddesi, 31/12/2018 tarihli ve 30642 sayılı Resmi </a:t>
                      </a:r>
                      <a:r>
                        <a:rPr lang="tr-TR" sz="1300" b="1" kern="1200" dirty="0" err="1">
                          <a:solidFill>
                            <a:srgbClr val="002060"/>
                          </a:solidFill>
                          <a:effectLst/>
                          <a:latin typeface="+mn-lt"/>
                          <a:ea typeface="+mn-ea"/>
                          <a:cs typeface="+mn-cs"/>
                        </a:rPr>
                        <a:t>Gazete’de</a:t>
                      </a:r>
                      <a:r>
                        <a:rPr lang="tr-TR" sz="1300" b="1" kern="1200" dirty="0">
                          <a:solidFill>
                            <a:srgbClr val="002060"/>
                          </a:solidFill>
                          <a:effectLst/>
                          <a:latin typeface="+mn-lt"/>
                          <a:ea typeface="+mn-ea"/>
                          <a:cs typeface="+mn-cs"/>
                        </a:rPr>
                        <a:t> yayımlanan Çok Tehlikeli Sınıfta Yer Alan ve Ondan Fazla Çalışanı Bulunan İşyerlerinde İşsizlik Sigortası Primi İşveren Payı Teşvikinden Yararlanılmasına İlişkin Usul ve Esaslar Hakkında Tebliğ.</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7A40727-56C6-2945-B818-1575411CD4FD}"/>
              </a:ext>
            </a:extLst>
          </p:cNvPr>
          <p:cNvGraphicFramePr>
            <a:graphicFrameLocks noGrp="1"/>
          </p:cNvGraphicFramePr>
          <p:nvPr>
            <p:extLst/>
          </p:nvPr>
        </p:nvGraphicFramePr>
        <p:xfrm>
          <a:off x="7541257" y="830709"/>
          <a:ext cx="1984075" cy="838454"/>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548025">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90429">
                <a:tc>
                  <a:txBody>
                    <a:bodyPr/>
                    <a:lstStyle/>
                    <a:p>
                      <a:pPr algn="ctr">
                        <a:lnSpc>
                          <a:spcPct val="107000"/>
                        </a:lnSpc>
                        <a:spcAft>
                          <a:spcPts val="0"/>
                        </a:spcAft>
                      </a:pPr>
                      <a:r>
                        <a:rPr lang="tr-TR" sz="1300" b="1" kern="1200" dirty="0">
                          <a:solidFill>
                            <a:schemeClr val="lt1"/>
                          </a:solidFill>
                          <a:effectLst/>
                          <a:latin typeface="+mn-lt"/>
                          <a:ea typeface="+mn-ea"/>
                          <a:cs typeface="+mn-cs"/>
                        </a:rPr>
                        <a:t>01.01.2019</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5" name="Tablo 4">
            <a:extLst>
              <a:ext uri="{FF2B5EF4-FFF2-40B4-BE49-F238E27FC236}">
                <a16:creationId xmlns:a16="http://schemas.microsoft.com/office/drawing/2014/main" id="{AF973B8A-872E-7A44-B6CE-ECF2A6AB7EF8}"/>
              </a:ext>
            </a:extLst>
          </p:cNvPr>
          <p:cNvGraphicFramePr>
            <a:graphicFrameLocks noGrp="1"/>
          </p:cNvGraphicFramePr>
          <p:nvPr>
            <p:extLst/>
          </p:nvPr>
        </p:nvGraphicFramePr>
        <p:xfrm>
          <a:off x="106956" y="1936079"/>
          <a:ext cx="12021543" cy="626491"/>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1000">
                  <a:extLst>
                    <a:ext uri="{9D8B030D-6E8A-4147-A177-3AD203B41FA5}">
                      <a16:colId xmlns:a16="http://schemas.microsoft.com/office/drawing/2014/main" val="4095596175"/>
                    </a:ext>
                  </a:extLst>
                </a:gridCol>
              </a:tblGrid>
              <a:tr h="531206">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Kanunun ek 4 üncü maddesi hükmü uyarınca, 6331 sayılı İş Sağlığı ve Güvenliği Kanunu kapsamında çok tehlikeli sınıfta yer alıp ondan fazla çalışanı bulunan ve üç yıl içinde ölümlü veya sürekli iş göremezlikle sonuçlanan iş kazası meydana gelmeyen işyerlerinde çalışanların işsizlik sigortası işveren hissesi teşviki olarak bir sonraki takvim yılından geçerli olmak üzere ve üç yıl süreyle %1 olarak uygulanacaktır.</a:t>
                      </a:r>
                    </a:p>
                  </a:txBody>
                  <a:tcPr marL="89535" marR="8953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6" name="Tablo 5">
            <a:extLst>
              <a:ext uri="{FF2B5EF4-FFF2-40B4-BE49-F238E27FC236}">
                <a16:creationId xmlns:a16="http://schemas.microsoft.com/office/drawing/2014/main" id="{50394D43-A132-E641-A3F2-1D48D3BDF00D}"/>
              </a:ext>
            </a:extLst>
          </p:cNvPr>
          <p:cNvGraphicFramePr>
            <a:graphicFrameLocks noGrp="1"/>
          </p:cNvGraphicFramePr>
          <p:nvPr>
            <p:extLst/>
          </p:nvPr>
        </p:nvGraphicFramePr>
        <p:xfrm>
          <a:off x="68672" y="5524147"/>
          <a:ext cx="12046943" cy="1055739"/>
        </p:xfrm>
        <a:graphic>
          <a:graphicData uri="http://schemas.openxmlformats.org/drawingml/2006/table">
            <a:tbl>
              <a:tblPr firstRow="1" firstCol="1" bandRow="1">
                <a:tableStyleId>{5C22544A-7EE6-4342-B048-85BDC9FD1C3A}</a:tableStyleId>
              </a:tblPr>
              <a:tblGrid>
                <a:gridCol w="6027144">
                  <a:extLst>
                    <a:ext uri="{9D8B030D-6E8A-4147-A177-3AD203B41FA5}">
                      <a16:colId xmlns:a16="http://schemas.microsoft.com/office/drawing/2014/main" val="2564627808"/>
                    </a:ext>
                  </a:extLst>
                </a:gridCol>
                <a:gridCol w="6019799">
                  <a:extLst>
                    <a:ext uri="{9D8B030D-6E8A-4147-A177-3AD203B41FA5}">
                      <a16:colId xmlns:a16="http://schemas.microsoft.com/office/drawing/2014/main" val="3708009783"/>
                    </a:ext>
                  </a:extLst>
                </a:gridCol>
              </a:tblGrid>
              <a:tr h="379141">
                <a:tc gridSpan="2">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extLst>
                  <a:ext uri="{0D108BD9-81ED-4DB2-BD59-A6C34878D82A}">
                    <a16:rowId xmlns:a16="http://schemas.microsoft.com/office/drawing/2014/main" val="153994134"/>
                  </a:ext>
                </a:extLst>
              </a:tr>
              <a:tr h="138903">
                <a:tc>
                  <a:txBody>
                    <a:bodyPr/>
                    <a:lstStyle/>
                    <a:p>
                      <a:pPr algn="ctr">
                        <a:lnSpc>
                          <a:spcPct val="107000"/>
                        </a:lnSpc>
                        <a:spcAft>
                          <a:spcPts val="0"/>
                        </a:spcAft>
                      </a:pPr>
                      <a:r>
                        <a:rPr lang="tr-TR" sz="1400" dirty="0">
                          <a:solidFill>
                            <a:schemeClr val="accent5">
                              <a:lumMod val="50000"/>
                            </a:schemeClr>
                          </a:solidFill>
                          <a:effectLst/>
                        </a:rPr>
                        <a:t>PEK ALT SINIRINDAN</a:t>
                      </a:r>
                      <a:endPar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400" b="1" dirty="0">
                          <a:solidFill>
                            <a:schemeClr val="accent5">
                              <a:lumMod val="50000"/>
                            </a:schemeClr>
                          </a:solidFill>
                          <a:effectLst/>
                        </a:rPr>
                        <a:t>PEK ÜST SINIRINDAN</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35,78 TL</a:t>
                      </a:r>
                    </a:p>
                  </a:txBody>
                  <a:tcPr marL="58417" marR="58417" marT="0" marB="0" anchor="ctr">
                    <a:solidFill>
                      <a:schemeClr val="tx2">
                        <a:lumMod val="40000"/>
                        <a:lumOff val="60000"/>
                        <a:alpha val="58000"/>
                      </a:schemeClr>
                    </a:solidFill>
                  </a:tcPr>
                </a:tc>
                <a:tc>
                  <a:txBody>
                    <a:bodyPr/>
                    <a:lstStyle/>
                    <a:p>
                      <a:pPr algn="ctr">
                        <a:lnSpc>
                          <a:spcPct val="107000"/>
                        </a:lnSpc>
                        <a:spcAft>
                          <a:spcPts val="0"/>
                        </a:spcAft>
                      </a:pPr>
                      <a:r>
                        <a:rPr lang="tr-TR" sz="1600" b="1" kern="1200" dirty="0">
                          <a:solidFill>
                            <a:schemeClr val="bg1"/>
                          </a:solidFill>
                          <a:effectLst/>
                          <a:latin typeface="+mn-lt"/>
                          <a:ea typeface="+mn-ea"/>
                          <a:cs typeface="+mn-cs"/>
                        </a:rPr>
                        <a:t>268,31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chemeClr val="accent1">
                        <a:alpha val="58000"/>
                      </a:schemeClr>
                    </a:solidFill>
                  </a:tcPr>
                </a:tc>
                <a:extLst>
                  <a:ext uri="{0D108BD9-81ED-4DB2-BD59-A6C34878D82A}">
                    <a16:rowId xmlns:a16="http://schemas.microsoft.com/office/drawing/2014/main" val="340633354"/>
                  </a:ext>
                </a:extLst>
              </a:tr>
            </a:tbl>
          </a:graphicData>
        </a:graphic>
      </p:graphicFrame>
      <p:graphicFrame>
        <p:nvGraphicFramePr>
          <p:cNvPr id="7" name="Tablo 6">
            <a:extLst>
              <a:ext uri="{FF2B5EF4-FFF2-40B4-BE49-F238E27FC236}">
                <a16:creationId xmlns:a16="http://schemas.microsoft.com/office/drawing/2014/main" id="{D05CF102-C2BC-C64E-9EB5-6A4DA1DE59D6}"/>
              </a:ext>
            </a:extLst>
          </p:cNvPr>
          <p:cNvGraphicFramePr>
            <a:graphicFrameLocks noGrp="1"/>
          </p:cNvGraphicFramePr>
          <p:nvPr>
            <p:extLst/>
          </p:nvPr>
        </p:nvGraphicFramePr>
        <p:xfrm>
          <a:off x="106956" y="2801750"/>
          <a:ext cx="12021543" cy="253240"/>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253240">
                <a:tc>
                  <a:txBody>
                    <a:bodyPr/>
                    <a:lstStyle/>
                    <a:p>
                      <a:pPr algn="l">
                        <a:lnSpc>
                          <a:spcPct val="107000"/>
                        </a:lnSpc>
                        <a:spcAft>
                          <a:spcPts val="0"/>
                        </a:spcAft>
                      </a:pPr>
                      <a:r>
                        <a:rPr lang="tr-TR" sz="1200" b="1" dirty="0">
                          <a:solidFill>
                            <a:srgbClr val="C00000"/>
                          </a:solidFill>
                          <a:effectLst/>
                        </a:rPr>
                        <a:t>TEŞVİKTEN YARARLANMA ŞARTLARI </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8" name="Diyagram 7">
            <a:extLst>
              <a:ext uri="{FF2B5EF4-FFF2-40B4-BE49-F238E27FC236}">
                <a16:creationId xmlns:a16="http://schemas.microsoft.com/office/drawing/2014/main" id="{0502CC53-0C0A-E243-9DFE-495AE7FA253C}"/>
              </a:ext>
            </a:extLst>
          </p:cNvPr>
          <p:cNvGraphicFramePr/>
          <p:nvPr>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a:extLst>
              <a:ext uri="{FF2B5EF4-FFF2-40B4-BE49-F238E27FC236}">
                <a16:creationId xmlns:a16="http://schemas.microsoft.com/office/drawing/2014/main" id="{FF335EF8-F2E6-2A49-B03D-D040686B196E}"/>
              </a:ext>
            </a:extLst>
          </p:cNvPr>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lang="tr-TR" altLang="tr-TR" sz="2800" b="1" dirty="0">
                <a:solidFill>
                  <a:prstClr val="white"/>
                </a:solidFill>
                <a:latin typeface="Arial" panose="020B0604020202020204" pitchFamily="34" charset="0"/>
              </a:rPr>
              <a:t>9</a:t>
            </a:r>
            <a:endPar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Dikdörtgen 9">
            <a:extLst>
              <a:ext uri="{FF2B5EF4-FFF2-40B4-BE49-F238E27FC236}">
                <a16:creationId xmlns:a16="http://schemas.microsoft.com/office/drawing/2014/main" id="{774953F0-7313-E241-BD9E-CBF0342A3F2C}"/>
              </a:ext>
            </a:extLst>
          </p:cNvPr>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Resim 10">
            <a:extLst>
              <a:ext uri="{FF2B5EF4-FFF2-40B4-BE49-F238E27FC236}">
                <a16:creationId xmlns:a16="http://schemas.microsoft.com/office/drawing/2014/main" id="{B1A4FC1D-1FC6-714A-AB45-F9AC56A3066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12" name="Tablo 11">
            <a:extLst>
              <a:ext uri="{FF2B5EF4-FFF2-40B4-BE49-F238E27FC236}">
                <a16:creationId xmlns:a16="http://schemas.microsoft.com/office/drawing/2014/main" id="{125F1F68-1E8C-9E4A-B871-DD098FD712FF}"/>
              </a:ext>
            </a:extLst>
          </p:cNvPr>
          <p:cNvGraphicFramePr>
            <a:graphicFrameLocks noGrp="1"/>
          </p:cNvGraphicFramePr>
          <p:nvPr>
            <p:extLst/>
          </p:nvPr>
        </p:nvGraphicFramePr>
        <p:xfrm>
          <a:off x="9596487" y="818553"/>
          <a:ext cx="1233438" cy="838453"/>
        </p:xfrm>
        <a:graphic>
          <a:graphicData uri="http://schemas.openxmlformats.org/drawingml/2006/table">
            <a:tbl>
              <a:tblPr firstRow="1" firstCol="1" bandRow="1">
                <a:tableStyleId>{5C22544A-7EE6-4342-B048-85BDC9FD1C3A}</a:tableStyleId>
              </a:tblPr>
              <a:tblGrid>
                <a:gridCol w="1233438">
                  <a:extLst>
                    <a:ext uri="{9D8B030D-6E8A-4147-A177-3AD203B41FA5}">
                      <a16:colId xmlns:a16="http://schemas.microsoft.com/office/drawing/2014/main" val="3100724707"/>
                    </a:ext>
                  </a:extLst>
                </a:gridCol>
              </a:tblGrid>
              <a:tr h="550841">
                <a:tc>
                  <a:txBody>
                    <a:bodyPr/>
                    <a:lstStyle/>
                    <a:p>
                      <a:pPr algn="ctr">
                        <a:lnSpc>
                          <a:spcPct val="107000"/>
                        </a:lnSpc>
                        <a:spcAft>
                          <a:spcPts val="0"/>
                        </a:spcAft>
                      </a:pPr>
                      <a:r>
                        <a:rPr lang="tr-TR" sz="1100" dirty="0">
                          <a:solidFill>
                            <a:schemeClr val="tx1"/>
                          </a:solidFill>
                          <a:effectLst/>
                        </a:rPr>
                        <a:t>BELGE KANUN NO</a:t>
                      </a:r>
                      <a:endParaRPr lang="tr-TR" sz="1050" dirty="0">
                        <a:solidFill>
                          <a:schemeClr val="tx1"/>
                        </a:solidFill>
                        <a:effectLst/>
                      </a:endParaRPr>
                    </a:p>
                    <a:p>
                      <a:pPr algn="ctr">
                        <a:lnSpc>
                          <a:spcPct val="107000"/>
                        </a:lnSpc>
                        <a:spcAft>
                          <a:spcPts val="0"/>
                        </a:spcAft>
                      </a:pPr>
                      <a:r>
                        <a:rPr lang="tr-TR" sz="1200" dirty="0">
                          <a:effectLst/>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87612">
                <a:tc>
                  <a:txBody>
                    <a:bodyPr/>
                    <a:lstStyle/>
                    <a:p>
                      <a:pPr algn="ctr">
                        <a:lnSpc>
                          <a:spcPct val="107000"/>
                        </a:lnSpc>
                        <a:spcAft>
                          <a:spcPts val="80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3" name="Tablo 12">
            <a:extLst>
              <a:ext uri="{FF2B5EF4-FFF2-40B4-BE49-F238E27FC236}">
                <a16:creationId xmlns:a16="http://schemas.microsoft.com/office/drawing/2014/main" id="{7C5FAADA-8242-624D-8FD1-11B9E5CDDBAB}"/>
              </a:ext>
            </a:extLst>
          </p:cNvPr>
          <p:cNvGraphicFramePr>
            <a:graphicFrameLocks noGrp="1"/>
          </p:cNvGraphicFramePr>
          <p:nvPr>
            <p:extLst/>
          </p:nvPr>
        </p:nvGraphicFramePr>
        <p:xfrm>
          <a:off x="119657" y="3199363"/>
          <a:ext cx="11995958" cy="1804480"/>
        </p:xfrm>
        <a:graphic>
          <a:graphicData uri="http://schemas.openxmlformats.org/drawingml/2006/table">
            <a:tbl>
              <a:tblPr firstRow="1" firstCol="1" bandRow="1">
                <a:tableStyleId>{5C22544A-7EE6-4342-B048-85BDC9FD1C3A}</a:tableStyleId>
              </a:tblPr>
              <a:tblGrid>
                <a:gridCol w="302230">
                  <a:extLst>
                    <a:ext uri="{9D8B030D-6E8A-4147-A177-3AD203B41FA5}">
                      <a16:colId xmlns:a16="http://schemas.microsoft.com/office/drawing/2014/main" val="1533996502"/>
                    </a:ext>
                  </a:extLst>
                </a:gridCol>
                <a:gridCol w="11693728">
                  <a:extLst>
                    <a:ext uri="{9D8B030D-6E8A-4147-A177-3AD203B41FA5}">
                      <a16:colId xmlns:a16="http://schemas.microsoft.com/office/drawing/2014/main" val="1658546961"/>
                    </a:ext>
                  </a:extLst>
                </a:gridCol>
              </a:tblGrid>
              <a:tr h="314131">
                <a:tc>
                  <a:txBody>
                    <a:bodyPr/>
                    <a:lstStyle/>
                    <a:p>
                      <a:pPr marL="171450" indent="-171450" algn="just">
                        <a:lnSpc>
                          <a:spcPct val="107000"/>
                        </a:lnSpc>
                        <a:spcAft>
                          <a:spcPts val="0"/>
                        </a:spcAft>
                        <a:buFont typeface="Wingdings" panose="05000000000000000000" pitchFamily="2" charset="2"/>
                        <a:buChar char="ü"/>
                      </a:pPr>
                      <a:r>
                        <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İşyerinin, 6331 sayılı Kanun kapsamında çok tehlikeli sınıfta yer alması,</a:t>
                      </a:r>
                    </a:p>
                  </a:txBody>
                  <a:tcPr marL="89535" marR="89535"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248553675"/>
                  </a:ext>
                </a:extLst>
              </a:tr>
              <a:tr h="314131">
                <a:tc>
                  <a:txBody>
                    <a:bodyPr/>
                    <a:lstStyle/>
                    <a:p>
                      <a:pPr marL="285750" indent="-285750" algn="just">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İşverenin, Türkiye genelinde çok tehlikeli sınıfta yer alan işyerlerinde her ay toplamda ondan fazla çalışanı bulunması,</a:t>
                      </a:r>
                    </a:p>
                  </a:txBody>
                  <a:tcPr marL="89535" marR="89535"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932457515"/>
                  </a:ext>
                </a:extLst>
              </a:tr>
              <a:tr h="314131">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Meydana gelen iş kazasında ölüm veya sürekli iş göremezlik durumunun olmaması,</a:t>
                      </a:r>
                    </a:p>
                  </a:txBody>
                  <a:tcPr marL="89535" marR="89535"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422555645"/>
                  </a:ext>
                </a:extLst>
              </a:tr>
              <a:tr h="862087">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İşyerinin, İSG-</a:t>
                      </a:r>
                      <a:r>
                        <a:rPr lang="tr-TR" sz="1300" b="1" kern="1200" dirty="0" err="1">
                          <a:solidFill>
                            <a:schemeClr val="accent5">
                              <a:lumMod val="50000"/>
                            </a:schemeClr>
                          </a:solidFill>
                          <a:effectLst/>
                          <a:latin typeface="+mn-lt"/>
                          <a:ea typeface="+mn-ea"/>
                          <a:cs typeface="+mn-cs"/>
                        </a:rPr>
                        <a:t>KATİP’e</a:t>
                      </a:r>
                      <a:r>
                        <a:rPr lang="tr-TR" sz="1300" b="1" kern="1200" dirty="0">
                          <a:solidFill>
                            <a:schemeClr val="accent5">
                              <a:lumMod val="50000"/>
                            </a:schemeClr>
                          </a:solidFill>
                          <a:effectLst/>
                          <a:latin typeface="+mn-lt"/>
                          <a:ea typeface="+mn-ea"/>
                          <a:cs typeface="+mn-cs"/>
                        </a:rPr>
                        <a:t> kayıtlı onaylanmış ve devam eden iş sağlığı ve güvenliği hizmetlerinin verilmesine ilişkin, iş güvenliği uzmanı ve işyeri hekimi ya da 29/12/2012 tarihli ve 28512 sayılı Resmi </a:t>
                      </a:r>
                      <a:r>
                        <a:rPr lang="tr-TR" sz="1300" b="1" kern="1200" dirty="0" err="1">
                          <a:solidFill>
                            <a:schemeClr val="accent5">
                              <a:lumMod val="50000"/>
                            </a:schemeClr>
                          </a:solidFill>
                          <a:effectLst/>
                          <a:latin typeface="+mn-lt"/>
                          <a:ea typeface="+mn-ea"/>
                          <a:cs typeface="+mn-cs"/>
                        </a:rPr>
                        <a:t>Gazete’de</a:t>
                      </a:r>
                      <a:r>
                        <a:rPr lang="tr-TR" sz="1300" b="1" kern="1200" dirty="0">
                          <a:solidFill>
                            <a:schemeClr val="accent5">
                              <a:lumMod val="50000"/>
                            </a:schemeClr>
                          </a:solidFill>
                          <a:effectLst/>
                          <a:latin typeface="+mn-lt"/>
                          <a:ea typeface="+mn-ea"/>
                          <a:cs typeface="+mn-cs"/>
                        </a:rPr>
                        <a:t> yayımlanan İş Sağlığı ve Güvenliği Hizmetleri Yönetmeliğine göre Bakanlıkça yetkilendirilmiş kurum ve kuruluşlar ile yapılmış bir sözleşmesinin bulunması.</a:t>
                      </a:r>
                      <a:endParaRPr lang="tr-TR" sz="1300" b="1" u="sng"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277228978"/>
                  </a:ext>
                </a:extLst>
              </a:tr>
            </a:tbl>
          </a:graphicData>
        </a:graphic>
      </p:graphicFrame>
    </p:spTree>
    <p:extLst>
      <p:ext uri="{BB962C8B-B14F-4D97-AF65-F5344CB8AC3E}">
        <p14:creationId xmlns:p14="http://schemas.microsoft.com/office/powerpoint/2010/main" val="110219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094151672"/>
              </p:ext>
            </p:extLst>
          </p:nvPr>
        </p:nvGraphicFramePr>
        <p:xfrm>
          <a:off x="63501" y="758684"/>
          <a:ext cx="7355216" cy="608401"/>
        </p:xfrm>
        <a:graphic>
          <a:graphicData uri="http://schemas.openxmlformats.org/drawingml/2006/table">
            <a:tbl>
              <a:tblPr firstRow="1" firstCol="1" bandRow="1">
                <a:tableStyleId>{5C22544A-7EE6-4342-B048-85BDC9FD1C3A}</a:tableStyleId>
              </a:tblPr>
              <a:tblGrid>
                <a:gridCol w="1494529">
                  <a:extLst>
                    <a:ext uri="{9D8B030D-6E8A-4147-A177-3AD203B41FA5}">
                      <a16:colId xmlns:a16="http://schemas.microsoft.com/office/drawing/2014/main" val="1798935961"/>
                    </a:ext>
                  </a:extLst>
                </a:gridCol>
                <a:gridCol w="5860687">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geçici 10 uncu maddesi,  2011/45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516647697"/>
              </p:ext>
            </p:extLst>
          </p:nvPr>
        </p:nvGraphicFramePr>
        <p:xfrm>
          <a:off x="7418718" y="776507"/>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bg1"/>
                          </a:solidFill>
                          <a:effectLst/>
                          <a:latin typeface="+mn-lt"/>
                          <a:ea typeface="+mn-ea"/>
                          <a:cs typeface="+mn-cs"/>
                        </a:rPr>
                        <a:t>01.03.2011</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dirty="0">
                          <a:solidFill>
                            <a:schemeClr val="bg1"/>
                          </a:solidFill>
                          <a:effectLst/>
                          <a:latin typeface="+mn-lt"/>
                          <a:ea typeface="+mn-ea"/>
                          <a:cs typeface="+mn-cs"/>
                        </a:rPr>
                        <a:t>31.12.2022</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839038568"/>
              </p:ext>
            </p:extLst>
          </p:nvPr>
        </p:nvGraphicFramePr>
        <p:xfrm>
          <a:off x="76385" y="1389375"/>
          <a:ext cx="12115615" cy="396240"/>
        </p:xfrm>
        <a:graphic>
          <a:graphicData uri="http://schemas.openxmlformats.org/drawingml/2006/table">
            <a:tbl>
              <a:tblPr firstRow="1" firstCol="1" bandRow="1">
                <a:tableStyleId>{5C22544A-7EE6-4342-B048-85BDC9FD1C3A}</a:tableStyleId>
              </a:tblPr>
              <a:tblGrid>
                <a:gridCol w="1492128">
                  <a:extLst>
                    <a:ext uri="{9D8B030D-6E8A-4147-A177-3AD203B41FA5}">
                      <a16:colId xmlns:a16="http://schemas.microsoft.com/office/drawing/2014/main" val="1635233704"/>
                    </a:ext>
                  </a:extLst>
                </a:gridCol>
                <a:gridCol w="10623487">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a:solidFill>
                            <a:srgbClr val="002060"/>
                          </a:solidFill>
                          <a:effectLst/>
                          <a:latin typeface="+mn-lt"/>
                          <a:ea typeface="+mn-ea"/>
                          <a:cs typeface="+mn-cs"/>
                        </a:rPr>
                        <a:t>Özel sektör işverenlerine, 01/03/2011 - 31/12/2022 tarihleri arasında işe aldıkları sigortalılar için, sigorta primine esas kazançları üzerinden hesaplanan sigorta primi işveren payının tamamının İşsizlik Sigortası Fonundan karşılanmasına imkân sağlanmıştır. </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2058979464"/>
              </p:ext>
            </p:extLst>
          </p:nvPr>
        </p:nvGraphicFramePr>
        <p:xfrm>
          <a:off x="106958" y="5514720"/>
          <a:ext cx="12046943" cy="1315462"/>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tx1"/>
                          </a:solidFill>
                          <a:effectLst/>
                        </a:rPr>
                        <a:t>PEK 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effectLst/>
                        </a:rPr>
                        <a:t>PEK 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(%17)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TEŞVİKSİZ</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(%17)</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733,39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608,17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5.500,44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4.561,34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336353365"/>
              </p:ext>
            </p:extLst>
          </p:nvPr>
        </p:nvGraphicFramePr>
        <p:xfrm>
          <a:off x="106956" y="1812881"/>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4239882456"/>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10</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811580510"/>
              </p:ext>
            </p:extLst>
          </p:nvPr>
        </p:nvGraphicFramePr>
        <p:xfrm>
          <a:off x="9402793" y="764352"/>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dirty="0">
                          <a:effectLst/>
                          <a:latin typeface="Calibri" panose="020F0502020204030204" pitchFamily="34" charset="0"/>
                          <a:ea typeface="Times New Roman" panose="02020603050405020304" pitchFamily="18" charset="0"/>
                          <a:cs typeface="Times New Roman" panose="02020603050405020304" pitchFamily="18" charset="0"/>
                        </a:rPr>
                        <a:t>6111</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014825687"/>
              </p:ext>
            </p:extLst>
          </p:nvPr>
        </p:nvGraphicFramePr>
        <p:xfrm>
          <a:off x="0" y="2001317"/>
          <a:ext cx="12115615" cy="3577787"/>
        </p:xfrm>
        <a:graphic>
          <a:graphicData uri="http://schemas.openxmlformats.org/drawingml/2006/table">
            <a:tbl>
              <a:tblPr firstRow="1" firstCol="1" bandRow="1">
                <a:tableStyleId>{5C22544A-7EE6-4342-B048-85BDC9FD1C3A}</a:tableStyleId>
              </a:tblPr>
              <a:tblGrid>
                <a:gridCol w="305245">
                  <a:extLst>
                    <a:ext uri="{9D8B030D-6E8A-4147-A177-3AD203B41FA5}">
                      <a16:colId xmlns:a16="http://schemas.microsoft.com/office/drawing/2014/main" val="1098760476"/>
                    </a:ext>
                  </a:extLst>
                </a:gridCol>
                <a:gridCol w="5476517">
                  <a:extLst>
                    <a:ext uri="{9D8B030D-6E8A-4147-A177-3AD203B41FA5}">
                      <a16:colId xmlns:a16="http://schemas.microsoft.com/office/drawing/2014/main" val="2687110933"/>
                    </a:ext>
                  </a:extLst>
                </a:gridCol>
                <a:gridCol w="295949">
                  <a:extLst>
                    <a:ext uri="{9D8B030D-6E8A-4147-A177-3AD203B41FA5}">
                      <a16:colId xmlns:a16="http://schemas.microsoft.com/office/drawing/2014/main" val="1805696983"/>
                    </a:ext>
                  </a:extLst>
                </a:gridCol>
                <a:gridCol w="6037904">
                  <a:extLst>
                    <a:ext uri="{9D8B030D-6E8A-4147-A177-3AD203B41FA5}">
                      <a16:colId xmlns:a16="http://schemas.microsoft.com/office/drawing/2014/main" val="2977743795"/>
                    </a:ext>
                  </a:extLst>
                </a:gridCol>
              </a:tblGrid>
              <a:tr h="203999">
                <a:tc gridSpan="2">
                  <a:txBody>
                    <a:bodyPr/>
                    <a:lstStyle/>
                    <a:p>
                      <a:pPr algn="just">
                        <a:lnSpc>
                          <a:spcPct val="107000"/>
                        </a:lnSpc>
                        <a:spcAft>
                          <a:spcPts val="0"/>
                        </a:spcAft>
                      </a:pPr>
                      <a:r>
                        <a:rPr lang="tr-TR" sz="1300" dirty="0">
                          <a:solidFill>
                            <a:srgbClr val="C00000"/>
                          </a:solidFill>
                          <a:effectLst/>
                        </a:rPr>
                        <a:t> İşyeri Yönünden;</a:t>
                      </a:r>
                      <a:endParaRPr lang="tr-TR" sz="13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alpha val="42000"/>
                      </a:scheme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tr-TR" sz="1300" dirty="0">
                          <a:solidFill>
                            <a:srgbClr val="C00000"/>
                          </a:solidFill>
                          <a:effectLst/>
                        </a:rPr>
                        <a:t>Sigortalı Yönünden;</a:t>
                      </a:r>
                      <a:endParaRPr lang="tr-TR" sz="13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alpha val="42000"/>
                      </a:schemeClr>
                    </a:solidFill>
                  </a:tcPr>
                </a:tc>
                <a:tc hMerge="1">
                  <a:txBody>
                    <a:bodyPr/>
                    <a:lstStyle/>
                    <a:p>
                      <a:endParaRPr lang="tr-TR"/>
                    </a:p>
                  </a:txBody>
                  <a:tcPr/>
                </a:tc>
                <a:extLst>
                  <a:ext uri="{0D108BD9-81ED-4DB2-BD59-A6C34878D82A}">
                    <a16:rowId xmlns:a16="http://schemas.microsoft.com/office/drawing/2014/main" val="515174079"/>
                  </a:ext>
                </a:extLst>
              </a:tr>
              <a:tr h="407997">
                <a:tc>
                  <a:txBody>
                    <a:bodyPr/>
                    <a:lstStyle/>
                    <a:p>
                      <a:pPr marL="171450" indent="-171450" algn="just">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a:t>
                      </a:r>
                    </a:p>
                  </a:txBody>
                  <a:tcPr marL="68580" marR="68580" marT="0" marB="0">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dirty="0">
                          <a:solidFill>
                            <a:schemeClr val="accent5">
                              <a:lumMod val="50000"/>
                            </a:schemeClr>
                          </a:solidFill>
                        </a:rPr>
                        <a:t> </a:t>
                      </a: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latin typeface="+mn-lt"/>
                          <a:ea typeface="+mn-ea"/>
                          <a:cs typeface="+mn-cs"/>
                        </a:rPr>
                        <a:t>01/03/2011 ila 31/12/2022 tarihleri arasında işe alınmış olması</a:t>
                      </a:r>
                      <a:r>
                        <a:rPr lang="tr-TR" sz="1050" b="1" kern="1200" dirty="0">
                          <a:solidFill>
                            <a:schemeClr val="accent5">
                              <a:lumMod val="50000"/>
                            </a:schemeClr>
                          </a:solidFill>
                          <a:effectLst/>
                          <a:latin typeface="+mn-lt"/>
                          <a:ea typeface="+mn-ea"/>
                          <a:cs typeface="+mn-cs"/>
                        </a:rPr>
                        <a:t>, (1/12/2020 tarihli, 3247 sayılı Cumhurbaşkanı Kararı ile yararlanma süresi 31/12/2022’ye uzatılmıştır.)</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1764121907"/>
                  </a:ext>
                </a:extLst>
              </a:tr>
              <a:tr h="407997">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Primlerin yasal süresi içinde ödenmesi,</a:t>
                      </a:r>
                    </a:p>
                  </a:txBody>
                  <a:tcPr marL="68580" marR="68580" marT="0" marB="0">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dirty="0">
                          <a:solidFill>
                            <a:schemeClr val="accent5">
                              <a:lumMod val="50000"/>
                            </a:schemeClr>
                          </a:solidFill>
                        </a:rPr>
                        <a:t> </a:t>
                      </a: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latin typeface="+mn-lt"/>
                          <a:ea typeface="+mn-ea"/>
                          <a:cs typeface="+mn-cs"/>
                        </a:rPr>
                        <a:t>Kadın sigortalının 18 yaşından büyük olması halinde olması halinde 24 ila 54 ay arasında destek verilmektedir.</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90089960"/>
                  </a:ext>
                </a:extLst>
              </a:tr>
              <a:tr h="203999">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Kayıt dışı sigortalı çalıştırılmaması,</a:t>
                      </a:r>
                    </a:p>
                  </a:txBody>
                  <a:tcPr marL="68580" marR="68580" marT="0" marB="0">
                    <a:solidFill>
                      <a:schemeClr val="accent1">
                        <a:lumMod val="20000"/>
                        <a:lumOff val="80000"/>
                        <a:alpha val="42000"/>
                      </a:schemeClr>
                    </a:solidFill>
                  </a:tcPr>
                </a:tc>
                <a:tc rowSpan="2">
                  <a:txBody>
                    <a:bodyPr/>
                    <a:lstStyle/>
                    <a:p>
                      <a:pPr marL="285750" indent="-285750" algn="just">
                        <a:lnSpc>
                          <a:spcPct val="107000"/>
                        </a:lnSpc>
                        <a:spcAft>
                          <a:spcPts val="0"/>
                        </a:spcAft>
                        <a:buFont typeface="Wingdings" panose="05000000000000000000" pitchFamily="2" charset="2"/>
                        <a:buChar char="ü"/>
                      </a:pPr>
                      <a:r>
                        <a:rPr lang="tr-TR" sz="1300" dirty="0">
                          <a:solidFill>
                            <a:schemeClr val="accent5">
                              <a:lumMod val="50000"/>
                            </a:schemeClr>
                          </a:solidFill>
                          <a:effectLst/>
                        </a:rPr>
                        <a:t>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rowSpan="2">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latin typeface="+mn-lt"/>
                          <a:ea typeface="+mn-ea"/>
                          <a:cs typeface="+mn-cs"/>
                        </a:rPr>
                        <a:t>İşe alındığı tarihten önceki altı aylık dönemde işsiz olması,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3918720585"/>
                  </a:ext>
                </a:extLst>
              </a:tr>
              <a:tr h="108387">
                <a:tc rowSpan="3">
                  <a:txBody>
                    <a:bodyPr/>
                    <a:lstStyle/>
                    <a:p>
                      <a:pPr marL="171450" indent="-171450" algn="l">
                        <a:lnSpc>
                          <a:spcPct val="107000"/>
                        </a:lnSpc>
                        <a:spcAft>
                          <a:spcPts val="0"/>
                        </a:spcAft>
                        <a:buFont typeface="Wingdings" panose="05000000000000000000" pitchFamily="2" charset="2"/>
                        <a:buChar char="ü"/>
                      </a:pPr>
                      <a:r>
                        <a:rPr lang="tr-TR" sz="1100" baseline="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row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Prim, idari para cezası ve bunlara ilişkin gecikme zammı ve cezası borcu bulunmaması, varsa  bu borçlar yapılandırılmış, taksitlendirilmiş ve düzenli ödeniyor olması,</a:t>
                      </a:r>
                    </a:p>
                  </a:txBody>
                  <a:tcPr marL="68580" marR="68580" marT="0" marB="0">
                    <a:solidFill>
                      <a:schemeClr val="accent1">
                        <a:lumMod val="20000"/>
                        <a:lumOff val="80000"/>
                        <a:alpha val="42000"/>
                      </a:schemeClr>
                    </a:solidFill>
                  </a:tcPr>
                </a:tc>
                <a:tc vMerge="1">
                  <a:txBody>
                    <a:bodyPr/>
                    <a:lstStyle/>
                    <a:p>
                      <a:pPr algn="just">
                        <a:lnSpc>
                          <a:spcPct val="107000"/>
                        </a:lnSpc>
                        <a:spcAft>
                          <a:spcPts val="0"/>
                        </a:spcAft>
                      </a:pP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alpha val="42000"/>
                      </a:schemeClr>
                    </a:solidFill>
                  </a:tcPr>
                </a:tc>
                <a:tc v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alpha val="42000"/>
                      </a:schemeClr>
                    </a:solidFill>
                  </a:tcPr>
                </a:tc>
                <a:extLst>
                  <a:ext uri="{0D108BD9-81ED-4DB2-BD59-A6C34878D82A}">
                    <a16:rowId xmlns:a16="http://schemas.microsoft.com/office/drawing/2014/main" val="2192352376"/>
                  </a:ext>
                </a:extLst>
              </a:tr>
              <a:tr h="203999">
                <a:tc vMerge="1">
                  <a:txBody>
                    <a:bodyPr/>
                    <a:lstStyle/>
                    <a:p>
                      <a:endParaRPr lang="tr-TR"/>
                    </a:p>
                  </a:txBody>
                  <a:tcPr/>
                </a:tc>
                <a:tc vMerge="1">
                  <a:txBody>
                    <a:bodyPr/>
                    <a:lstStyle/>
                    <a:p>
                      <a:endParaRPr lang="tr-TR"/>
                    </a:p>
                  </a:txBody>
                  <a:tcPr/>
                </a:tc>
                <a:tc>
                  <a:txBody>
                    <a:bodyPr/>
                    <a:lstStyle/>
                    <a:p>
                      <a:pPr marL="285750" indent="-285750" algn="just">
                        <a:lnSpc>
                          <a:spcPct val="107000"/>
                        </a:lnSpc>
                        <a:spcAft>
                          <a:spcPts val="0"/>
                        </a:spcAft>
                        <a:buFont typeface="Wingdings" panose="05000000000000000000" pitchFamily="2" charset="2"/>
                        <a:buChar char="ü"/>
                      </a:pPr>
                      <a:r>
                        <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latin typeface="+mn-lt"/>
                          <a:ea typeface="+mn-ea"/>
                          <a:cs typeface="+mn-cs"/>
                        </a:rPr>
                        <a:t>Fiilen çalışması,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1853920485"/>
                  </a:ext>
                </a:extLst>
              </a:tr>
              <a:tr h="299610">
                <a:tc vMerge="1">
                  <a:txBody>
                    <a:bodyPr/>
                    <a:lstStyle/>
                    <a:p>
                      <a:endParaRPr lang="tr-TR"/>
                    </a:p>
                  </a:txBody>
                  <a:tcPr/>
                </a:tc>
                <a:tc vMerge="1">
                  <a:txBody>
                    <a:bodyPr/>
                    <a:lstStyle/>
                    <a:p>
                      <a:endParaRPr lang="tr-TR"/>
                    </a:p>
                  </a:txBody>
                  <a:tcPr/>
                </a:tc>
                <a:tc rowSpan="3">
                  <a:txBody>
                    <a:bodyPr/>
                    <a:lstStyle/>
                    <a:p>
                      <a:pPr marL="285750" indent="-285750" algn="just">
                        <a:lnSpc>
                          <a:spcPct val="107000"/>
                        </a:lnSpc>
                        <a:spcAft>
                          <a:spcPts val="0"/>
                        </a:spcAft>
                        <a:buFont typeface="Wingdings" panose="05000000000000000000" pitchFamily="2" charset="2"/>
                        <a:buChar char="ü"/>
                      </a:pPr>
                      <a:r>
                        <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a:t>
                      </a:r>
                    </a:p>
                  </a:txBody>
                  <a:tcPr marL="68580" marR="68580" marT="0" marB="0" anchor="ctr">
                    <a:solidFill>
                      <a:schemeClr val="accent1">
                        <a:lumMod val="20000"/>
                        <a:lumOff val="80000"/>
                        <a:alpha val="42000"/>
                      </a:schemeClr>
                    </a:solidFill>
                  </a:tcPr>
                </a:tc>
                <a:tc rowSpan="2">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latin typeface="+mn-lt"/>
                          <a:ea typeface="+mn-ea"/>
                          <a:cs typeface="+mn-cs"/>
                        </a:rPr>
                        <a:t>İşe</a:t>
                      </a:r>
                      <a:r>
                        <a:rPr lang="tr-TR" sz="1300" b="1" kern="1200" baseline="0" dirty="0">
                          <a:solidFill>
                            <a:schemeClr val="accent5">
                              <a:lumMod val="50000"/>
                            </a:schemeClr>
                          </a:solidFill>
                          <a:effectLst/>
                          <a:latin typeface="+mn-lt"/>
                          <a:ea typeface="+mn-ea"/>
                          <a:cs typeface="+mn-cs"/>
                        </a:rPr>
                        <a:t> başladığı tarihten önceki 6 aylık dönemde APHB kayıtlı olmaması,</a:t>
                      </a:r>
                      <a:endParaRPr lang="tr-TR" sz="1300" b="1" kern="1200" dirty="0">
                        <a:solidFill>
                          <a:schemeClr val="accent5">
                            <a:lumMod val="50000"/>
                          </a:schemeClr>
                        </a:solidFill>
                        <a:effectLst/>
                        <a:latin typeface="+mn-lt"/>
                        <a:ea typeface="+mn-ea"/>
                        <a:cs typeface="+mn-cs"/>
                      </a:endParaRP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840973464"/>
                  </a:ext>
                </a:extLst>
              </a:tr>
              <a:tr h="55710">
                <a:tc rowSpan="2">
                  <a:txBody>
                    <a:bodyPr/>
                    <a:lstStyle/>
                    <a:p>
                      <a:pPr marL="171450" indent="-171450" algn="l">
                        <a:lnSpc>
                          <a:spcPct val="107000"/>
                        </a:lnSpc>
                        <a:spcAft>
                          <a:spcPts val="0"/>
                        </a:spcAft>
                        <a:buFont typeface="Wingdings" panose="05000000000000000000" pitchFamily="2" charset="2"/>
                        <a:buChar char="ü"/>
                      </a:pPr>
                      <a:endPar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2000"/>
                      </a:schemeClr>
                    </a:solidFill>
                  </a:tcPr>
                </a:tc>
                <a:tc row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İşe girdiği tarihten önceki işyerinin 6 aylık ortalamasına ilave olarak</a:t>
                      </a:r>
                      <a:r>
                        <a:rPr lang="tr-TR" sz="1300" b="1" kern="1200" baseline="0" dirty="0">
                          <a:solidFill>
                            <a:schemeClr val="accent5">
                              <a:lumMod val="50000"/>
                            </a:schemeClr>
                          </a:solidFill>
                          <a:effectLst/>
                          <a:latin typeface="+mn-lt"/>
                          <a:ea typeface="+mn-ea"/>
                          <a:cs typeface="+mn-cs"/>
                        </a:rPr>
                        <a:t> çalıştırılması,</a:t>
                      </a:r>
                      <a:endParaRPr lang="tr-TR" sz="1300" b="1" kern="1200" dirty="0">
                        <a:solidFill>
                          <a:schemeClr val="accent5">
                            <a:lumMod val="50000"/>
                          </a:schemeClr>
                        </a:solidFill>
                        <a:effectLst/>
                        <a:latin typeface="+mn-lt"/>
                        <a:ea typeface="+mn-ea"/>
                        <a:cs typeface="+mn-cs"/>
                      </a:endParaRPr>
                    </a:p>
                  </a:txBody>
                  <a:tcPr marL="68580" marR="68580" marT="0" marB="0" anchor="ctr">
                    <a:solidFill>
                      <a:schemeClr val="accent1">
                        <a:lumMod val="20000"/>
                        <a:lumOff val="80000"/>
                        <a:alpha val="42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780919"/>
                  </a:ext>
                </a:extLst>
              </a:tr>
              <a:tr h="40799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lvl="0" indent="0" algn="just" rtl="0">
                        <a:lnSpc>
                          <a:spcPct val="107000"/>
                        </a:lnSpc>
                        <a:spcAft>
                          <a:spcPts val="0"/>
                        </a:spcAft>
                        <a:buSzPts val="1000"/>
                        <a:buFont typeface="Symbol" panose="05050102010706020507" pitchFamily="18" charset="2"/>
                        <a:buNone/>
                        <a:tabLst>
                          <a:tab pos="457200" algn="l"/>
                        </a:tabLst>
                      </a:pPr>
                      <a:r>
                        <a:rPr lang="tr-TR" sz="1300" b="1" kern="1200" dirty="0">
                          <a:solidFill>
                            <a:schemeClr val="accent5">
                              <a:lumMod val="50000"/>
                            </a:schemeClr>
                          </a:solidFill>
                          <a:effectLst/>
                          <a:latin typeface="+mn-lt"/>
                          <a:ea typeface="+mn-ea"/>
                          <a:cs typeface="+mn-cs"/>
                        </a:rPr>
                        <a:t>Erkek sigortalının 18 – 29 yaş  arasında olması halinde  24 ila 54 ay arasında, 29 yaşından büyük olması halinde 6 ila 24 ay arasında destek verilmektedir.</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2122407191"/>
                  </a:ext>
                </a:extLst>
              </a:tr>
              <a:tr h="172648">
                <a:tc gridSpan="4">
                  <a:txBody>
                    <a:bodyPr/>
                    <a:lstStyle/>
                    <a:p>
                      <a:pPr algn="just">
                        <a:lnSpc>
                          <a:spcPct val="107000"/>
                        </a:lnSpc>
                        <a:spcAft>
                          <a:spcPts val="0"/>
                        </a:spcAft>
                      </a:pPr>
                      <a:r>
                        <a:rPr lang="tr-TR" sz="1100" dirty="0">
                          <a:solidFill>
                            <a:srgbClr val="C00000"/>
                          </a:solidFill>
                          <a:effectLst/>
                        </a:rPr>
                        <a:t>NOTLAR</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2791530"/>
                  </a:ext>
                </a:extLst>
              </a:tr>
              <a:tr h="203999">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1">
                        <a:lumMod val="20000"/>
                        <a:lumOff val="80000"/>
                        <a:alpha val="42000"/>
                      </a:schemeClr>
                    </a:solidFill>
                  </a:tcPr>
                </a:tc>
                <a:tc gridSpan="3">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5335 sayılı Kanunun 30 uncu maddesinin ikinci fıkrası kapsamına giren kurum ve kuruluşlar teşvikten yararlanamaz,</a:t>
                      </a: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98290210"/>
                  </a:ext>
                </a:extLst>
              </a:tr>
              <a:tr h="663358">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1">
                        <a:lumMod val="20000"/>
                        <a:lumOff val="80000"/>
                        <a:alpha val="42000"/>
                      </a:schemeClr>
                    </a:solidFill>
                  </a:tcPr>
                </a:tc>
                <a:tc grid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2886, 4734 sayılı Kanunlar ile 4734 sayılı Kanunun 3. maddesi kapsamında alım ve yapım işi üstlenen işverenler ile uluslararası anlaşmalara istinaden alım ve yapım işi üstlenen işverenler, ihale konusu iş döneminde bu teşvikten yararlanamaz.</a:t>
                      </a:r>
                    </a:p>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 Yararlanma süreleri erkekler, kadınlar ve  sahip olunan belgelere göre değişmektedir.</a:t>
                      </a: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90734454"/>
                  </a:ext>
                </a:extLst>
              </a:tr>
              <a:tr h="203999">
                <a:tc>
                  <a:txBody>
                    <a:bodyPr/>
                    <a:lstStyle/>
                    <a:p>
                      <a:pPr marL="0" indent="0" algn="l">
                        <a:lnSpc>
                          <a:spcPct val="107000"/>
                        </a:lnSpc>
                        <a:spcAft>
                          <a:spcPts val="0"/>
                        </a:spcAft>
                        <a:buFont typeface="Wingdings" panose="05000000000000000000" pitchFamily="2" charset="2"/>
                        <a:buNone/>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solidFill>
                      <a:schemeClr val="accent1">
                        <a:lumMod val="20000"/>
                        <a:lumOff val="80000"/>
                        <a:alpha val="42000"/>
                      </a:schemeClr>
                    </a:solidFill>
                  </a:tcPr>
                </a:tc>
                <a:tc grid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tr-TR" sz="1300" b="1" kern="1200" dirty="0">
                        <a:solidFill>
                          <a:schemeClr val="accent5">
                            <a:lumMod val="50000"/>
                          </a:schemeClr>
                        </a:solidFill>
                        <a:effectLst/>
                        <a:latin typeface="+mn-lt"/>
                        <a:ea typeface="+mn-ea"/>
                        <a:cs typeface="+mn-cs"/>
                      </a:endParaRP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84019224"/>
                  </a:ext>
                </a:extLst>
              </a:tr>
            </a:tbl>
          </a:graphicData>
        </a:graphic>
      </p:graphicFrame>
    </p:spTree>
    <p:extLst>
      <p:ext uri="{BB962C8B-B14F-4D97-AF65-F5344CB8AC3E}">
        <p14:creationId xmlns:p14="http://schemas.microsoft.com/office/powerpoint/2010/main" val="112217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2266279133"/>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geçici 15 inci maddesi, 2016/1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69566031"/>
              </p:ext>
            </p:extLst>
          </p:nvPr>
        </p:nvGraphicFramePr>
        <p:xfrm>
          <a:off x="106957" y="1494261"/>
          <a:ext cx="12021542" cy="59436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a:solidFill>
                            <a:srgbClr val="002060"/>
                          </a:solidFill>
                          <a:effectLst/>
                          <a:latin typeface="+mn-lt"/>
                          <a:ea typeface="+mn-ea"/>
                          <a:cs typeface="+mn-cs"/>
                        </a:rPr>
                        <a:t>Türkiye İş Kurumu tarafından 31/12/2018 tarihine kadar başlatılan işbaşı eğitim programlarını tamamlayanları üç ay içinde işe alan özel sektör işverenlerine işe aldıkları bu sigortalılar için, sigorta primine esas kazanç alt sınırı üzerinden hesaplanacak sigorta primi işveren payının tamamının İşsizlik Sigortası Fonundan karşılanmasına imkân sağlanmıştır. </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958542493"/>
              </p:ext>
            </p:extLst>
          </p:nvPr>
        </p:nvGraphicFramePr>
        <p:xfrm>
          <a:off x="113790" y="5373055"/>
          <a:ext cx="12046943" cy="1287879"/>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266164">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tx1"/>
                          </a:solidFill>
                          <a:effectLst/>
                        </a:rPr>
                        <a:t>PEK 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effectLst/>
                        </a:rPr>
                        <a:t>PEK 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343402">
                <a:tc>
                  <a:txBody>
                    <a:bodyPr/>
                    <a:lstStyle/>
                    <a:p>
                      <a:pPr algn="ctr">
                        <a:lnSpc>
                          <a:spcPct val="107000"/>
                        </a:lnSpc>
                        <a:spcAft>
                          <a:spcPts val="0"/>
                        </a:spcAft>
                      </a:pPr>
                      <a:r>
                        <a:rPr lang="tr-TR" sz="11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 5 + % 15,5)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(%17)</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(%5xPEK) + (%15,5xAÜ)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50" b="1" dirty="0">
                          <a:effectLst/>
                          <a:latin typeface="Calibri" panose="020F0502020204030204" pitchFamily="34" charset="0"/>
                          <a:ea typeface="Times New Roman" panose="02020603050405020304" pitchFamily="18" charset="0"/>
                          <a:cs typeface="Times New Roman" panose="02020603050405020304" pitchFamily="18" charset="0"/>
                        </a:rPr>
                        <a:t>%37,5 – ((%5xPEK) + (%15,5xAÜ))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582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733,39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608,17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1.896,08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8.165,70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578313065"/>
              </p:ext>
            </p:extLst>
          </p:nvPr>
        </p:nvGraphicFramePr>
        <p:xfrm>
          <a:off x="106956" y="2141942"/>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587050842"/>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11</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14888617"/>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dirty="0">
                          <a:effectLst/>
                          <a:latin typeface="Calibri" panose="020F0502020204030204" pitchFamily="34" charset="0"/>
                          <a:ea typeface="Times New Roman" panose="02020603050405020304" pitchFamily="18" charset="0"/>
                          <a:cs typeface="Times New Roman" panose="02020603050405020304" pitchFamily="18" charset="0"/>
                        </a:rPr>
                        <a:t>6645</a:t>
                      </a: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514681489"/>
              </p:ext>
            </p:extLst>
          </p:nvPr>
        </p:nvGraphicFramePr>
        <p:xfrm>
          <a:off x="106956" y="2354325"/>
          <a:ext cx="12008660" cy="3042289"/>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2444559045"/>
                    </a:ext>
                  </a:extLst>
                </a:gridCol>
                <a:gridCol w="5392667">
                  <a:extLst>
                    <a:ext uri="{9D8B030D-6E8A-4147-A177-3AD203B41FA5}">
                      <a16:colId xmlns:a16="http://schemas.microsoft.com/office/drawing/2014/main" val="1254160969"/>
                    </a:ext>
                  </a:extLst>
                </a:gridCol>
                <a:gridCol w="253569">
                  <a:extLst>
                    <a:ext uri="{9D8B030D-6E8A-4147-A177-3AD203B41FA5}">
                      <a16:colId xmlns:a16="http://schemas.microsoft.com/office/drawing/2014/main" val="3382958315"/>
                    </a:ext>
                  </a:extLst>
                </a:gridCol>
                <a:gridCol w="6059873">
                  <a:extLst>
                    <a:ext uri="{9D8B030D-6E8A-4147-A177-3AD203B41FA5}">
                      <a16:colId xmlns:a16="http://schemas.microsoft.com/office/drawing/2014/main" val="2218129231"/>
                    </a:ext>
                  </a:extLst>
                </a:gridCol>
              </a:tblGrid>
              <a:tr h="214978">
                <a:tc gridSpan="2">
                  <a:txBody>
                    <a:bodyPr/>
                    <a:lstStyle/>
                    <a:p>
                      <a:pPr algn="just">
                        <a:lnSpc>
                          <a:spcPct val="107000"/>
                        </a:lnSpc>
                        <a:spcAft>
                          <a:spcPts val="0"/>
                        </a:spcAft>
                      </a:pPr>
                      <a:r>
                        <a:rPr lang="tr-TR" sz="1200" dirty="0">
                          <a:solidFill>
                            <a:srgbClr val="C00000"/>
                          </a:solidFill>
                          <a:effectLst/>
                        </a:rPr>
                        <a:t> </a:t>
                      </a:r>
                      <a:r>
                        <a:rPr lang="tr-TR" sz="1200" b="1" kern="1200" dirty="0">
                          <a:solidFill>
                            <a:srgbClr val="C00000"/>
                          </a:solidFill>
                          <a:effectLst/>
                          <a:latin typeface="+mn-lt"/>
                          <a:ea typeface="+mn-ea"/>
                          <a:cs typeface="+mn-cs"/>
                        </a:rPr>
                        <a:t>İşyeri Yönünden;</a:t>
                      </a:r>
                    </a:p>
                  </a:txBody>
                  <a:tcPr marL="68580" marR="68580" marT="0" marB="0">
                    <a:solidFill>
                      <a:schemeClr val="accent4">
                        <a:alpha val="42000"/>
                      </a:scheme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0000">
                        <a:alpha val="42000"/>
                      </a:srgbClr>
                    </a:solidFill>
                  </a:tcPr>
                </a:tc>
                <a:tc gridSpan="2">
                  <a:txBody>
                    <a:bodyPr/>
                    <a:lstStyle/>
                    <a:p>
                      <a:pPr algn="just">
                        <a:lnSpc>
                          <a:spcPct val="107000"/>
                        </a:lnSpc>
                        <a:spcAft>
                          <a:spcPts val="0"/>
                        </a:spcAft>
                      </a:pPr>
                      <a:r>
                        <a:rPr lang="tr-TR" sz="1200" dirty="0">
                          <a:solidFill>
                            <a:srgbClr val="C00000"/>
                          </a:solidFill>
                          <a:effectLst/>
                        </a:rPr>
                        <a:t>Sigortalı Yönünden;</a:t>
                      </a:r>
                      <a:endParaRPr lang="tr-TR"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alpha val="42000"/>
                      </a:schemeClr>
                    </a:solidFill>
                  </a:tcPr>
                </a:tc>
                <a:tc hMerge="1">
                  <a:txBody>
                    <a:bodyPr/>
                    <a:lstStyle/>
                    <a:p>
                      <a:endParaRPr lang="tr-TR"/>
                    </a:p>
                  </a:txBody>
                  <a:tcPr/>
                </a:tc>
                <a:extLst>
                  <a:ext uri="{0D108BD9-81ED-4DB2-BD59-A6C34878D82A}">
                    <a16:rowId xmlns:a16="http://schemas.microsoft.com/office/drawing/2014/main" val="1593325450"/>
                  </a:ext>
                </a:extLst>
              </a:tr>
              <a:tr h="214978">
                <a:tc>
                  <a:txBody>
                    <a:bodyPr/>
                    <a:lstStyle/>
                    <a:p>
                      <a:pPr marL="171450" indent="-171450" algn="just">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solidFill>
                      <a:schemeClr val="accent1">
                        <a:lumMod val="20000"/>
                        <a:lumOff val="80000"/>
                        <a:alpha val="42000"/>
                      </a:schemeClr>
                    </a:solidFill>
                  </a:tcPr>
                </a:tc>
                <a:tc>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a:t>
                      </a:r>
                    </a:p>
                  </a:txBody>
                  <a:tcPr marL="68580" marR="68580" marT="0" marB="0" anchor="c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31/12/2018 tarihine kadar başlatılan işbaşı eğitim programını tamamlamış olması,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3474145919"/>
                  </a:ext>
                </a:extLst>
              </a:tr>
              <a:tr h="214978">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solidFill>
                      <a:schemeClr val="accent1">
                        <a:lumMod val="20000"/>
                        <a:lumOff val="80000"/>
                        <a:alpha val="42000"/>
                      </a:schemeClr>
                    </a:solidFill>
                  </a:tcPr>
                </a:tc>
                <a:tc>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Primlerin yasal süresi içinde ödenmesi,</a:t>
                      </a:r>
                    </a:p>
                  </a:txBody>
                  <a:tcPr marL="68580" marR="68580" marT="0" marB="0" anchor="c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İşbaşı eğitim programının bitimini müteakip en geç üç ay içinde işe alınması,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2768846033"/>
                  </a:ext>
                </a:extLst>
              </a:tr>
              <a:tr h="334497">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00" b="1" kern="1200" dirty="0">
                          <a:solidFill>
                            <a:schemeClr val="accent5">
                              <a:lumMod val="50000"/>
                            </a:schemeClr>
                          </a:solidFill>
                          <a:effectLst/>
                          <a:latin typeface="+mn-lt"/>
                          <a:ea typeface="+mn-ea"/>
                          <a:cs typeface="+mn-cs"/>
                        </a:rPr>
                        <a:t>Prim, idari para cezası ve bunlara ilişkin gecikme zammı ve cezası borcu bulunmaması, varsa  bu borçlar yapılandırılmış, taksitlendirilmiş ve düzenli ödeniyor olması,</a:t>
                      </a:r>
                    </a:p>
                  </a:txBody>
                  <a:tcPr marL="68580" marR="68580" marT="0" marB="0" anchor="c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23/4/2015 tarihi ve sonrasında işe alınmış olması,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1184324283"/>
                  </a:ext>
                </a:extLst>
              </a:tr>
              <a:tr h="221311">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solidFill>
                      <a:schemeClr val="accent1">
                        <a:lumMod val="20000"/>
                        <a:lumOff val="80000"/>
                        <a:alpha val="42000"/>
                      </a:schemeClr>
                    </a:solidFill>
                  </a:tcPr>
                </a:tc>
                <a:tc>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Kayıt dışı sigortalı çalıştırılmaması,</a:t>
                      </a:r>
                    </a:p>
                  </a:txBody>
                  <a:tcPr marL="68580" marR="68580" marT="0" marB="0" anchor="c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tabLst>
                          <a:tab pos="29210" algn="l"/>
                        </a:tabLst>
                      </a:pPr>
                      <a:r>
                        <a:rPr lang="tr-TR" sz="1200" b="1" kern="1200" dirty="0">
                          <a:solidFill>
                            <a:schemeClr val="accent5">
                              <a:lumMod val="50000"/>
                            </a:schemeClr>
                          </a:solidFill>
                          <a:effectLst/>
                          <a:latin typeface="+mn-lt"/>
                          <a:ea typeface="+mn-ea"/>
                          <a:cs typeface="+mn-cs"/>
                        </a:rPr>
                        <a:t>18 yaşından büyük, 29 yaşından küçük olması, </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3596109446"/>
                  </a:ext>
                </a:extLst>
              </a:tr>
              <a:tr h="368419">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solidFill>
                      <a:schemeClr val="accent1">
                        <a:lumMod val="20000"/>
                        <a:lumOff val="80000"/>
                        <a:alpha val="42000"/>
                      </a:schemeClr>
                    </a:solidFill>
                  </a:tcPr>
                </a:tc>
                <a:tc>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İşe alınan sigortalının bir önceki takvim yılında bildirilen sigortalı sayısının ortalamasına ilave olması,</a:t>
                      </a:r>
                    </a:p>
                  </a:txBody>
                  <a:tcPr marL="68580" marR="68580" marT="0" marB="0" anchor="c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a:txBody>
                    <a:bodyPr/>
                    <a:lstStyle/>
                    <a:p>
                      <a:pPr algn="just">
                        <a:lnSpc>
                          <a:spcPct val="107000"/>
                        </a:lnSpc>
                        <a:spcAft>
                          <a:spcPts val="0"/>
                        </a:spcAft>
                        <a:tabLst>
                          <a:tab pos="29210" algn="l"/>
                        </a:tabLst>
                      </a:pPr>
                      <a:r>
                        <a:rPr lang="tr-TR" sz="1200" b="1" kern="1200" dirty="0">
                          <a:solidFill>
                            <a:schemeClr val="accent5">
                              <a:lumMod val="50000"/>
                            </a:schemeClr>
                          </a:solidFill>
                          <a:effectLst/>
                          <a:latin typeface="+mn-lt"/>
                          <a:ea typeface="+mn-ea"/>
                          <a:cs typeface="+mn-cs"/>
                        </a:rPr>
                        <a:t>Tamamladığı işbaşı eğitim programına ilişkin meslek alanında işe alınması,</a:t>
                      </a:r>
                    </a:p>
                  </a:txBody>
                  <a:tcPr marL="68580" marR="68580" marT="0" marB="0" anchor="ctr">
                    <a:solidFill>
                      <a:schemeClr val="accent1">
                        <a:lumMod val="20000"/>
                        <a:lumOff val="80000"/>
                        <a:alpha val="42000"/>
                      </a:schemeClr>
                    </a:solidFill>
                  </a:tcPr>
                </a:tc>
                <a:extLst>
                  <a:ext uri="{0D108BD9-81ED-4DB2-BD59-A6C34878D82A}">
                    <a16:rowId xmlns:a16="http://schemas.microsoft.com/office/drawing/2014/main" val="331234935"/>
                  </a:ext>
                </a:extLst>
              </a:tr>
              <a:tr h="162582">
                <a:tc gridSpan="4">
                  <a:txBody>
                    <a:bodyPr/>
                    <a:lstStyle/>
                    <a:p>
                      <a:pPr algn="just">
                        <a:lnSpc>
                          <a:spcPct val="107000"/>
                        </a:lnSpc>
                        <a:spcAft>
                          <a:spcPts val="0"/>
                        </a:spcAft>
                      </a:pPr>
                      <a:r>
                        <a:rPr lang="tr-TR" sz="1200" dirty="0">
                          <a:solidFill>
                            <a:srgbClr val="C00000"/>
                          </a:solidFill>
                          <a:effectLst/>
                        </a:rPr>
                        <a:t>NOTLAR</a:t>
                      </a:r>
                      <a:endParaRPr lang="tr-TR" sz="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41377182"/>
                  </a:ext>
                </a:extLst>
              </a:tr>
              <a:tr h="214978">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gridSpan="3">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Destek süresi imalat sektöründe 42 ay, diğer</a:t>
                      </a:r>
                      <a:r>
                        <a:rPr lang="tr-TR" sz="1200" b="1" kern="1200" baseline="0" dirty="0">
                          <a:solidFill>
                            <a:schemeClr val="accent5">
                              <a:lumMod val="50000"/>
                            </a:schemeClr>
                          </a:solidFill>
                          <a:effectLst/>
                          <a:latin typeface="+mn-lt"/>
                          <a:ea typeface="+mn-ea"/>
                          <a:cs typeface="+mn-cs"/>
                        </a:rPr>
                        <a:t> sektörlerde 30 aydır. </a:t>
                      </a:r>
                      <a:r>
                        <a:rPr lang="tr-TR" sz="1200" b="1" kern="1200" dirty="0">
                          <a:solidFill>
                            <a:schemeClr val="accent5">
                              <a:lumMod val="50000"/>
                            </a:schemeClr>
                          </a:solidFill>
                          <a:effectLst/>
                          <a:latin typeface="+mn-lt"/>
                          <a:ea typeface="+mn-ea"/>
                          <a:cs typeface="+mn-cs"/>
                        </a:rPr>
                        <a:t>5335 sayılı Kanunun 30 uncu maddesinin ikinci fıkrası kapsamına giren kurum ve kuruluşlar teşvikten yararlanamaz.</a:t>
                      </a: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12113283"/>
                  </a:ext>
                </a:extLst>
              </a:tr>
              <a:tr h="429954">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gridSpan="3">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2886, 4734 sayılı Kanunlar ile 4734 sayılı Kanunun 3. maddesi kapsamında alım ve yapım işi üstlenen işverenler ile uluslararası anlaşmalara istinaden alım ve yapım işi üstlenen işverenler, ihale konusu iş döneminde bu teşvikten yararlanamaz.  </a:t>
                      </a: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08874960"/>
                  </a:ext>
                </a:extLst>
              </a:tr>
              <a:tr h="214978">
                <a:tc>
                  <a:txBody>
                    <a:bodyPr/>
                    <a:lstStyle/>
                    <a:p>
                      <a:pPr marL="171450" indent="-171450" algn="l">
                        <a:lnSpc>
                          <a:spcPct val="107000"/>
                        </a:lnSpc>
                        <a:spcAft>
                          <a:spcPts val="0"/>
                        </a:spcAft>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solidFill>
                      <a:schemeClr val="accent1">
                        <a:lumMod val="20000"/>
                        <a:lumOff val="80000"/>
                        <a:alpha val="42000"/>
                      </a:schemeClr>
                    </a:solidFill>
                  </a:tcPr>
                </a:tc>
                <a:tc gridSpan="3">
                  <a:txBody>
                    <a:bodyPr/>
                    <a:lstStyle/>
                    <a:p>
                      <a:pPr algn="just">
                        <a:lnSpc>
                          <a:spcPct val="107000"/>
                        </a:lnSpc>
                        <a:spcAft>
                          <a:spcPts val="0"/>
                        </a:spcAft>
                      </a:pPr>
                      <a:r>
                        <a:rPr lang="tr-TR" sz="1200" b="1" kern="1200" dirty="0">
                          <a:solidFill>
                            <a:schemeClr val="accent5">
                              <a:lumMod val="50000"/>
                            </a:schemeClr>
                          </a:solidFill>
                          <a:effectLst/>
                          <a:latin typeface="+mn-lt"/>
                          <a:ea typeface="+mn-ea"/>
                          <a:cs typeface="+mn-cs"/>
                        </a:rPr>
                        <a:t>5 puanlık indirim PEK üzerinden, kalan % 15,5 işveren payı ise asgari ücret üzerinden hesaplanmaktadır.</a:t>
                      </a:r>
                    </a:p>
                  </a:txBody>
                  <a:tcPr marL="68580" marR="68580" marT="0" marB="0">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8319635"/>
                  </a:ext>
                </a:extLst>
              </a:tr>
            </a:tbl>
          </a:graphicData>
        </a:graphic>
      </p:graphicFrame>
      <p:sp>
        <p:nvSpPr>
          <p:cNvPr id="9" name="Dikdörtgen 8"/>
          <p:cNvSpPr/>
          <p:nvPr/>
        </p:nvSpPr>
        <p:spPr>
          <a:xfrm>
            <a:off x="0" y="6653217"/>
            <a:ext cx="8912772" cy="276999"/>
          </a:xfrm>
          <a:prstGeom prst="rect">
            <a:avLst/>
          </a:prstGeom>
        </p:spPr>
        <p:txBody>
          <a:bodyPr wrap="square">
            <a:spAutoFit/>
          </a:bodyPr>
          <a:lstStyle/>
          <a:p>
            <a:r>
              <a:rPr lang="tr-TR" sz="1200" dirty="0"/>
              <a:t>*31/12/2018 tarihine kadar başlatılan işbaşı eğitim programını tamamlayanlar yönünden teşvik uygulaması devam etmektedir.</a:t>
            </a:r>
          </a:p>
        </p:txBody>
      </p:sp>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962980267"/>
              </p:ext>
            </p:extLst>
          </p:nvPr>
        </p:nvGraphicFramePr>
        <p:xfrm>
          <a:off x="7418717" y="830709"/>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nchor="ctr">
                    <a:solidFill>
                      <a:srgbClr val="92D050">
                        <a:alpha val="60000"/>
                      </a:srgbClr>
                    </a:solidFill>
                  </a:tcPr>
                </a:tc>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nchor="ctr">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bg1"/>
                          </a:solidFill>
                          <a:effectLst/>
                          <a:latin typeface="+mn-lt"/>
                          <a:ea typeface="+mn-ea"/>
                          <a:cs typeface="+mn-cs"/>
                        </a:rPr>
                        <a:t>23.04.2015</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tc>
                  <a:txBody>
                    <a:bodyPr/>
                    <a:lstStyle/>
                    <a:p>
                      <a:pPr algn="ctr">
                        <a:lnSpc>
                          <a:spcPct val="107000"/>
                        </a:lnSpc>
                        <a:spcAft>
                          <a:spcPts val="0"/>
                        </a:spcAft>
                      </a:pPr>
                      <a:r>
                        <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57755" marR="57755" marT="0" marB="0" anchor="ctr">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spTree>
    <p:extLst>
      <p:ext uri="{BB962C8B-B14F-4D97-AF65-F5344CB8AC3E}">
        <p14:creationId xmlns:p14="http://schemas.microsoft.com/office/powerpoint/2010/main" val="111818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2573439886"/>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61783">
                  <a:extLst>
                    <a:ext uri="{9D8B030D-6E8A-4147-A177-3AD203B41FA5}">
                      <a16:colId xmlns:a16="http://schemas.microsoft.com/office/drawing/2014/main" val="1798935961"/>
                    </a:ext>
                  </a:extLst>
                </a:gridCol>
                <a:gridCol w="5780965">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400" b="1" kern="1200" dirty="0">
                          <a:solidFill>
                            <a:srgbClr val="002060"/>
                          </a:solidFill>
                          <a:effectLst/>
                          <a:latin typeface="+mn-lt"/>
                          <a:ea typeface="+mn-ea"/>
                          <a:cs typeface="+mn-cs"/>
                        </a:rPr>
                        <a:t>YASAL</a:t>
                      </a:r>
                      <a:r>
                        <a:rPr lang="tr-TR" sz="1300" b="1" kern="1200" dirty="0">
                          <a:solidFill>
                            <a:srgbClr val="002060"/>
                          </a:solidFill>
                          <a:effectLst/>
                          <a:latin typeface="+mn-lt"/>
                          <a:ea typeface="+mn-ea"/>
                          <a:cs typeface="+mn-cs"/>
                        </a:rPr>
                        <a:t>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geçici 19. maddesi, 2018/22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1150905792"/>
              </p:ext>
            </p:extLst>
          </p:nvPr>
        </p:nvGraphicFramePr>
        <p:xfrm>
          <a:off x="106958" y="1533579"/>
          <a:ext cx="11996928" cy="882450"/>
        </p:xfrm>
        <a:graphic>
          <a:graphicData uri="http://schemas.openxmlformats.org/drawingml/2006/table">
            <a:tbl>
              <a:tblPr firstRow="1" firstCol="1" bandRow="1">
                <a:tableStyleId>{5C22544A-7EE6-4342-B048-85BDC9FD1C3A}</a:tableStyleId>
              </a:tblPr>
              <a:tblGrid>
                <a:gridCol w="1477512">
                  <a:extLst>
                    <a:ext uri="{9D8B030D-6E8A-4147-A177-3AD203B41FA5}">
                      <a16:colId xmlns:a16="http://schemas.microsoft.com/office/drawing/2014/main" val="1635233704"/>
                    </a:ext>
                  </a:extLst>
                </a:gridCol>
                <a:gridCol w="10519416">
                  <a:extLst>
                    <a:ext uri="{9D8B030D-6E8A-4147-A177-3AD203B41FA5}">
                      <a16:colId xmlns:a16="http://schemas.microsoft.com/office/drawing/2014/main" val="4095596175"/>
                    </a:ext>
                  </a:extLst>
                </a:gridCol>
              </a:tblGrid>
              <a:tr h="882450">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1/1/2018 ila 31/12/2022 tarihleri arasında işe alınan ve kapsama giren sigortalılar için; İmalat veya 2018/11969 sayılı Bakanlar Kurulu Kararı ile belirlenen bilişim sektöründe faaliyet gösteren işyerleri için; brüt asgari ücreti geçmemek üzere prime esas kazanç üzerinden hesaplanan sigortalı ve işveren hissesi primlerinin tamamı, diğer sektörlerde faaliyet gösteren işyerleri için; prime esas kazanç alt sınırı üzerinden hesaplanan sigortalı ve işveren hissesi primlerinin tamamı</a:t>
                      </a:r>
                      <a:r>
                        <a:rPr lang="tr-TR" sz="1300" b="1" kern="1200" baseline="0" dirty="0">
                          <a:solidFill>
                            <a:srgbClr val="002060"/>
                          </a:solidFill>
                          <a:effectLst/>
                          <a:latin typeface="+mn-lt"/>
                          <a:ea typeface="+mn-ea"/>
                          <a:cs typeface="+mn-cs"/>
                        </a:rPr>
                        <a:t> </a:t>
                      </a:r>
                      <a:r>
                        <a:rPr lang="tr-TR" sz="1300" b="1" kern="1200" dirty="0">
                          <a:solidFill>
                            <a:srgbClr val="002060"/>
                          </a:solidFill>
                          <a:effectLst/>
                          <a:latin typeface="+mn-lt"/>
                          <a:ea typeface="+mn-ea"/>
                          <a:cs typeface="+mn-cs"/>
                        </a:rPr>
                        <a:t>İşsizlik Sigortası Fonu tarafından karşılanacaktır.</a:t>
                      </a:r>
                    </a:p>
                  </a:txBody>
                  <a:tcPr marL="89535" marR="8953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4280186918"/>
              </p:ext>
            </p:extLst>
          </p:nvPr>
        </p:nvGraphicFramePr>
        <p:xfrm>
          <a:off x="81371" y="5174505"/>
          <a:ext cx="12046943" cy="1697014"/>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1876728">
                  <a:extLst>
                    <a:ext uri="{9D8B030D-6E8A-4147-A177-3AD203B41FA5}">
                      <a16:colId xmlns:a16="http://schemas.microsoft.com/office/drawing/2014/main" val="812310856"/>
                    </a:ext>
                  </a:extLst>
                </a:gridCol>
                <a:gridCol w="2801137">
                  <a:extLst>
                    <a:ext uri="{9D8B030D-6E8A-4147-A177-3AD203B41FA5}">
                      <a16:colId xmlns:a16="http://schemas.microsoft.com/office/drawing/2014/main" val="4207923234"/>
                    </a:ext>
                  </a:extLst>
                </a:gridCol>
              </a:tblGrid>
              <a:tr h="205563">
                <a:tc gridSpan="6">
                  <a:txBody>
                    <a:bodyPr/>
                    <a:lstStyle/>
                    <a:p>
                      <a:pPr algn="l">
                        <a:lnSpc>
                          <a:spcPct val="107000"/>
                        </a:lnSpc>
                        <a:spcAft>
                          <a:spcPts val="0"/>
                        </a:spcAft>
                      </a:pPr>
                      <a:r>
                        <a:rPr lang="tr-TR" sz="1200" dirty="0">
                          <a:effectLst/>
                        </a:rPr>
                        <a:t>RAKAMLARLA TEŞVİK ÖRNEKLERİ  (2021 RAKAMLARINA GÖRE)</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44337">
                <a:tc gridSpan="3">
                  <a:txBody>
                    <a:bodyPr/>
                    <a:lstStyle/>
                    <a:p>
                      <a:pPr algn="ctr">
                        <a:lnSpc>
                          <a:spcPct val="107000"/>
                        </a:lnSpc>
                        <a:spcAft>
                          <a:spcPts val="0"/>
                        </a:spcAft>
                      </a:pPr>
                      <a:r>
                        <a:rPr lang="tr-T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PEK ALT SINIRDAN </a:t>
                      </a:r>
                      <a:r>
                        <a:rPr lang="tr-TR" sz="1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İMALAT VEYA BİLİŞİM )</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000" b="1" dirty="0">
                          <a:effectLst/>
                          <a:latin typeface="Calibri" panose="020F0502020204030204" pitchFamily="34" charset="0"/>
                          <a:ea typeface="Times New Roman" panose="02020603050405020304" pitchFamily="18" charset="0"/>
                          <a:cs typeface="Times New Roman" panose="02020603050405020304" pitchFamily="18" charset="0"/>
                        </a:rPr>
                        <a:t>PEK ÜST SINIRDAN </a:t>
                      </a:r>
                      <a:r>
                        <a:rPr lang="tr-T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(İMALAT VEYA BİLİŞİM)</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375813">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(BRÜT 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BRÜT 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02036">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rPr>
                        <a:t>10.061,78</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3.577,50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6.484,28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r h="144337">
                <a:tc gridSpan="3">
                  <a:txBody>
                    <a:bodyPr/>
                    <a:lstStyle/>
                    <a:p>
                      <a:pPr algn="ctr">
                        <a:lnSpc>
                          <a:spcPct val="107000"/>
                        </a:lnSpc>
                        <a:spcAft>
                          <a:spcPts val="0"/>
                        </a:spcAft>
                      </a:pPr>
                      <a:r>
                        <a:rPr lang="tr-TR" sz="1000" b="1" dirty="0">
                          <a:effectLst/>
                          <a:latin typeface="Calibri" panose="020F0502020204030204" pitchFamily="34" charset="0"/>
                          <a:ea typeface="Times New Roman" panose="02020603050405020304" pitchFamily="18" charset="0"/>
                          <a:cs typeface="Times New Roman" panose="02020603050405020304" pitchFamily="18" charset="0"/>
                        </a:rPr>
                        <a:t>PEK ALT SINIRDAN</a:t>
                      </a:r>
                      <a:r>
                        <a:rPr lang="tr-T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DİĞER SEKTÖRLER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hMerge="1">
                  <a:txBody>
                    <a:bodyPr/>
                    <a:lstStyle/>
                    <a:p>
                      <a:endParaRPr lang="tr-TR"/>
                    </a:p>
                  </a:txBody>
                  <a:tcPr>
                    <a:solidFill>
                      <a:srgbClr val="00B050">
                        <a:alpha val="40000"/>
                      </a:srgbClr>
                    </a:solidFill>
                  </a:tcPr>
                </a:tc>
                <a:tc hMerge="1">
                  <a:txBody>
                    <a:bodyPr/>
                    <a:lstStyle/>
                    <a:p>
                      <a:endParaRPr lang="tr-TR"/>
                    </a:p>
                  </a:txBody>
                  <a:tcPr>
                    <a:solidFill>
                      <a:srgbClr val="00B050">
                        <a:alpha val="40000"/>
                      </a:srgbClr>
                    </a:solidFill>
                  </a:tcPr>
                </a:tc>
                <a:tc gridSpan="3">
                  <a:txBody>
                    <a:bodyPr/>
                    <a:lstStyle/>
                    <a:p>
                      <a:pPr algn="ctr">
                        <a:lnSpc>
                          <a:spcPct val="107000"/>
                        </a:lnSpc>
                        <a:spcAft>
                          <a:spcPts val="0"/>
                        </a:spcAft>
                      </a:pPr>
                      <a:r>
                        <a:rPr lang="tr-TR"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PEK ÜST SINIRDAN </a:t>
                      </a:r>
                      <a:r>
                        <a:rPr lang="tr-T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(DİĞER SEKTÖRLER)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hMerge="1">
                  <a:txBody>
                    <a:bodyPr/>
                    <a:lstStyle/>
                    <a:p>
                      <a:endParaRPr lang="tr-TR"/>
                    </a:p>
                  </a:txBody>
                  <a:tcPr>
                    <a:solidFill>
                      <a:srgbClr val="C00000">
                        <a:alpha val="40000"/>
                      </a:srgbClr>
                    </a:solidFill>
                  </a:tcPr>
                </a:tc>
                <a:tc hMerge="1">
                  <a:txBody>
                    <a:bodyPr/>
                    <a:lstStyle/>
                    <a:p>
                      <a:endParaRPr lang="tr-TR"/>
                    </a:p>
                  </a:txBody>
                  <a:tcPr/>
                </a:tc>
                <a:extLst>
                  <a:ext uri="{0D108BD9-81ED-4DB2-BD59-A6C34878D82A}">
                    <a16:rowId xmlns:a16="http://schemas.microsoft.com/office/drawing/2014/main" val="3748919080"/>
                  </a:ext>
                </a:extLst>
              </a:tr>
              <a:tr h="366234">
                <a:tc>
                  <a:txBody>
                    <a:bodyPr/>
                    <a:lstStyle/>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TUTAR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TEŞVİKSİZ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(A.Ü. X %37,5)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(A.Ü. X %37,5)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3744212668"/>
                  </a:ext>
                </a:extLst>
              </a:tr>
              <a:tr h="219560">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tr-TR"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rPr>
                        <a:t>10.061,78</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8.720,22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3315166694"/>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612884662"/>
              </p:ext>
            </p:extLst>
          </p:nvPr>
        </p:nvGraphicFramePr>
        <p:xfrm>
          <a:off x="94072" y="2416029"/>
          <a:ext cx="12021543" cy="243010"/>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243010">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1963890723"/>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12</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745261197"/>
              </p:ext>
            </p:extLst>
          </p:nvPr>
        </p:nvGraphicFramePr>
        <p:xfrm>
          <a:off x="9470529"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b="1" kern="1200" dirty="0">
                          <a:solidFill>
                            <a:schemeClr val="lt1"/>
                          </a:solidFill>
                          <a:effectLst/>
                          <a:latin typeface="+mn-lt"/>
                          <a:ea typeface="+mn-ea"/>
                          <a:cs typeface="+mn-cs"/>
                        </a:rPr>
                        <a:t>17103 - 27103</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921111660"/>
              </p:ext>
            </p:extLst>
          </p:nvPr>
        </p:nvGraphicFramePr>
        <p:xfrm>
          <a:off x="7349707" y="830709"/>
          <a:ext cx="2120822" cy="634209"/>
        </p:xfrm>
        <a:graphic>
          <a:graphicData uri="http://schemas.openxmlformats.org/drawingml/2006/table">
            <a:tbl>
              <a:tblPr firstRow="1" firstCol="1" bandRow="1">
                <a:tableStyleId>{5C22544A-7EE6-4342-B048-85BDC9FD1C3A}</a:tableStyleId>
              </a:tblPr>
              <a:tblGrid>
                <a:gridCol w="1171063">
                  <a:extLst>
                    <a:ext uri="{9D8B030D-6E8A-4147-A177-3AD203B41FA5}">
                      <a16:colId xmlns:a16="http://schemas.microsoft.com/office/drawing/2014/main" val="2643230235"/>
                    </a:ext>
                  </a:extLst>
                </a:gridCol>
                <a:gridCol w="949759">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01.01.2018</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31.12.2022 </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829403064"/>
              </p:ext>
            </p:extLst>
          </p:nvPr>
        </p:nvGraphicFramePr>
        <p:xfrm>
          <a:off x="94072" y="2579078"/>
          <a:ext cx="12021543" cy="2609769"/>
        </p:xfrm>
        <a:graphic>
          <a:graphicData uri="http://schemas.openxmlformats.org/drawingml/2006/table">
            <a:tbl>
              <a:tblPr firstRow="1" firstCol="1" bandRow="1">
                <a:tableStyleId>{5C22544A-7EE6-4342-B048-85BDC9FD1C3A}</a:tableStyleId>
              </a:tblPr>
              <a:tblGrid>
                <a:gridCol w="488430">
                  <a:extLst>
                    <a:ext uri="{9D8B030D-6E8A-4147-A177-3AD203B41FA5}">
                      <a16:colId xmlns:a16="http://schemas.microsoft.com/office/drawing/2014/main" val="2138770337"/>
                    </a:ext>
                  </a:extLst>
                </a:gridCol>
                <a:gridCol w="5621832">
                  <a:extLst>
                    <a:ext uri="{9D8B030D-6E8A-4147-A177-3AD203B41FA5}">
                      <a16:colId xmlns:a16="http://schemas.microsoft.com/office/drawing/2014/main" val="87262795"/>
                    </a:ext>
                  </a:extLst>
                </a:gridCol>
                <a:gridCol w="273515">
                  <a:extLst>
                    <a:ext uri="{9D8B030D-6E8A-4147-A177-3AD203B41FA5}">
                      <a16:colId xmlns:a16="http://schemas.microsoft.com/office/drawing/2014/main" val="2052438717"/>
                    </a:ext>
                  </a:extLst>
                </a:gridCol>
                <a:gridCol w="5637766">
                  <a:extLst>
                    <a:ext uri="{9D8B030D-6E8A-4147-A177-3AD203B41FA5}">
                      <a16:colId xmlns:a16="http://schemas.microsoft.com/office/drawing/2014/main" val="1273830064"/>
                    </a:ext>
                  </a:extLst>
                </a:gridCol>
              </a:tblGrid>
              <a:tr h="176724">
                <a:tc gridSpan="2">
                  <a:txBody>
                    <a:bodyPr/>
                    <a:lstStyle/>
                    <a:p>
                      <a:pPr algn="just">
                        <a:lnSpc>
                          <a:spcPct val="107000"/>
                        </a:lnSpc>
                        <a:spcAft>
                          <a:spcPts val="0"/>
                        </a:spcAft>
                      </a:pPr>
                      <a:r>
                        <a:rPr lang="tr-TR" sz="1050" b="1" kern="1200" dirty="0">
                          <a:solidFill>
                            <a:srgbClr val="C00000"/>
                          </a:solidFill>
                          <a:effectLst/>
                          <a:latin typeface="+mn-lt"/>
                          <a:ea typeface="+mn-ea"/>
                          <a:cs typeface="+mn-cs"/>
                        </a:rPr>
                        <a:t>İşyeri Yönünden;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100" b="1" kern="1200" dirty="0">
                          <a:solidFill>
                            <a:srgbClr val="C00000"/>
                          </a:solidFill>
                          <a:effectLst/>
                          <a:latin typeface="+mn-lt"/>
                          <a:ea typeface="+mn-ea"/>
                          <a:cs typeface="+mn-cs"/>
                        </a:rPr>
                        <a:t>Sigortalı Yönünden;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endParaRPr lang="tr-TR"/>
                    </a:p>
                  </a:txBody>
                  <a:tcPr/>
                </a:tc>
                <a:extLst>
                  <a:ext uri="{0D108BD9-81ED-4DB2-BD59-A6C34878D82A}">
                    <a16:rowId xmlns:a16="http://schemas.microsoft.com/office/drawing/2014/main" val="2305305499"/>
                  </a:ext>
                </a:extLst>
              </a:tr>
              <a:tr h="325882">
                <a:tc>
                  <a:txBody>
                    <a:bodyPr/>
                    <a:lstStyle/>
                    <a:p>
                      <a:pPr marL="285750" indent="-285750" algn="just">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1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100" b="1" kern="1200" dirty="0">
                          <a:solidFill>
                            <a:schemeClr val="accent5">
                              <a:lumMod val="50000"/>
                            </a:schemeClr>
                          </a:solidFill>
                          <a:effectLst/>
                          <a:latin typeface="+mn-lt"/>
                          <a:ea typeface="+mn-ea"/>
                          <a:cs typeface="+mn-cs"/>
                        </a:rPr>
                        <a:t>1/1/2018 ila 31/12/2022 tarihleri arasında işe alınmış olması,</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660022723"/>
                  </a:ext>
                </a:extLst>
              </a:tr>
              <a:tr h="159254">
                <a:tc>
                  <a:txBody>
                    <a:bodyPr/>
                    <a:lstStyle/>
                    <a:p>
                      <a:pPr marL="285750" indent="-2857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100" b="1" kern="1200" dirty="0">
                          <a:solidFill>
                            <a:schemeClr val="accent5">
                              <a:lumMod val="50000"/>
                            </a:schemeClr>
                          </a:solidFill>
                          <a:effectLst/>
                          <a:latin typeface="+mn-lt"/>
                          <a:ea typeface="+mn-ea"/>
                          <a:cs typeface="+mn-cs"/>
                        </a:rPr>
                        <a:t>Prim, idari para cezası ve bunlara ilişkin gecikme zammı ve cezası borcu bulunmaması,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100" b="1" kern="1200" dirty="0">
                          <a:solidFill>
                            <a:schemeClr val="accent5">
                              <a:lumMod val="50000"/>
                            </a:schemeClr>
                          </a:solidFill>
                          <a:effectLst/>
                          <a:latin typeface="+mn-lt"/>
                          <a:ea typeface="+mn-ea"/>
                          <a:cs typeface="+mn-cs"/>
                        </a:rPr>
                        <a:t>Türkiye İş Kurumuna kayıtlı işsiz olması,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705501844"/>
                  </a:ext>
                </a:extLst>
              </a:tr>
              <a:tr h="492509">
                <a:tc>
                  <a:txBody>
                    <a:bodyPr/>
                    <a:lstStyle/>
                    <a:p>
                      <a:pPr marL="285750" indent="-2857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100" b="1" kern="1200" dirty="0">
                          <a:solidFill>
                            <a:schemeClr val="accent5">
                              <a:lumMod val="50000"/>
                            </a:schemeClr>
                          </a:solidFill>
                          <a:effectLst/>
                          <a:latin typeface="+mn-lt"/>
                          <a:ea typeface="+mn-ea"/>
                          <a:cs typeface="+mn-cs"/>
                        </a:rPr>
                        <a:t>Yapılandırılmış/taksitlendirilmiş borçların zamanında ve düzenli bir şekilde ödenmesine devam edilmesi,</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100" b="1" kern="1200" dirty="0">
                          <a:solidFill>
                            <a:schemeClr val="accent5">
                              <a:lumMod val="50000"/>
                            </a:schemeClr>
                          </a:solidFill>
                          <a:effectLst/>
                          <a:latin typeface="+mn-lt"/>
                          <a:ea typeface="+mn-ea"/>
                          <a:cs typeface="+mn-cs"/>
                        </a:rPr>
                        <a:t>İşe alındıkları tarihten önceki üç aya ilişkin Kurumumuza verilen aylık prim ve hizmet belgelerinde 10 günden fazla 5510 sayılı Kanunun 4/1- a, b ve c bentleri kapsamında kayıtlı olmaması,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556898663"/>
                  </a:ext>
                </a:extLst>
              </a:tr>
              <a:tr h="325882">
                <a:tc>
                  <a:txBody>
                    <a:bodyPr/>
                    <a:lstStyle/>
                    <a:p>
                      <a:pPr marL="285750" indent="-285750" algn="just">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100" b="1" kern="1200" dirty="0">
                          <a:solidFill>
                            <a:schemeClr val="accent5">
                              <a:lumMod val="50000"/>
                            </a:schemeClr>
                          </a:solidFill>
                          <a:effectLst/>
                          <a:latin typeface="+mn-lt"/>
                          <a:ea typeface="+mn-ea"/>
                          <a:cs typeface="+mn-cs"/>
                        </a:rPr>
                        <a:t>Sahte sigortalı bildiriminde bulunulmaması, kayıt dışı sigortalı çalıştırılmaması,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100" b="1" kern="1200" dirty="0">
                          <a:solidFill>
                            <a:schemeClr val="accent5">
                              <a:lumMod val="50000"/>
                            </a:schemeClr>
                          </a:solidFill>
                          <a:effectLst/>
                          <a:latin typeface="+mn-lt"/>
                          <a:ea typeface="+mn-ea"/>
                          <a:cs typeface="+mn-cs"/>
                        </a:rPr>
                        <a:t>Sigortalının işe alındığı yıldan bir önceki takvim yılında Kuruma bildirilen sigortalı sayısının ortalamasına ilave olarak çalıştırılması,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717906638"/>
                  </a:ext>
                </a:extLst>
              </a:tr>
              <a:tr h="151940">
                <a:tc gridSpan="4">
                  <a:txBody>
                    <a:bodyPr/>
                    <a:lstStyle/>
                    <a:p>
                      <a:pPr algn="just">
                        <a:lnSpc>
                          <a:spcPct val="107000"/>
                        </a:lnSpc>
                        <a:spcAft>
                          <a:spcPts val="0"/>
                        </a:spcAft>
                      </a:pPr>
                      <a:r>
                        <a:rPr lang="tr-TR" sz="1050" b="1" kern="1200" dirty="0">
                          <a:solidFill>
                            <a:srgbClr val="C00000"/>
                          </a:solidFill>
                          <a:effectLst/>
                          <a:latin typeface="+mn-lt"/>
                          <a:ea typeface="+mn-ea"/>
                          <a:cs typeface="+mn-cs"/>
                        </a:rPr>
                        <a:t>NOTLAR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03081685"/>
                  </a:ext>
                </a:extLst>
              </a:tr>
              <a:tr h="469977">
                <a:tc>
                  <a:txBody>
                    <a:bodyPr/>
                    <a:lstStyle/>
                    <a:p>
                      <a:pPr marL="171450" indent="-1714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gridSpan="3">
                  <a:txBody>
                    <a:bodyPr/>
                    <a:lstStyle/>
                    <a:p>
                      <a:pPr algn="just">
                        <a:lnSpc>
                          <a:spcPct val="107000"/>
                        </a:lnSpc>
                        <a:spcAft>
                          <a:spcPts val="0"/>
                        </a:spcAft>
                      </a:pPr>
                      <a:r>
                        <a:rPr lang="tr-TR" sz="1050" b="1" kern="1200" dirty="0">
                          <a:solidFill>
                            <a:schemeClr val="accent5">
                              <a:lumMod val="50000"/>
                            </a:schemeClr>
                          </a:solidFill>
                          <a:effectLst/>
                          <a:latin typeface="+mn-lt"/>
                          <a:ea typeface="+mn-ea"/>
                          <a:cs typeface="+mn-cs"/>
                        </a:rPr>
                        <a:t>Destekten yararlanma süresi 12 Ay’dır; Bu süre, işe giriş tarihi itibariyle 18 yaşından büyük kadın, 18 yaşından büyük 25 yaşından küçük erkek sigortalılar ile Türkiye İş Kurumuna engelli olarak kayıtlı sigortalılar için sigortalının işe giriş tarihinden itibaren 18 Ay’dır. Bu sigortalılar dışında kalanlar 25 yaşından büyük erkekler için 12 ay uygulanmaktadır. Ancak teşvik süresi hiçbir şekilde 2022/Aralık ayını/dönemini geçemez. *1/12/2020 tarihli, 3248 sayılı Cumhurbaşkanı Kararı ile yararlanma süresi 31/12/2022’ye uzatılmıştır.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416016"/>
                  </a:ext>
                </a:extLst>
              </a:tr>
              <a:tr h="360150">
                <a:tc>
                  <a:txBody>
                    <a:bodyPr/>
                    <a:lstStyle/>
                    <a:p>
                      <a:pPr marL="285750" indent="-285750" algn="just" defTabSz="914400" rtl="0" eaLnBrk="1" latinLnBrk="0" hangingPunct="1">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grid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100" b="1" kern="1200" dirty="0">
                          <a:solidFill>
                            <a:schemeClr val="accent5">
                              <a:lumMod val="50000"/>
                            </a:schemeClr>
                          </a:solidFill>
                          <a:effectLst/>
                          <a:latin typeface="+mn-lt"/>
                          <a:ea typeface="+mn-ea"/>
                          <a:cs typeface="+mn-cs"/>
                        </a:rPr>
                        <a:t>5335/30 uncu maddesinin 2. fıkrası kapsamına giren işyerleri ile 4734 ve 2886 sayılı Kanunlar kapsamında yapılan ihaleli işleri üstlenen işverenler bu teşvikten yararlanamaz.</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27258634"/>
                  </a:ext>
                </a:extLst>
              </a:tr>
            </a:tbl>
          </a:graphicData>
        </a:graphic>
      </p:graphicFrame>
    </p:spTree>
    <p:extLst>
      <p:ext uri="{BB962C8B-B14F-4D97-AF65-F5344CB8AC3E}">
        <p14:creationId xmlns:p14="http://schemas.microsoft.com/office/powerpoint/2010/main" val="289054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10379241"/>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56028">
                  <a:extLst>
                    <a:ext uri="{9D8B030D-6E8A-4147-A177-3AD203B41FA5}">
                      <a16:colId xmlns:a16="http://schemas.microsoft.com/office/drawing/2014/main" val="1798935961"/>
                    </a:ext>
                  </a:extLst>
                </a:gridCol>
                <a:gridCol w="5786720">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400" b="1" kern="1200" dirty="0">
                          <a:solidFill>
                            <a:srgbClr val="002060"/>
                          </a:solidFill>
                          <a:effectLst/>
                          <a:latin typeface="+mn-lt"/>
                          <a:ea typeface="+mn-ea"/>
                          <a:cs typeface="+mn-cs"/>
                        </a:rPr>
                        <a:t>YASAL</a:t>
                      </a:r>
                      <a:r>
                        <a:rPr lang="tr-TR" sz="1300" b="1" kern="1200" dirty="0">
                          <a:solidFill>
                            <a:srgbClr val="002060"/>
                          </a:solidFill>
                          <a:effectLst/>
                          <a:latin typeface="+mn-lt"/>
                          <a:ea typeface="+mn-ea"/>
                          <a:cs typeface="+mn-cs"/>
                        </a:rPr>
                        <a:t>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geçici 26. maddesi, 2020/35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120138246"/>
              </p:ext>
            </p:extLst>
          </p:nvPr>
        </p:nvGraphicFramePr>
        <p:xfrm>
          <a:off x="106958" y="1533579"/>
          <a:ext cx="11996928" cy="882450"/>
        </p:xfrm>
        <a:graphic>
          <a:graphicData uri="http://schemas.openxmlformats.org/drawingml/2006/table">
            <a:tbl>
              <a:tblPr firstRow="1" firstCol="1" bandRow="1">
                <a:tableStyleId>{5C22544A-7EE6-4342-B048-85BDC9FD1C3A}</a:tableStyleId>
              </a:tblPr>
              <a:tblGrid>
                <a:gridCol w="1477512">
                  <a:extLst>
                    <a:ext uri="{9D8B030D-6E8A-4147-A177-3AD203B41FA5}">
                      <a16:colId xmlns:a16="http://schemas.microsoft.com/office/drawing/2014/main" val="1635233704"/>
                    </a:ext>
                  </a:extLst>
                </a:gridCol>
                <a:gridCol w="10519416">
                  <a:extLst>
                    <a:ext uri="{9D8B030D-6E8A-4147-A177-3AD203B41FA5}">
                      <a16:colId xmlns:a16="http://schemas.microsoft.com/office/drawing/2014/main" val="4095596175"/>
                    </a:ext>
                  </a:extLst>
                </a:gridCol>
              </a:tblGrid>
              <a:tr h="882450">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marL="0" algn="just" defTabSz="914400" rtl="0" eaLnBrk="1" latinLnBrk="0" hangingPunct="1">
                        <a:lnSpc>
                          <a:spcPct val="107000"/>
                        </a:lnSpc>
                        <a:spcAft>
                          <a:spcPts val="0"/>
                        </a:spcAft>
                      </a:pPr>
                      <a:r>
                        <a:rPr lang="en-US" sz="1300" b="1" kern="1200" dirty="0">
                          <a:solidFill>
                            <a:srgbClr val="002060"/>
                          </a:solidFill>
                          <a:effectLst/>
                          <a:latin typeface="+mn-lt"/>
                          <a:ea typeface="+mn-ea"/>
                          <a:cs typeface="+mn-cs"/>
                        </a:rPr>
                        <a:t>Koronavirüs pandemisi süresince kısa çalışma ödeneğinden veya nakdi ücret desteğinden yararlanan sigortalının normal çalışma süresine dönmesi halinde sigortalının çalıştığı özel sektör işyerine </a:t>
                      </a:r>
                      <a:r>
                        <a:rPr lang="tr-TR" sz="1300" b="1" kern="1200" dirty="0">
                          <a:solidFill>
                            <a:srgbClr val="002060"/>
                          </a:solidFill>
                          <a:effectLst/>
                          <a:latin typeface="+mn-lt"/>
                          <a:ea typeface="+mn-ea"/>
                          <a:cs typeface="+mn-cs"/>
                        </a:rPr>
                        <a:t> 30/6/2021</a:t>
                      </a:r>
                      <a:r>
                        <a:rPr lang="en-US" sz="1300" b="1" kern="1200" dirty="0">
                          <a:solidFill>
                            <a:srgbClr val="002060"/>
                          </a:solidFill>
                          <a:effectLst/>
                          <a:latin typeface="+mn-lt"/>
                          <a:ea typeface="+mn-ea"/>
                          <a:cs typeface="+mn-cs"/>
                        </a:rPr>
                        <a:t> tarihini geçmemek üzere kısa çalışmanın/nakdi ücret desteğinin sona erdiği tarihi takip eden aydan itibaren </a:t>
                      </a:r>
                      <a:r>
                        <a:rPr lang="tr-TR" sz="1300" b="1" kern="1200" dirty="0">
                          <a:solidFill>
                            <a:srgbClr val="002060"/>
                          </a:solidFill>
                          <a:effectLst/>
                          <a:latin typeface="+mn-lt"/>
                          <a:ea typeface="+mn-ea"/>
                          <a:cs typeface="+mn-cs"/>
                        </a:rPr>
                        <a:t>altı</a:t>
                      </a:r>
                      <a:r>
                        <a:rPr lang="en-US" sz="1300" b="1" kern="1200" dirty="0">
                          <a:solidFill>
                            <a:srgbClr val="002060"/>
                          </a:solidFill>
                          <a:effectLst/>
                          <a:latin typeface="+mn-lt"/>
                          <a:ea typeface="+mn-ea"/>
                          <a:cs typeface="+mn-cs"/>
                        </a:rPr>
                        <a:t> ay süreyle, kısa çalışma ödeneği/nakdi ücret desteği alınan aylık ortalama gün sayısı kadar, prime esas kazanç alt sınırı üzerinden hesaplanan işçi ve işveren hissesi primlerinin tamamı tutarında prim desteği sağlan</a:t>
                      </a:r>
                      <a:r>
                        <a:rPr lang="tr-TR" sz="1300" b="1" kern="1200" dirty="0">
                          <a:solidFill>
                            <a:srgbClr val="002060"/>
                          </a:solidFill>
                          <a:effectLst/>
                          <a:latin typeface="+mn-lt"/>
                          <a:ea typeface="+mn-ea"/>
                          <a:cs typeface="+mn-cs"/>
                        </a:rPr>
                        <a:t>maktadır.</a:t>
                      </a:r>
                    </a:p>
                  </a:txBody>
                  <a:tcPr marL="89535" marR="8953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669112348"/>
              </p:ext>
            </p:extLst>
          </p:nvPr>
        </p:nvGraphicFramePr>
        <p:xfrm>
          <a:off x="34953" y="5235443"/>
          <a:ext cx="12046943" cy="1431305"/>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1876728">
                  <a:extLst>
                    <a:ext uri="{9D8B030D-6E8A-4147-A177-3AD203B41FA5}">
                      <a16:colId xmlns:a16="http://schemas.microsoft.com/office/drawing/2014/main" val="812310856"/>
                    </a:ext>
                  </a:extLst>
                </a:gridCol>
                <a:gridCol w="2801137">
                  <a:extLst>
                    <a:ext uri="{9D8B030D-6E8A-4147-A177-3AD203B41FA5}">
                      <a16:colId xmlns:a16="http://schemas.microsoft.com/office/drawing/2014/main" val="4207923234"/>
                    </a:ext>
                  </a:extLst>
                </a:gridCol>
              </a:tblGrid>
              <a:tr h="205563">
                <a:tc gridSpan="6">
                  <a:txBody>
                    <a:bodyPr/>
                    <a:lstStyle/>
                    <a:p>
                      <a:pPr algn="l">
                        <a:lnSpc>
                          <a:spcPct val="107000"/>
                        </a:lnSpc>
                        <a:spcAft>
                          <a:spcPts val="0"/>
                        </a:spcAft>
                      </a:pPr>
                      <a:r>
                        <a:rPr lang="tr-TR" sz="1200" dirty="0">
                          <a:effectLst/>
                        </a:rPr>
                        <a:t>RAKAMLARLA TEŞVİK ÖRNEKLERİ  (2021</a:t>
                      </a:r>
                      <a:r>
                        <a:rPr lang="tr-TR" sz="1200" baseline="0" dirty="0">
                          <a:effectLst/>
                        </a:rPr>
                        <a:t> </a:t>
                      </a:r>
                      <a:r>
                        <a:rPr lang="tr-TR" sz="1200" dirty="0">
                          <a:effectLst/>
                        </a:rPr>
                        <a:t> RAKAMLARINA GÖRE)</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280905">
                <a:tc gridSpan="3">
                  <a:txBody>
                    <a:bodyPr/>
                    <a:lstStyle/>
                    <a:p>
                      <a:pPr algn="ctr">
                        <a:lnSpc>
                          <a:spcPct val="107000"/>
                        </a:lnSpc>
                        <a:spcAft>
                          <a:spcPts val="0"/>
                        </a:spcAft>
                      </a:pPr>
                      <a:r>
                        <a:rPr lang="tr-TR"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PEK ALT SINIRDAN </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000" b="1" dirty="0">
                          <a:effectLst/>
                          <a:latin typeface="Calibri" panose="020F0502020204030204" pitchFamily="34" charset="0"/>
                          <a:ea typeface="Times New Roman" panose="02020603050405020304" pitchFamily="18" charset="0"/>
                          <a:cs typeface="Times New Roman" panose="02020603050405020304" pitchFamily="18" charset="0"/>
                        </a:rPr>
                        <a:t>PEK ÜST SINIRDAN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375813">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tr-TR" sz="11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A.Ü.x</a:t>
                      </a:r>
                      <a:r>
                        <a:rPr lang="tr-TR" sz="1100" b="1"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%37,5</a:t>
                      </a: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a:t>
                      </a:r>
                      <a:r>
                        <a:rPr lang="tr-T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A.Ü.x%37,5)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02036">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rPr>
                        <a:t>10.061,78</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8.720,22 TL</a:t>
                      </a:r>
                      <a:endParaRPr lang="tr-TR"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r h="144337">
                <a:tc gridSpan="3">
                  <a:txBody>
                    <a:bodyPr/>
                    <a:lstStyle/>
                    <a:p>
                      <a:pPr algn="ctr">
                        <a:lnSpc>
                          <a:spcPct val="107000"/>
                        </a:lnSpc>
                        <a:spcAft>
                          <a:spcPts val="0"/>
                        </a:spcAft>
                      </a:pPr>
                      <a:r>
                        <a:rPr lang="tr-TR" sz="1100" b="1" kern="1200" dirty="0">
                          <a:solidFill>
                            <a:schemeClr val="accent5">
                              <a:lumMod val="50000"/>
                            </a:schemeClr>
                          </a:solidFill>
                          <a:effectLst/>
                          <a:latin typeface="+mn-lt"/>
                          <a:ea typeface="+mn-ea"/>
                          <a:cs typeface="+mn-cs"/>
                        </a:rPr>
                        <a:t>*Destek tutarı, sigortalının </a:t>
                      </a:r>
                      <a:r>
                        <a:rPr lang="en-US" sz="1100" b="1" kern="1200" dirty="0">
                          <a:solidFill>
                            <a:srgbClr val="002060"/>
                          </a:solidFill>
                          <a:effectLst/>
                          <a:latin typeface="+mn-lt"/>
                          <a:ea typeface="+mn-ea"/>
                          <a:cs typeface="+mn-cs"/>
                        </a:rPr>
                        <a:t>kısa çalışma ödeneği/nakdi ücret desteği alınan aylık ortalama gün sayısı</a:t>
                      </a:r>
                      <a:r>
                        <a:rPr lang="tr-TR" sz="1100" b="1" kern="1200" dirty="0" err="1">
                          <a:solidFill>
                            <a:srgbClr val="002060"/>
                          </a:solidFill>
                          <a:effectLst/>
                          <a:latin typeface="+mn-lt"/>
                          <a:ea typeface="+mn-ea"/>
                          <a:cs typeface="+mn-cs"/>
                        </a:rPr>
                        <a:t>na</a:t>
                      </a:r>
                      <a:r>
                        <a:rPr lang="tr-TR" sz="1100" b="1" kern="1200" dirty="0">
                          <a:solidFill>
                            <a:srgbClr val="002060"/>
                          </a:solidFill>
                          <a:effectLst/>
                          <a:latin typeface="+mn-lt"/>
                          <a:ea typeface="+mn-ea"/>
                          <a:cs typeface="+mn-cs"/>
                        </a:rPr>
                        <a:t> göre değişiklik göstermektedir.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hMerge="1">
                  <a:txBody>
                    <a:bodyPr/>
                    <a:lstStyle/>
                    <a:p>
                      <a:endParaRPr lang="tr-TR"/>
                    </a:p>
                  </a:txBody>
                  <a:tcPr>
                    <a:solidFill>
                      <a:srgbClr val="00B050">
                        <a:alpha val="40000"/>
                      </a:srgbClr>
                    </a:solidFill>
                  </a:tcPr>
                </a:tc>
                <a:tc hMerge="1">
                  <a:txBody>
                    <a:bodyPr/>
                    <a:lstStyle/>
                    <a:p>
                      <a:endParaRPr lang="tr-TR"/>
                    </a:p>
                  </a:txBody>
                  <a:tcPr>
                    <a:solidFill>
                      <a:srgbClr val="00B050">
                        <a:alpha val="40000"/>
                      </a:srgbClr>
                    </a:solidFill>
                  </a:tcPr>
                </a:tc>
                <a:tc gridSpan="3">
                  <a:txBody>
                    <a:bodyPr/>
                    <a:lstStyle/>
                    <a:p>
                      <a:pPr algn="ctr">
                        <a:lnSpc>
                          <a:spcPct val="107000"/>
                        </a:lnSpc>
                        <a:spcAft>
                          <a:spcPts val="0"/>
                        </a:spcAft>
                      </a:pPr>
                      <a:r>
                        <a:rPr lang="tr-TR" sz="1100" b="1" kern="1200" dirty="0">
                          <a:solidFill>
                            <a:schemeClr val="accent5">
                              <a:lumMod val="50000"/>
                            </a:schemeClr>
                          </a:solidFill>
                          <a:effectLst/>
                          <a:latin typeface="+mn-lt"/>
                          <a:ea typeface="+mn-ea"/>
                          <a:cs typeface="+mn-cs"/>
                        </a:rPr>
                        <a:t>*Destek tutarı, sigortalının </a:t>
                      </a:r>
                      <a:r>
                        <a:rPr lang="en-US" sz="1100" b="1" kern="1200" dirty="0">
                          <a:solidFill>
                            <a:srgbClr val="002060"/>
                          </a:solidFill>
                          <a:effectLst/>
                          <a:latin typeface="+mn-lt"/>
                          <a:ea typeface="+mn-ea"/>
                          <a:cs typeface="+mn-cs"/>
                        </a:rPr>
                        <a:t>kısa çalışma ödeneği/nakdi ücret desteği alınan aylık ortalama gün sayısı</a:t>
                      </a:r>
                      <a:r>
                        <a:rPr lang="tr-TR" sz="1100" b="1" kern="1200" dirty="0" err="1">
                          <a:solidFill>
                            <a:srgbClr val="002060"/>
                          </a:solidFill>
                          <a:effectLst/>
                          <a:latin typeface="+mn-lt"/>
                          <a:ea typeface="+mn-ea"/>
                          <a:cs typeface="+mn-cs"/>
                        </a:rPr>
                        <a:t>na</a:t>
                      </a:r>
                      <a:r>
                        <a:rPr lang="tr-TR" sz="1100" b="1" kern="1200" dirty="0">
                          <a:solidFill>
                            <a:srgbClr val="002060"/>
                          </a:solidFill>
                          <a:effectLst/>
                          <a:latin typeface="+mn-lt"/>
                          <a:ea typeface="+mn-ea"/>
                          <a:cs typeface="+mn-cs"/>
                        </a:rPr>
                        <a:t> göre değişiklik göstermektedir</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hMerge="1">
                  <a:txBody>
                    <a:bodyPr/>
                    <a:lstStyle/>
                    <a:p>
                      <a:endParaRPr lang="tr-TR"/>
                    </a:p>
                  </a:txBody>
                  <a:tcPr>
                    <a:solidFill>
                      <a:srgbClr val="C00000">
                        <a:alpha val="40000"/>
                      </a:srgbClr>
                    </a:solidFill>
                  </a:tcPr>
                </a:tc>
                <a:tc hMerge="1">
                  <a:txBody>
                    <a:bodyPr/>
                    <a:lstStyle/>
                    <a:p>
                      <a:endParaRPr lang="tr-TR"/>
                    </a:p>
                  </a:txBody>
                  <a:tcPr/>
                </a:tc>
                <a:extLst>
                  <a:ext uri="{0D108BD9-81ED-4DB2-BD59-A6C34878D82A}">
                    <a16:rowId xmlns:a16="http://schemas.microsoft.com/office/drawing/2014/main" val="37489190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3548813589"/>
              </p:ext>
            </p:extLst>
          </p:nvPr>
        </p:nvGraphicFramePr>
        <p:xfrm>
          <a:off x="94072" y="2416029"/>
          <a:ext cx="12021543" cy="243010"/>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243010">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mn-ea"/>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754761292"/>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13</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4014294347"/>
              </p:ext>
            </p:extLst>
          </p:nvPr>
        </p:nvGraphicFramePr>
        <p:xfrm>
          <a:off x="9470529"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 07252</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678100658"/>
              </p:ext>
            </p:extLst>
          </p:nvPr>
        </p:nvGraphicFramePr>
        <p:xfrm>
          <a:off x="7349707" y="830709"/>
          <a:ext cx="2120822" cy="634209"/>
        </p:xfrm>
        <a:graphic>
          <a:graphicData uri="http://schemas.openxmlformats.org/drawingml/2006/table">
            <a:tbl>
              <a:tblPr firstRow="1" firstCol="1" bandRow="1">
                <a:tableStyleId>{5C22544A-7EE6-4342-B048-85BDC9FD1C3A}</a:tableStyleId>
              </a:tblPr>
              <a:tblGrid>
                <a:gridCol w="1171063">
                  <a:extLst>
                    <a:ext uri="{9D8B030D-6E8A-4147-A177-3AD203B41FA5}">
                      <a16:colId xmlns:a16="http://schemas.microsoft.com/office/drawing/2014/main" val="2643230235"/>
                    </a:ext>
                  </a:extLst>
                </a:gridCol>
                <a:gridCol w="949759">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01.08.2020</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30.06.2021 </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203947146"/>
              </p:ext>
            </p:extLst>
          </p:nvPr>
        </p:nvGraphicFramePr>
        <p:xfrm>
          <a:off x="85228" y="2649615"/>
          <a:ext cx="12021543" cy="2462084"/>
        </p:xfrm>
        <a:graphic>
          <a:graphicData uri="http://schemas.openxmlformats.org/drawingml/2006/table">
            <a:tbl>
              <a:tblPr firstRow="1" firstCol="1" bandRow="1">
                <a:tableStyleId>{5C22544A-7EE6-4342-B048-85BDC9FD1C3A}</a:tableStyleId>
              </a:tblPr>
              <a:tblGrid>
                <a:gridCol w="488430">
                  <a:extLst>
                    <a:ext uri="{9D8B030D-6E8A-4147-A177-3AD203B41FA5}">
                      <a16:colId xmlns:a16="http://schemas.microsoft.com/office/drawing/2014/main" val="2138770337"/>
                    </a:ext>
                  </a:extLst>
                </a:gridCol>
                <a:gridCol w="5621832">
                  <a:extLst>
                    <a:ext uri="{9D8B030D-6E8A-4147-A177-3AD203B41FA5}">
                      <a16:colId xmlns:a16="http://schemas.microsoft.com/office/drawing/2014/main" val="87262795"/>
                    </a:ext>
                  </a:extLst>
                </a:gridCol>
                <a:gridCol w="273515">
                  <a:extLst>
                    <a:ext uri="{9D8B030D-6E8A-4147-A177-3AD203B41FA5}">
                      <a16:colId xmlns:a16="http://schemas.microsoft.com/office/drawing/2014/main" val="2052438717"/>
                    </a:ext>
                  </a:extLst>
                </a:gridCol>
                <a:gridCol w="5637766">
                  <a:extLst>
                    <a:ext uri="{9D8B030D-6E8A-4147-A177-3AD203B41FA5}">
                      <a16:colId xmlns:a16="http://schemas.microsoft.com/office/drawing/2014/main" val="1273830064"/>
                    </a:ext>
                  </a:extLst>
                </a:gridCol>
              </a:tblGrid>
              <a:tr h="916927">
                <a:tc>
                  <a:txBody>
                    <a:bodyPr/>
                    <a:lstStyle/>
                    <a:p>
                      <a:pPr marL="285750" indent="-285750" algn="just">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Wingdings" panose="05000000000000000000" pitchFamily="2" charset="2"/>
                        <a:buNone/>
                        <a:tabLst>
                          <a:tab pos="284480" algn="l"/>
                        </a:tabLst>
                        <a:defRPr/>
                      </a:pPr>
                      <a:r>
                        <a:rPr lang="tr-TR" sz="1100" b="1" kern="1200" dirty="0">
                          <a:solidFill>
                            <a:schemeClr val="accent5">
                              <a:lumMod val="50000"/>
                            </a:schemeClr>
                          </a:solidFill>
                          <a:effectLst/>
                          <a:latin typeface="+mn-lt"/>
                          <a:ea typeface="+mn-ea"/>
                          <a:cs typeface="+mn-cs"/>
                        </a:rPr>
                        <a:t>4447 sayılı Kanunun geçici 23 üncü maddesi kapsamında 1/7/2020 tarihinden önce kısa çalışma başvurusunda bulunan özel sektör işyerlerinde kısa çalışma ödeneğinden yararlanan sigortalıların işyerindeki kısa çalışmasının sona ererek aynı işyerinde haftalık normal çalışma sürelerine dönmeleri,</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171450" indent="-171450" algn="just">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Destek süresi; </a:t>
                      </a:r>
                      <a:r>
                        <a:rPr lang="tr-TR" sz="1100" b="1" kern="1200" dirty="0">
                          <a:solidFill>
                            <a:srgbClr val="002060"/>
                          </a:solidFill>
                          <a:effectLst/>
                          <a:latin typeface="+mn-lt"/>
                          <a:ea typeface="+mn-ea"/>
                          <a:cs typeface="+mn-cs"/>
                        </a:rPr>
                        <a:t>30/6/2021</a:t>
                      </a:r>
                      <a:r>
                        <a:rPr lang="en-US" sz="1100" b="1" kern="1200" dirty="0">
                          <a:solidFill>
                            <a:srgbClr val="002060"/>
                          </a:solidFill>
                          <a:effectLst/>
                          <a:latin typeface="+mn-lt"/>
                          <a:ea typeface="+mn-ea"/>
                          <a:cs typeface="+mn-cs"/>
                        </a:rPr>
                        <a:t> tarihini geçmemek </a:t>
                      </a:r>
                      <a:r>
                        <a:rPr lang="tr-TR" sz="1100" b="1" kern="1200" dirty="0">
                          <a:solidFill>
                            <a:schemeClr val="accent5">
                              <a:lumMod val="50000"/>
                            </a:schemeClr>
                          </a:solidFill>
                          <a:effectLst/>
                          <a:latin typeface="+mn-lt"/>
                          <a:ea typeface="+mn-ea"/>
                          <a:cs typeface="+mn-cs"/>
                        </a:rPr>
                        <a:t>altı ay süreyle her bir ay için;</a:t>
                      </a:r>
                    </a:p>
                    <a:p>
                      <a:pPr marL="0" indent="0" algn="just">
                        <a:lnSpc>
                          <a:spcPct val="107000"/>
                        </a:lnSpc>
                        <a:spcAft>
                          <a:spcPts val="0"/>
                        </a:spcAft>
                        <a:buFont typeface="Wingdings" panose="05000000000000000000" pitchFamily="2" charset="2"/>
                        <a:buNone/>
                      </a:pPr>
                      <a:r>
                        <a:rPr lang="tr-TR" sz="1100" b="1" kern="1200" dirty="0">
                          <a:solidFill>
                            <a:schemeClr val="accent5">
                              <a:lumMod val="50000"/>
                            </a:schemeClr>
                          </a:solidFill>
                          <a:effectLst/>
                          <a:latin typeface="+mn-lt"/>
                          <a:ea typeface="+mn-ea"/>
                          <a:cs typeface="+mn-cs"/>
                        </a:rPr>
                        <a:t>   - Kısa çalışma ödeneği alan her bir sigortalı için kısa çalışma ödeneği aldığı aylık ortalama gün sayısı,</a:t>
                      </a:r>
                    </a:p>
                    <a:p>
                      <a:pPr marL="0" indent="0" algn="just">
                        <a:lnSpc>
                          <a:spcPct val="107000"/>
                        </a:lnSpc>
                        <a:spcAft>
                          <a:spcPts val="0"/>
                        </a:spcAft>
                        <a:buFont typeface="Wingdings" panose="05000000000000000000" pitchFamily="2" charset="2"/>
                        <a:buNone/>
                      </a:pPr>
                      <a:r>
                        <a:rPr lang="tr-TR" sz="1100" b="1" kern="1200" dirty="0">
                          <a:solidFill>
                            <a:schemeClr val="accent5">
                              <a:lumMod val="50000"/>
                            </a:schemeClr>
                          </a:solidFill>
                          <a:effectLst/>
                          <a:latin typeface="+mn-lt"/>
                          <a:ea typeface="+mn-ea"/>
                          <a:cs typeface="+mn-cs"/>
                        </a:rPr>
                        <a:t>  - Nakdi ücret desteğinden yararlanan her bir sigortalı için nakdi ücret desteği aldığı aylık ortalama gün sayısı,</a:t>
                      </a:r>
                    </a:p>
                    <a:p>
                      <a:pPr marL="0" indent="0" algn="just">
                        <a:lnSpc>
                          <a:spcPct val="107000"/>
                        </a:lnSpc>
                        <a:spcAft>
                          <a:spcPts val="0"/>
                        </a:spcAft>
                        <a:buFont typeface="Wingdings" panose="05000000000000000000" pitchFamily="2" charset="2"/>
                        <a:buNone/>
                      </a:pPr>
                      <a:r>
                        <a:rPr lang="tr-TR" sz="1100" b="1" kern="1200" dirty="0">
                          <a:solidFill>
                            <a:schemeClr val="accent5">
                              <a:lumMod val="50000"/>
                            </a:schemeClr>
                          </a:solidFill>
                          <a:effectLst/>
                          <a:latin typeface="+mn-lt"/>
                          <a:ea typeface="+mn-ea"/>
                          <a:cs typeface="+mn-cs"/>
                        </a:rPr>
                        <a:t>   kadar yararlanılacaktır</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660022723"/>
                  </a:ext>
                </a:extLst>
              </a:tr>
              <a:tr h="474541">
                <a:tc>
                  <a:txBody>
                    <a:bodyPr/>
                    <a:lstStyle/>
                    <a:p>
                      <a:pPr marL="285750" indent="-2857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Wingdings" panose="05000000000000000000" pitchFamily="2" charset="2"/>
                        <a:buNone/>
                        <a:tabLst>
                          <a:tab pos="284480" algn="l"/>
                        </a:tabLst>
                      </a:pPr>
                      <a:r>
                        <a:rPr lang="tr-TR" sz="1100" b="1" kern="1200" dirty="0">
                          <a:solidFill>
                            <a:schemeClr val="accent5">
                              <a:lumMod val="50000"/>
                            </a:schemeClr>
                          </a:solidFill>
                          <a:effectLst/>
                          <a:latin typeface="+mn-lt"/>
                          <a:ea typeface="+mn-ea"/>
                          <a:cs typeface="+mn-cs"/>
                        </a:rPr>
                        <a:t>4447 sayılı Kanunun geçici 24 üncü maddesi kapsamında 1/7/2020 tarihinden önce başvuruda bulunarak nakdi ücret desteğinden yararlanılması ve nakdi ücret desteğinden yararlanan sigortalı için haftalık normal çalışma süresine dönülmesi.</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171450" indent="-171450" algn="just">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Destek tutarı; prime esas kazanç alt sınırı üzerinden hesaplanan sigortalı ve işveren hissesi primlerinin tamamıdır. Bu tutar sigortalının </a:t>
                      </a:r>
                      <a:r>
                        <a:rPr lang="en-US" sz="1100" b="1" kern="1200" dirty="0">
                          <a:solidFill>
                            <a:srgbClr val="002060"/>
                          </a:solidFill>
                          <a:effectLst/>
                          <a:latin typeface="+mn-lt"/>
                          <a:ea typeface="+mn-ea"/>
                          <a:cs typeface="+mn-cs"/>
                        </a:rPr>
                        <a:t>kısa çalışma ödeneği/nakdi ücret desteği alınan aylık ortalama gün sayısı</a:t>
                      </a:r>
                      <a:r>
                        <a:rPr lang="tr-TR" sz="1100" b="1" kern="1200" dirty="0" err="1">
                          <a:solidFill>
                            <a:srgbClr val="002060"/>
                          </a:solidFill>
                          <a:effectLst/>
                          <a:latin typeface="+mn-lt"/>
                          <a:ea typeface="+mn-ea"/>
                          <a:cs typeface="+mn-cs"/>
                        </a:rPr>
                        <a:t>na</a:t>
                      </a:r>
                      <a:r>
                        <a:rPr lang="tr-TR" sz="1100" b="1" kern="1200" dirty="0">
                          <a:solidFill>
                            <a:srgbClr val="002060"/>
                          </a:solidFill>
                          <a:effectLst/>
                          <a:latin typeface="+mn-lt"/>
                          <a:ea typeface="+mn-ea"/>
                          <a:cs typeface="+mn-cs"/>
                        </a:rPr>
                        <a:t> göre değişiklik göstermektedir.</a:t>
                      </a: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705501844"/>
                  </a:ext>
                </a:extLst>
              </a:tr>
              <a:tr h="146397">
                <a:tc gridSpan="4">
                  <a:txBody>
                    <a:bodyPr/>
                    <a:lstStyle/>
                    <a:p>
                      <a:pPr marL="171450" indent="-171450" algn="just">
                        <a:lnSpc>
                          <a:spcPct val="107000"/>
                        </a:lnSpc>
                        <a:spcAft>
                          <a:spcPts val="0"/>
                        </a:spcAft>
                        <a:buFont typeface="Wingdings" panose="05000000000000000000" pitchFamily="2" charset="2"/>
                        <a:buChar char="ü"/>
                      </a:pPr>
                      <a:r>
                        <a:rPr lang="tr-TR" sz="1050" b="1" kern="1200" dirty="0">
                          <a:solidFill>
                            <a:srgbClr val="C00000"/>
                          </a:solidFill>
                          <a:effectLst/>
                          <a:latin typeface="+mn-lt"/>
                          <a:ea typeface="+mn-ea"/>
                          <a:cs typeface="+mn-cs"/>
                        </a:rPr>
                        <a:t>NOTLAR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03081685"/>
                  </a:ext>
                </a:extLst>
              </a:tr>
              <a:tr h="313993">
                <a:tc>
                  <a:txBody>
                    <a:bodyPr/>
                    <a:lstStyle/>
                    <a:p>
                      <a:pPr marL="171450" indent="-1714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gridSpan="3">
                  <a:txBody>
                    <a:bodyPr/>
                    <a:lstStyle/>
                    <a:p>
                      <a:pPr marL="0" indent="0" algn="just">
                        <a:lnSpc>
                          <a:spcPct val="107000"/>
                        </a:lnSpc>
                        <a:spcAft>
                          <a:spcPts val="0"/>
                        </a:spcAft>
                        <a:buFont typeface="Wingdings" panose="05000000000000000000" pitchFamily="2" charset="2"/>
                        <a:buNone/>
                      </a:pPr>
                      <a:r>
                        <a:rPr lang="tr-TR" sz="1100" b="1" kern="1200" dirty="0">
                          <a:solidFill>
                            <a:schemeClr val="accent5">
                              <a:lumMod val="50000"/>
                            </a:schemeClr>
                          </a:solidFill>
                          <a:effectLst/>
                          <a:latin typeface="+mn-lt"/>
                          <a:ea typeface="+mn-ea"/>
                          <a:cs typeface="+mn-cs"/>
                        </a:rPr>
                        <a:t>1/12/2020 tarihli ve 3246 sayılı Cumhurbaşkanı Kararı ile yararlanma süresi  üç aydan altı aya ve 31/12/2020 tarihi 30/6/2021 tarihine uzatılmıştır.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416016"/>
                  </a:ext>
                </a:extLst>
              </a:tr>
              <a:tr h="385902">
                <a:tc>
                  <a:txBody>
                    <a:bodyPr/>
                    <a:lstStyle/>
                    <a:p>
                      <a:pPr marL="285750" indent="-285750" algn="just" defTabSz="914400" rtl="0" eaLnBrk="1" latinLnBrk="0" hangingPunct="1">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gridSpan="3">
                  <a:txBody>
                    <a:bodyPr/>
                    <a:lstStyle/>
                    <a:p>
                      <a:pPr marL="0"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tr-TR" sz="1100" b="1" kern="1200" dirty="0">
                          <a:solidFill>
                            <a:schemeClr val="accent5">
                              <a:lumMod val="50000"/>
                            </a:schemeClr>
                          </a:solidFill>
                          <a:effectLst/>
                          <a:latin typeface="+mn-lt"/>
                          <a:ea typeface="+mn-ea"/>
                          <a:cs typeface="+mn-cs"/>
                        </a:rPr>
                        <a:t>5335/30 uncu maddesinin 2. fıkrası kapsamına giren işyerleri ile 4734 ve 2886 sayılı Kanunlar kapsamında yapılan ihaleli işleri üstlenen işverenler bu teşvikten yararlanamaz.</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27258634"/>
                  </a:ext>
                </a:extLst>
              </a:tr>
            </a:tbl>
          </a:graphicData>
        </a:graphic>
      </p:graphicFrame>
    </p:spTree>
    <p:extLst>
      <p:ext uri="{BB962C8B-B14F-4D97-AF65-F5344CB8AC3E}">
        <p14:creationId xmlns:p14="http://schemas.microsoft.com/office/powerpoint/2010/main" val="163883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15095620"/>
              </p:ext>
            </p:extLst>
          </p:nvPr>
        </p:nvGraphicFramePr>
        <p:xfrm>
          <a:off x="106959" y="688530"/>
          <a:ext cx="7242748" cy="608401"/>
        </p:xfrm>
        <a:graphic>
          <a:graphicData uri="http://schemas.openxmlformats.org/drawingml/2006/table">
            <a:tbl>
              <a:tblPr firstRow="1" firstCol="1" bandRow="1">
                <a:tableStyleId>{5C22544A-7EE6-4342-B048-85BDC9FD1C3A}</a:tableStyleId>
              </a:tblPr>
              <a:tblGrid>
                <a:gridCol w="1461783">
                  <a:extLst>
                    <a:ext uri="{9D8B030D-6E8A-4147-A177-3AD203B41FA5}">
                      <a16:colId xmlns:a16="http://schemas.microsoft.com/office/drawing/2014/main" val="1798935961"/>
                    </a:ext>
                  </a:extLst>
                </a:gridCol>
                <a:gridCol w="5780965">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400" b="1" kern="1200" dirty="0">
                          <a:solidFill>
                            <a:srgbClr val="002060"/>
                          </a:solidFill>
                          <a:effectLst/>
                          <a:latin typeface="+mn-lt"/>
                          <a:ea typeface="+mn-ea"/>
                          <a:cs typeface="+mn-cs"/>
                        </a:rPr>
                        <a:t>YASAL</a:t>
                      </a:r>
                      <a:r>
                        <a:rPr lang="tr-TR" sz="1300" b="1" kern="1200" dirty="0">
                          <a:solidFill>
                            <a:srgbClr val="002060"/>
                          </a:solidFill>
                          <a:effectLst/>
                          <a:latin typeface="+mn-lt"/>
                          <a:ea typeface="+mn-ea"/>
                          <a:cs typeface="+mn-cs"/>
                        </a:rPr>
                        <a:t>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geçici 27. maddesinin birinci fıkrasının (a) bendi, 2020/50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1718771744"/>
              </p:ext>
            </p:extLst>
          </p:nvPr>
        </p:nvGraphicFramePr>
        <p:xfrm>
          <a:off x="113400" y="1426165"/>
          <a:ext cx="12008657" cy="1068388"/>
        </p:xfrm>
        <a:graphic>
          <a:graphicData uri="http://schemas.openxmlformats.org/drawingml/2006/table">
            <a:tbl>
              <a:tblPr firstRow="1" firstCol="1" bandRow="1">
                <a:tableStyleId>{5C22544A-7EE6-4342-B048-85BDC9FD1C3A}</a:tableStyleId>
              </a:tblPr>
              <a:tblGrid>
                <a:gridCol w="1478957">
                  <a:extLst>
                    <a:ext uri="{9D8B030D-6E8A-4147-A177-3AD203B41FA5}">
                      <a16:colId xmlns:a16="http://schemas.microsoft.com/office/drawing/2014/main" val="1635233704"/>
                    </a:ext>
                  </a:extLst>
                </a:gridCol>
                <a:gridCol w="10529700">
                  <a:extLst>
                    <a:ext uri="{9D8B030D-6E8A-4147-A177-3AD203B41FA5}">
                      <a16:colId xmlns:a16="http://schemas.microsoft.com/office/drawing/2014/main" val="4095596175"/>
                    </a:ext>
                  </a:extLst>
                </a:gridCol>
              </a:tblGrid>
              <a:tr h="823417">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en-US" sz="1100" b="1" kern="1200" dirty="0">
                          <a:solidFill>
                            <a:schemeClr val="accent5">
                              <a:lumMod val="50000"/>
                            </a:schemeClr>
                          </a:solidFill>
                          <a:effectLst/>
                          <a:latin typeface="+mn-lt"/>
                          <a:ea typeface="+mn-ea"/>
                          <a:cs typeface="+mn-cs"/>
                        </a:rPr>
                        <a:t>Sosyal Güvenlik Kurumuna bildirilerek veya bildirilmeksizin istihdam edilip iş veya hizmet </a:t>
                      </a:r>
                      <a:r>
                        <a:rPr lang="en-US" sz="1100" b="1" kern="1200" dirty="0" err="1">
                          <a:solidFill>
                            <a:schemeClr val="accent5">
                              <a:lumMod val="50000"/>
                            </a:schemeClr>
                          </a:solidFill>
                          <a:effectLst/>
                          <a:latin typeface="+mn-lt"/>
                          <a:ea typeface="+mn-ea"/>
                          <a:cs typeface="+mn-cs"/>
                        </a:rPr>
                        <a:t>sözleşmesi</a:t>
                      </a:r>
                      <a:r>
                        <a:rPr lang="en-US" sz="1100" b="1" kern="1200" dirty="0">
                          <a:solidFill>
                            <a:schemeClr val="accent5">
                              <a:lumMod val="50000"/>
                            </a:schemeClr>
                          </a:solidFill>
                          <a:effectLst/>
                          <a:latin typeface="+mn-lt"/>
                          <a:ea typeface="+mn-ea"/>
                          <a:cs typeface="+mn-cs"/>
                        </a:rPr>
                        <a:t> 1/1/2019 ila 17/4/2020 tarihlerinde ahlak ve iyi niyet kurallarına uymayan haller dışında sona erenler ile Sosyal Güvenlik Kurumuna bildirilmeksizin çalışanların  en son çalıştıkları işyerlerine başvurmaları ve bu işverenler tarafından fiilen çalıştırılmaları halinde, 4857 sayılı Kanunun geçici 10 uncu maddesi uyarınca fesih yapılamayacak süreyi geçmemek üzere her ay bu işverenlerin Sosyal Güvenlik Kurumuna  ödeyecekleri tüm primlerden mahsup edilmek suretiyle sigortalının prim ödeme gün sayısının 44,15 TL ile çarpılması sonucu bulunan tutar kadar işverenlere prim desteği </a:t>
                      </a:r>
                      <a:r>
                        <a:rPr lang="en-US" sz="1100" b="1" kern="1200" dirty="0" err="1">
                          <a:solidFill>
                            <a:schemeClr val="accent5">
                              <a:lumMod val="50000"/>
                            </a:schemeClr>
                          </a:solidFill>
                          <a:effectLst/>
                          <a:latin typeface="+mn-lt"/>
                          <a:ea typeface="+mn-ea"/>
                          <a:cs typeface="+mn-cs"/>
                        </a:rPr>
                        <a:t>sağlanmaktadır</a:t>
                      </a:r>
                      <a:r>
                        <a:rPr lang="tr-TR" sz="1100" b="1" kern="1200" dirty="0">
                          <a:solidFill>
                            <a:schemeClr val="accent5">
                              <a:lumMod val="50000"/>
                            </a:schemeClr>
                          </a:solidFill>
                          <a:effectLst/>
                          <a:latin typeface="+mn-lt"/>
                          <a:ea typeface="+mn-ea"/>
                          <a:cs typeface="+mn-cs"/>
                        </a:rPr>
                        <a:t>. 12/1/2021 tarihli ve 3423 sayılı CK ile günlük destek tutarı 2021/Ocak ayından itibaren 53,67 TL olarak artırılmıştır.</a:t>
                      </a:r>
                    </a:p>
                    <a:p>
                      <a:pPr algn="just">
                        <a:lnSpc>
                          <a:spcPct val="107000"/>
                        </a:lnSpc>
                        <a:spcAft>
                          <a:spcPts val="0"/>
                        </a:spcAft>
                      </a:pPr>
                      <a:endParaRPr lang="tr-TR" sz="1100" b="1" kern="1200" dirty="0">
                        <a:solidFill>
                          <a:schemeClr val="accent5">
                            <a:lumMod val="50000"/>
                          </a:schemeClr>
                        </a:solidFill>
                        <a:effectLst/>
                        <a:latin typeface="+mn-lt"/>
                        <a:ea typeface="+mn-ea"/>
                        <a:cs typeface="+mn-cs"/>
                      </a:endParaRPr>
                    </a:p>
                  </a:txBody>
                  <a:tcPr marL="89535" marR="8953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990664292"/>
              </p:ext>
            </p:extLst>
          </p:nvPr>
        </p:nvGraphicFramePr>
        <p:xfrm>
          <a:off x="42530" y="5805377"/>
          <a:ext cx="12046943" cy="1125005"/>
        </p:xfrm>
        <a:graphic>
          <a:graphicData uri="http://schemas.openxmlformats.org/drawingml/2006/table">
            <a:tbl>
              <a:tblPr firstRow="1" firstCol="1" bandRow="1">
                <a:tableStyleId>{5C22544A-7EE6-4342-B048-85BDC9FD1C3A}</a:tableStyleId>
              </a:tblPr>
              <a:tblGrid>
                <a:gridCol w="6027144">
                  <a:extLst>
                    <a:ext uri="{9D8B030D-6E8A-4147-A177-3AD203B41FA5}">
                      <a16:colId xmlns:a16="http://schemas.microsoft.com/office/drawing/2014/main" val="2564627808"/>
                    </a:ext>
                  </a:extLst>
                </a:gridCol>
                <a:gridCol w="6019799">
                  <a:extLst>
                    <a:ext uri="{9D8B030D-6E8A-4147-A177-3AD203B41FA5}">
                      <a16:colId xmlns:a16="http://schemas.microsoft.com/office/drawing/2014/main" val="3708009783"/>
                    </a:ext>
                  </a:extLst>
                </a:gridCol>
              </a:tblGrid>
              <a:tr h="200925">
                <a:tc gridSpan="2">
                  <a:txBody>
                    <a:bodyPr/>
                    <a:lstStyle/>
                    <a:p>
                      <a:pPr algn="l">
                        <a:lnSpc>
                          <a:spcPct val="107000"/>
                        </a:lnSpc>
                        <a:spcAft>
                          <a:spcPts val="0"/>
                        </a:spcAft>
                      </a:pPr>
                      <a:r>
                        <a:rPr lang="tr-TR" sz="1200" dirty="0">
                          <a:effectLst/>
                        </a:rPr>
                        <a:t>RAKAMLARLA TEŞVİK ÖRNEKLERİ  (2021 RAKAMLARINA GÖRE)</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extLst>
                  <a:ext uri="{0D108BD9-81ED-4DB2-BD59-A6C34878D82A}">
                    <a16:rowId xmlns:a16="http://schemas.microsoft.com/office/drawing/2014/main" val="153994134"/>
                  </a:ext>
                </a:extLst>
              </a:tr>
              <a:tr h="444546">
                <a:tc>
                  <a:txBody>
                    <a:bodyPr/>
                    <a:lstStyle/>
                    <a:p>
                      <a:pPr algn="ctr">
                        <a:lnSpc>
                          <a:spcPct val="107000"/>
                        </a:lnSpc>
                        <a:spcAft>
                          <a:spcPts val="0"/>
                        </a:spcAft>
                      </a:pPr>
                      <a:endParaRPr lang="tr-TR"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GÜNLÜK DESTEK TUTARI </a:t>
                      </a:r>
                      <a:endParaRPr lang="tr-T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endParaRPr lang="tr-TR"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400" b="1" dirty="0">
                          <a:effectLst/>
                          <a:latin typeface="Calibri" panose="020F0502020204030204" pitchFamily="34" charset="0"/>
                          <a:ea typeface="Times New Roman" panose="02020603050405020304" pitchFamily="18" charset="0"/>
                          <a:cs typeface="Times New Roman" panose="02020603050405020304" pitchFamily="18" charset="0"/>
                        </a:rPr>
                        <a:t>AYLIK DESTEK TUTARI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312391257"/>
                  </a:ext>
                </a:extLst>
              </a:tr>
              <a:tr h="479534">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44,15 TL (2020/Aralık ayı için)</a:t>
                      </a:r>
                    </a:p>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53,67 TL (2021/Ocak ayından  itibaren)</a:t>
                      </a: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1.324,50 TL (2020/Aralık ayı için)</a:t>
                      </a:r>
                    </a:p>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1.610.10 TL (2021/Ocak ayından  itibaren) </a:t>
                      </a: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168783086"/>
              </p:ext>
            </p:extLst>
          </p:nvPr>
        </p:nvGraphicFramePr>
        <p:xfrm>
          <a:off x="67930" y="2315379"/>
          <a:ext cx="12021543" cy="243010"/>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243010">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mn-ea"/>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3989921570"/>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14</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006775755"/>
              </p:ext>
            </p:extLst>
          </p:nvPr>
        </p:nvGraphicFramePr>
        <p:xfrm>
          <a:off x="9470529" y="669548"/>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b="1" kern="1200" dirty="0">
                          <a:solidFill>
                            <a:schemeClr val="lt1"/>
                          </a:solidFill>
                          <a:effectLst/>
                          <a:latin typeface="+mn-lt"/>
                          <a:ea typeface="+mn-ea"/>
                          <a:cs typeface="+mn-cs"/>
                        </a:rPr>
                        <a:t>17256</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887789104"/>
              </p:ext>
            </p:extLst>
          </p:nvPr>
        </p:nvGraphicFramePr>
        <p:xfrm>
          <a:off x="7349707" y="668965"/>
          <a:ext cx="2120822" cy="733425"/>
        </p:xfrm>
        <a:graphic>
          <a:graphicData uri="http://schemas.openxmlformats.org/drawingml/2006/table">
            <a:tbl>
              <a:tblPr firstRow="1" firstCol="1" bandRow="1">
                <a:tableStyleId>{5C22544A-7EE6-4342-B048-85BDC9FD1C3A}</a:tableStyleId>
              </a:tblPr>
              <a:tblGrid>
                <a:gridCol w="1171063">
                  <a:extLst>
                    <a:ext uri="{9D8B030D-6E8A-4147-A177-3AD203B41FA5}">
                      <a16:colId xmlns:a16="http://schemas.microsoft.com/office/drawing/2014/main" val="2643230235"/>
                    </a:ext>
                  </a:extLst>
                </a:gridCol>
                <a:gridCol w="949759">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161321">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01.12.2020</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FESİH YASAĞI SÜRESİ </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13072443"/>
              </p:ext>
            </p:extLst>
          </p:nvPr>
        </p:nvGraphicFramePr>
        <p:xfrm>
          <a:off x="106958" y="2570070"/>
          <a:ext cx="12046942" cy="3246800"/>
        </p:xfrm>
        <a:graphic>
          <a:graphicData uri="http://schemas.openxmlformats.org/drawingml/2006/table">
            <a:tbl>
              <a:tblPr firstRow="1" firstCol="1" bandRow="1">
                <a:tableStyleId>{5C22544A-7EE6-4342-B048-85BDC9FD1C3A}</a:tableStyleId>
              </a:tblPr>
              <a:tblGrid>
                <a:gridCol w="489462">
                  <a:extLst>
                    <a:ext uri="{9D8B030D-6E8A-4147-A177-3AD203B41FA5}">
                      <a16:colId xmlns:a16="http://schemas.microsoft.com/office/drawing/2014/main" val="2138770337"/>
                    </a:ext>
                  </a:extLst>
                </a:gridCol>
                <a:gridCol w="4793827">
                  <a:extLst>
                    <a:ext uri="{9D8B030D-6E8A-4147-A177-3AD203B41FA5}">
                      <a16:colId xmlns:a16="http://schemas.microsoft.com/office/drawing/2014/main" val="87262795"/>
                    </a:ext>
                  </a:extLst>
                </a:gridCol>
                <a:gridCol w="287539">
                  <a:extLst>
                    <a:ext uri="{9D8B030D-6E8A-4147-A177-3AD203B41FA5}">
                      <a16:colId xmlns:a16="http://schemas.microsoft.com/office/drawing/2014/main" val="2052438717"/>
                    </a:ext>
                  </a:extLst>
                </a:gridCol>
                <a:gridCol w="6476114">
                  <a:extLst>
                    <a:ext uri="{9D8B030D-6E8A-4147-A177-3AD203B41FA5}">
                      <a16:colId xmlns:a16="http://schemas.microsoft.com/office/drawing/2014/main" val="1273830064"/>
                    </a:ext>
                  </a:extLst>
                </a:gridCol>
              </a:tblGrid>
              <a:tr h="154358">
                <a:tc gridSpan="2">
                  <a:txBody>
                    <a:bodyPr/>
                    <a:lstStyle/>
                    <a:p>
                      <a:pPr algn="just">
                        <a:lnSpc>
                          <a:spcPct val="107000"/>
                        </a:lnSpc>
                        <a:spcAft>
                          <a:spcPts val="0"/>
                        </a:spcAft>
                      </a:pPr>
                      <a:r>
                        <a:rPr lang="tr-TR" sz="1050" b="1" kern="1200" dirty="0">
                          <a:solidFill>
                            <a:srgbClr val="C00000"/>
                          </a:solidFill>
                          <a:effectLst/>
                          <a:latin typeface="+mn-lt"/>
                          <a:ea typeface="+mn-ea"/>
                          <a:cs typeface="+mn-cs"/>
                        </a:rPr>
                        <a:t>İşyeri Yönünden;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100" b="1" kern="1200" dirty="0">
                          <a:solidFill>
                            <a:srgbClr val="C00000"/>
                          </a:solidFill>
                          <a:effectLst/>
                          <a:latin typeface="+mn-lt"/>
                          <a:ea typeface="+mn-ea"/>
                          <a:cs typeface="+mn-cs"/>
                        </a:rPr>
                        <a:t>Sigortalı Yönünden;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endParaRPr lang="tr-TR"/>
                    </a:p>
                  </a:txBody>
                  <a:tcPr/>
                </a:tc>
                <a:extLst>
                  <a:ext uri="{0D108BD9-81ED-4DB2-BD59-A6C34878D82A}">
                    <a16:rowId xmlns:a16="http://schemas.microsoft.com/office/drawing/2014/main" val="2305305499"/>
                  </a:ext>
                </a:extLst>
              </a:tr>
              <a:tr h="800376">
                <a:tc>
                  <a:txBody>
                    <a:bodyPr/>
                    <a:lstStyle/>
                    <a:p>
                      <a:pPr marL="285750" indent="-285750" algn="just">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endParaRPr lang="tr-TR" sz="1100" b="1" kern="1200" dirty="0">
                        <a:solidFill>
                          <a:schemeClr val="accent5">
                            <a:lumMod val="50000"/>
                          </a:schemeClr>
                        </a:solidFill>
                        <a:effectLst/>
                        <a:latin typeface="+mn-lt"/>
                        <a:ea typeface="+mn-ea"/>
                        <a:cs typeface="+mn-cs"/>
                      </a:endParaRPr>
                    </a:p>
                    <a:p>
                      <a:r>
                        <a:rPr lang="en-US" sz="1100" b="1" kern="1200" dirty="0">
                          <a:solidFill>
                            <a:schemeClr val="accent5">
                              <a:lumMod val="50000"/>
                            </a:schemeClr>
                          </a:solidFill>
                          <a:effectLst/>
                          <a:latin typeface="+mn-lt"/>
                          <a:ea typeface="+mn-ea"/>
                          <a:cs typeface="+mn-cs"/>
                        </a:rPr>
                        <a:t>Özel sektör işverenine ait olması, </a:t>
                      </a:r>
                      <a:endParaRPr lang="tr-TR" sz="1100" b="1" kern="1200" dirty="0">
                        <a:solidFill>
                          <a:schemeClr val="accent5">
                            <a:lumMod val="50000"/>
                          </a:schemeClr>
                        </a:solidFill>
                        <a:effectLst/>
                        <a:latin typeface="+mn-lt"/>
                        <a:ea typeface="+mn-ea"/>
                        <a:cs typeface="+mn-cs"/>
                      </a:endParaRPr>
                    </a:p>
                    <a:p>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b="1" kern="1200" dirty="0">
                          <a:solidFill>
                            <a:schemeClr val="accent5">
                              <a:lumMod val="50000"/>
                            </a:schemeClr>
                          </a:solidFill>
                          <a:effectLst/>
                          <a:latin typeface="+mn-lt"/>
                          <a:ea typeface="+mn-ea"/>
                          <a:cs typeface="+mn-cs"/>
                        </a:rPr>
                        <a:t>Sosyal Güvenlik Kurumuna bildirilerek veya bildirilmeksizin istihdam edilip 1/1/2019-17/4/2020 tarihleri arasındaki dönemde iş veya hizmet sözleşmesinin 4857 sayılı Kanunun 25 inci maddesinin birinci fikrasının (II) numaralı bendine ve diğer Kanunların ilgili hükümlerine göre ahlak ve iyi niyet kurallarına uymayan haller ve benzeri sebepler dışında sona ermesi veya hizmetleri Sosyal Güvenlik Kurumuna bildirilmeksizin 1/12/2020 tarihi itibarıyla istihdam edilmeye devam edilmesi,</a:t>
                      </a: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660022723"/>
                  </a:ext>
                </a:extLst>
              </a:tr>
              <a:tr h="650502">
                <a:tc>
                  <a:txBody>
                    <a:bodyPr/>
                    <a:lstStyle/>
                    <a:p>
                      <a:pPr marL="285750" indent="-2857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en-US" sz="1100" b="1" kern="1200" dirty="0">
                          <a:solidFill>
                            <a:schemeClr val="accent5">
                              <a:lumMod val="50000"/>
                            </a:schemeClr>
                          </a:solidFill>
                          <a:effectLst/>
                          <a:latin typeface="+mn-lt"/>
                          <a:ea typeface="+mn-ea"/>
                          <a:cs typeface="+mn-cs"/>
                        </a:rPr>
                        <a:t>4447 sayılı Kanunun geçici 27 nci maddesinin birinci fıkrasının (a) bendi kapsamında destekten yararlanılan sigortalı sayısının yarısı kadar sigortalının her birinin ayrı ayrı olmak üzere, destek süresinin sona ermesinden itibaren, bu sigortalıların destekten yararlandıkları ortalama süre kadar </a:t>
                      </a:r>
                      <a:r>
                        <a:rPr lang="en-US" sz="1100" b="1" kern="1200" dirty="0" err="1">
                          <a:solidFill>
                            <a:schemeClr val="accent5">
                              <a:lumMod val="50000"/>
                            </a:schemeClr>
                          </a:solidFill>
                          <a:effectLst/>
                          <a:latin typeface="+mn-lt"/>
                          <a:ea typeface="+mn-ea"/>
                          <a:cs typeface="+mn-cs"/>
                        </a:rPr>
                        <a:t>fiilen</a:t>
                      </a:r>
                      <a:r>
                        <a:rPr lang="en-US" sz="1100" b="1" kern="1200" dirty="0">
                          <a:solidFill>
                            <a:schemeClr val="accent5">
                              <a:lumMod val="50000"/>
                            </a:schemeClr>
                          </a:solidFill>
                          <a:effectLst/>
                          <a:latin typeface="+mn-lt"/>
                          <a:ea typeface="+mn-ea"/>
                          <a:cs typeface="+mn-cs"/>
                        </a:rPr>
                        <a:t> çalıştırılması</a:t>
                      </a:r>
                      <a:r>
                        <a:rPr lang="tr-TR" sz="11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en-US" sz="1100" b="1" kern="1200" dirty="0">
                          <a:solidFill>
                            <a:schemeClr val="accent5">
                              <a:lumMod val="50000"/>
                            </a:schemeClr>
                          </a:solidFill>
                          <a:effectLst/>
                          <a:latin typeface="+mn-lt"/>
                          <a:ea typeface="+mn-ea"/>
                          <a:cs typeface="+mn-cs"/>
                        </a:rPr>
                        <a:t>İş veya hizmet sözleşmelerinin sona erdiği ya da halihazırda çalışmakta oldukları en son özel sektör işyeri işverenine 1/12/2020 ila 31/12/2020 tarihleri</a:t>
                      </a:r>
                      <a:r>
                        <a:rPr lang="tr-TR" sz="1100" b="1" kern="1200" dirty="0">
                          <a:solidFill>
                            <a:schemeClr val="accent5">
                              <a:lumMod val="50000"/>
                            </a:schemeClr>
                          </a:solidFill>
                          <a:effectLst/>
                          <a:latin typeface="+mn-lt"/>
                          <a:ea typeface="+mn-ea"/>
                          <a:cs typeface="+mn-cs"/>
                        </a:rPr>
                        <a:t> </a:t>
                      </a:r>
                      <a:r>
                        <a:rPr lang="en-US" sz="1100" b="1" kern="1200" dirty="0">
                          <a:solidFill>
                            <a:schemeClr val="accent5">
                              <a:lumMod val="50000"/>
                            </a:schemeClr>
                          </a:solidFill>
                          <a:effectLst/>
                          <a:latin typeface="+mn-lt"/>
                          <a:ea typeface="+mn-ea"/>
                          <a:cs typeface="+mn-cs"/>
                        </a:rPr>
                        <a:t>arasında</a:t>
                      </a:r>
                      <a:r>
                        <a:rPr lang="tr-TR" sz="1100" b="1" kern="1200" dirty="0">
                          <a:solidFill>
                            <a:schemeClr val="accent5">
                              <a:lumMod val="50000"/>
                            </a:schemeClr>
                          </a:solidFill>
                          <a:effectLst/>
                          <a:latin typeface="+mn-lt"/>
                          <a:ea typeface="+mn-ea"/>
                          <a:cs typeface="+mn-cs"/>
                        </a:rPr>
                        <a:t> </a:t>
                      </a:r>
                      <a:r>
                        <a:rPr lang="en-US" sz="1100" b="1" kern="1200" dirty="0">
                          <a:solidFill>
                            <a:schemeClr val="accent5">
                              <a:lumMod val="50000"/>
                            </a:schemeClr>
                          </a:solidFill>
                          <a:effectLst/>
                          <a:latin typeface="+mn-lt"/>
                          <a:ea typeface="+mn-ea"/>
                          <a:cs typeface="+mn-cs"/>
                        </a:rPr>
                        <a:t>başvuruda</a:t>
                      </a:r>
                      <a:r>
                        <a:rPr lang="tr-TR" sz="1100" b="1" kern="1200" dirty="0">
                          <a:solidFill>
                            <a:schemeClr val="accent5">
                              <a:lumMod val="50000"/>
                            </a:schemeClr>
                          </a:solidFill>
                          <a:effectLst/>
                          <a:latin typeface="+mn-lt"/>
                          <a:ea typeface="+mn-ea"/>
                          <a:cs typeface="+mn-cs"/>
                        </a:rPr>
                        <a:t> </a:t>
                      </a:r>
                      <a:r>
                        <a:rPr lang="en-US" sz="1100" b="1" kern="1200" dirty="0">
                          <a:solidFill>
                            <a:schemeClr val="accent5">
                              <a:lumMod val="50000"/>
                            </a:schemeClr>
                          </a:solidFill>
                          <a:effectLst/>
                          <a:latin typeface="+mn-lt"/>
                          <a:ea typeface="+mn-ea"/>
                          <a:cs typeface="+mn-cs"/>
                        </a:rPr>
                        <a:t>bulunulması</a:t>
                      </a:r>
                      <a:r>
                        <a:rPr lang="tr-TR" sz="11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705501844"/>
                  </a:ext>
                </a:extLst>
              </a:tr>
              <a:tr h="154358">
                <a:tc>
                  <a:txBody>
                    <a:bodyPr/>
                    <a:lstStyle/>
                    <a:p>
                      <a:pPr marL="0" indent="0" algn="l">
                        <a:lnSpc>
                          <a:spcPct val="107000"/>
                        </a:lnSpc>
                        <a:spcAft>
                          <a:spcPts val="0"/>
                        </a:spcAft>
                        <a:buFont typeface="Wingdings" panose="05000000000000000000" pitchFamily="2" charset="2"/>
                        <a:buNone/>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en-US" sz="1100" b="1" kern="1200" dirty="0">
                          <a:solidFill>
                            <a:schemeClr val="accent5">
                              <a:lumMod val="50000"/>
                            </a:schemeClr>
                          </a:solidFill>
                          <a:effectLst/>
                          <a:latin typeface="+mn-lt"/>
                          <a:ea typeface="+mn-ea"/>
                          <a:cs typeface="+mn-cs"/>
                        </a:rPr>
                        <a:t>1/12/2020 ila 31/12/2020 tarihleri arasında işe alınması</a:t>
                      </a:r>
                      <a:r>
                        <a:rPr lang="tr-TR" sz="11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556898663"/>
                  </a:ext>
                </a:extLst>
              </a:tr>
              <a:tr h="477367">
                <a:tc>
                  <a:txBody>
                    <a:bodyPr/>
                    <a:lstStyle/>
                    <a:p>
                      <a:pPr marL="0" indent="0" algn="just">
                        <a:lnSpc>
                          <a:spcPct val="107000"/>
                        </a:lnSpc>
                        <a:spcAft>
                          <a:spcPts val="0"/>
                        </a:spcAft>
                        <a:buFont typeface="Wingdings" panose="05000000000000000000" pitchFamily="2" charset="2"/>
                        <a:buNone/>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tr-TR" sz="1100" b="1" kern="1200" dirty="0">
                        <a:solidFill>
                          <a:schemeClr val="accent5">
                            <a:lumMod val="50000"/>
                          </a:schemeClr>
                        </a:solidFill>
                        <a:effectLst/>
                        <a:latin typeface="+mn-lt"/>
                        <a:ea typeface="+mn-ea"/>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b="1" kern="1200" dirty="0">
                          <a:solidFill>
                            <a:schemeClr val="accent5">
                              <a:lumMod val="50000"/>
                            </a:schemeClr>
                          </a:solidFill>
                          <a:effectLst/>
                          <a:latin typeface="+mn-lt"/>
                          <a:ea typeface="+mn-ea"/>
                          <a:cs typeface="+mn-cs"/>
                        </a:rPr>
                        <a:t>1/10/2020 tarihi itibarıyla Sosyal Güvenlik Kurumuna verilen aylık prim ve hizmet belgelerinde veya muhtasar ve prim hizmet beyannamelerinde kayıtlı olmaması</a:t>
                      </a:r>
                      <a:r>
                        <a:rPr lang="tr-TR" sz="11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717906638"/>
                  </a:ext>
                </a:extLst>
              </a:tr>
              <a:tr h="387084">
                <a:tc>
                  <a:txBody>
                    <a:bodyPr/>
                    <a:lstStyle/>
                    <a:p>
                      <a:pPr marL="0" indent="0" algn="just">
                        <a:lnSpc>
                          <a:spcPct val="107000"/>
                        </a:lnSpc>
                        <a:spcAft>
                          <a:spcPts val="0"/>
                        </a:spcAft>
                        <a:buFont typeface="Wingdings" panose="05000000000000000000" pitchFamily="2" charset="2"/>
                        <a:buNone/>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1100" b="1" kern="1200" dirty="0">
                          <a:solidFill>
                            <a:schemeClr val="accent5">
                              <a:lumMod val="50000"/>
                            </a:schemeClr>
                          </a:solidFill>
                          <a:effectLst/>
                          <a:latin typeface="+mn-lt"/>
                          <a:ea typeface="+mn-ea"/>
                          <a:cs typeface="+mn-cs"/>
                        </a:rPr>
                        <a:t> </a:t>
                      </a:r>
                    </a:p>
                    <a:p>
                      <a:pPr marL="285750" indent="-285750">
                        <a:buFont typeface="Wingdings" panose="05000000000000000000" pitchFamily="2" charset="2"/>
                        <a:buChar char="ü"/>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b="1" kern="1200" dirty="0">
                          <a:solidFill>
                            <a:schemeClr val="accent5">
                              <a:lumMod val="50000"/>
                            </a:schemeClr>
                          </a:solidFill>
                          <a:effectLst/>
                          <a:latin typeface="+mn-lt"/>
                          <a:ea typeface="+mn-ea"/>
                          <a:cs typeface="+mn-cs"/>
                        </a:rPr>
                        <a:t>Sigortalının özel sektör işyeri işverenine başvurduğu tarih itibarıyla sosyal güvenlik kuruluşlarından emeklilik veya yaşlılık aylığı bağlanmamış olması</a:t>
                      </a:r>
                      <a:r>
                        <a:rPr lang="tr-TR" sz="1100" b="1" kern="1200" dirty="0">
                          <a:solidFill>
                            <a:schemeClr val="accent5">
                              <a:lumMod val="50000"/>
                            </a:schemeClr>
                          </a:solidFill>
                          <a:effectLst/>
                          <a:latin typeface="+mn-lt"/>
                          <a:ea typeface="+mn-ea"/>
                          <a:cs typeface="+mn-cs"/>
                        </a:rPr>
                        <a:t> ve yabancı olmaması,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669058043"/>
                  </a:ext>
                </a:extLst>
              </a:tr>
              <a:tr h="387978">
                <a:tc>
                  <a:txBody>
                    <a:bodyPr/>
                    <a:lstStyle/>
                    <a:p>
                      <a:pPr marL="0" indent="0" algn="just">
                        <a:lnSpc>
                          <a:spcPct val="107000"/>
                        </a:lnSpc>
                        <a:spcAft>
                          <a:spcPts val="0"/>
                        </a:spcAft>
                        <a:buFont typeface="Wingdings" panose="05000000000000000000" pitchFamily="2" charset="2"/>
                        <a:buNone/>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171450" indent="-171450">
                        <a:buFont typeface="Wingdings" panose="05000000000000000000" pitchFamily="2" charset="2"/>
                        <a:buChar char="ü"/>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100" b="1" kern="1200" dirty="0">
                          <a:solidFill>
                            <a:schemeClr val="accent5">
                              <a:lumMod val="50000"/>
                            </a:schemeClr>
                          </a:solidFill>
                          <a:effectLst/>
                          <a:latin typeface="+mn-lt"/>
                          <a:ea typeface="+mn-ea"/>
                          <a:cs typeface="+mn-cs"/>
                        </a:rPr>
                        <a:t>Fiilen çalışması.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230886115"/>
                  </a:ext>
                </a:extLst>
              </a:tr>
            </a:tbl>
          </a:graphicData>
        </a:graphic>
      </p:graphicFrame>
    </p:spTree>
    <p:extLst>
      <p:ext uri="{BB962C8B-B14F-4D97-AF65-F5344CB8AC3E}">
        <p14:creationId xmlns:p14="http://schemas.microsoft.com/office/powerpoint/2010/main" val="421716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1582030870"/>
              </p:ext>
            </p:extLst>
          </p:nvPr>
        </p:nvGraphicFramePr>
        <p:xfrm>
          <a:off x="106959" y="688530"/>
          <a:ext cx="7242748" cy="608401"/>
        </p:xfrm>
        <a:graphic>
          <a:graphicData uri="http://schemas.openxmlformats.org/drawingml/2006/table">
            <a:tbl>
              <a:tblPr firstRow="1" firstCol="1" bandRow="1">
                <a:tableStyleId>{5C22544A-7EE6-4342-B048-85BDC9FD1C3A}</a:tableStyleId>
              </a:tblPr>
              <a:tblGrid>
                <a:gridCol w="1461783">
                  <a:extLst>
                    <a:ext uri="{9D8B030D-6E8A-4147-A177-3AD203B41FA5}">
                      <a16:colId xmlns:a16="http://schemas.microsoft.com/office/drawing/2014/main" val="1798935961"/>
                    </a:ext>
                  </a:extLst>
                </a:gridCol>
                <a:gridCol w="5780965">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400" b="1" kern="1200" dirty="0">
                          <a:solidFill>
                            <a:srgbClr val="002060"/>
                          </a:solidFill>
                          <a:effectLst/>
                          <a:latin typeface="+mn-lt"/>
                          <a:ea typeface="+mn-ea"/>
                          <a:cs typeface="+mn-cs"/>
                        </a:rPr>
                        <a:t>YASAL</a:t>
                      </a:r>
                      <a:r>
                        <a:rPr lang="tr-TR" sz="1300" b="1" kern="1200" dirty="0">
                          <a:solidFill>
                            <a:srgbClr val="002060"/>
                          </a:solidFill>
                          <a:effectLst/>
                          <a:latin typeface="+mn-lt"/>
                          <a:ea typeface="+mn-ea"/>
                          <a:cs typeface="+mn-cs"/>
                        </a:rPr>
                        <a:t>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4447 sayılı İşsizlik Sigortası Kanununun geçici 28. maddesinin birinci fıkrası, 2020/49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2470919575"/>
              </p:ext>
            </p:extLst>
          </p:nvPr>
        </p:nvGraphicFramePr>
        <p:xfrm>
          <a:off x="69146" y="1422953"/>
          <a:ext cx="12008657" cy="1068388"/>
        </p:xfrm>
        <a:graphic>
          <a:graphicData uri="http://schemas.openxmlformats.org/drawingml/2006/table">
            <a:tbl>
              <a:tblPr firstRow="1" firstCol="1" bandRow="1">
                <a:tableStyleId>{5C22544A-7EE6-4342-B048-85BDC9FD1C3A}</a:tableStyleId>
              </a:tblPr>
              <a:tblGrid>
                <a:gridCol w="1438953">
                  <a:extLst>
                    <a:ext uri="{9D8B030D-6E8A-4147-A177-3AD203B41FA5}">
                      <a16:colId xmlns:a16="http://schemas.microsoft.com/office/drawing/2014/main" val="1635233704"/>
                    </a:ext>
                  </a:extLst>
                </a:gridCol>
                <a:gridCol w="10569704">
                  <a:extLst>
                    <a:ext uri="{9D8B030D-6E8A-4147-A177-3AD203B41FA5}">
                      <a16:colId xmlns:a16="http://schemas.microsoft.com/office/drawing/2014/main" val="4095596175"/>
                    </a:ext>
                  </a:extLst>
                </a:gridCol>
              </a:tblGrid>
              <a:tr h="716969">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100" b="1" kern="1200" dirty="0">
                          <a:solidFill>
                            <a:schemeClr val="accent5">
                              <a:lumMod val="50000"/>
                            </a:schemeClr>
                          </a:solidFill>
                          <a:effectLst/>
                          <a:latin typeface="+mn-lt"/>
                          <a:ea typeface="+mn-ea"/>
                          <a:cs typeface="+mn-cs"/>
                        </a:rPr>
                        <a:t>Normalleşme döneminde artacak ekonomik aktivitenin istihdamla desteklenmesi amacıyla işverenler tarafından 2019/Ocak ila 2020/Nisan döneminde en az sigortalı bildirimi yapılan aydaki sigortalı sayısına ek olarak istihdam edilerek fiilen çalıştırılan her bir sigortalı için işverenlere, 4857 sayılı Kanunun geçici 10 uncu maddesi uyarınca fesih yapılamayacak süreyi geçmemek üzere her ay bu işverenlerin Sosyal Güvenlik Kurumuna ödeyecekleri tüm primlerden </a:t>
                      </a:r>
                      <a:r>
                        <a:rPr lang="tr-TR" sz="1100" b="1" kern="1200" dirty="0">
                          <a:solidFill>
                            <a:schemeClr val="accent5">
                              <a:lumMod val="50000"/>
                            </a:schemeClr>
                          </a:solidFill>
                          <a:effectLst/>
                          <a:latin typeface="+mn-lt"/>
                          <a:ea typeface="+mn-ea"/>
                          <a:cs typeface="+mn-cs"/>
                        </a:rPr>
                        <a:t>mahsup edilmek üzere sigortalının prim ödeme gün sayısının 44,15 Türk lirası ile çarpımı sonucu bulunacak tutar kadar prim desteği sağlanmaktadır. 12/1/2021 tarihli ve 3423 sayılı CK ile günlük destek tutarı 2021/Ocak ayından itibaren 53,67 TL olarak artırılmıştır.</a:t>
                      </a:r>
                    </a:p>
                    <a:p>
                      <a:pPr algn="just">
                        <a:lnSpc>
                          <a:spcPct val="107000"/>
                        </a:lnSpc>
                        <a:spcAft>
                          <a:spcPts val="0"/>
                        </a:spcAft>
                      </a:pPr>
                      <a:endParaRPr lang="tr-TR" sz="1100" b="1" kern="1200" dirty="0">
                        <a:solidFill>
                          <a:schemeClr val="accent5">
                            <a:lumMod val="50000"/>
                          </a:schemeClr>
                        </a:solidFill>
                        <a:effectLst/>
                        <a:latin typeface="+mn-lt"/>
                        <a:ea typeface="+mn-ea"/>
                        <a:cs typeface="+mn-cs"/>
                      </a:endParaRPr>
                    </a:p>
                  </a:txBody>
                  <a:tcPr marL="89535" marR="8953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4116107169"/>
              </p:ext>
            </p:extLst>
          </p:nvPr>
        </p:nvGraphicFramePr>
        <p:xfrm>
          <a:off x="37302" y="5582230"/>
          <a:ext cx="12046943" cy="1275770"/>
        </p:xfrm>
        <a:graphic>
          <a:graphicData uri="http://schemas.openxmlformats.org/drawingml/2006/table">
            <a:tbl>
              <a:tblPr firstRow="1" firstCol="1" bandRow="1">
                <a:tableStyleId>{5C22544A-7EE6-4342-B048-85BDC9FD1C3A}</a:tableStyleId>
              </a:tblPr>
              <a:tblGrid>
                <a:gridCol w="6027144">
                  <a:extLst>
                    <a:ext uri="{9D8B030D-6E8A-4147-A177-3AD203B41FA5}">
                      <a16:colId xmlns:a16="http://schemas.microsoft.com/office/drawing/2014/main" val="2564627808"/>
                    </a:ext>
                  </a:extLst>
                </a:gridCol>
                <a:gridCol w="6019799">
                  <a:extLst>
                    <a:ext uri="{9D8B030D-6E8A-4147-A177-3AD203B41FA5}">
                      <a16:colId xmlns:a16="http://schemas.microsoft.com/office/drawing/2014/main" val="3708009783"/>
                    </a:ext>
                  </a:extLst>
                </a:gridCol>
              </a:tblGrid>
              <a:tr h="350872">
                <a:tc gridSpan="2">
                  <a:txBody>
                    <a:bodyPr/>
                    <a:lstStyle/>
                    <a:p>
                      <a:pPr algn="l">
                        <a:lnSpc>
                          <a:spcPct val="107000"/>
                        </a:lnSpc>
                        <a:spcAft>
                          <a:spcPts val="0"/>
                        </a:spcAft>
                      </a:pPr>
                      <a:r>
                        <a:rPr lang="tr-TR" sz="1200" dirty="0">
                          <a:effectLst/>
                        </a:rPr>
                        <a:t>RAKAMLARLA TEŞVİK ÖRNEKLERİ  (2021 RAKAMLARINA GÖRE)</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extLst>
                  <a:ext uri="{0D108BD9-81ED-4DB2-BD59-A6C34878D82A}">
                    <a16:rowId xmlns:a16="http://schemas.microsoft.com/office/drawing/2014/main" val="153994134"/>
                  </a:ext>
                </a:extLst>
              </a:tr>
              <a:tr h="478429">
                <a:tc>
                  <a:txBody>
                    <a:bodyPr/>
                    <a:lstStyle/>
                    <a:p>
                      <a:pPr algn="ctr">
                        <a:lnSpc>
                          <a:spcPct val="107000"/>
                        </a:lnSpc>
                        <a:spcAft>
                          <a:spcPts val="0"/>
                        </a:spcAft>
                      </a:pPr>
                      <a:endParaRPr lang="tr-TR"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GÜNLÜK DESTEK TUTARI </a:t>
                      </a:r>
                      <a:endParaRPr lang="tr-T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endParaRPr lang="tr-TR" sz="10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400" b="1" dirty="0">
                          <a:effectLst/>
                          <a:latin typeface="Calibri" panose="020F0502020204030204" pitchFamily="34" charset="0"/>
                          <a:ea typeface="Times New Roman" panose="02020603050405020304" pitchFamily="18" charset="0"/>
                          <a:cs typeface="Times New Roman" panose="02020603050405020304" pitchFamily="18" charset="0"/>
                        </a:rPr>
                        <a:t>AYLIK DESTEK TUTARI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312391257"/>
                  </a:ext>
                </a:extLst>
              </a:tr>
              <a:tr h="435198">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44,15 TL (2020/Aralık ayı için)</a:t>
                      </a:r>
                    </a:p>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53,67 TL (2021/Ocak ayından  itibaren)</a:t>
                      </a:r>
                    </a:p>
                  </a:txBody>
                  <a:tcPr marL="68580" marR="68580" marT="0" marB="0">
                    <a:solidFill>
                      <a:srgbClr val="00B050">
                        <a:alpha val="40000"/>
                      </a:srgbClr>
                    </a:solidFill>
                  </a:tcPr>
                </a:tc>
                <a:tc>
                  <a:txBody>
                    <a:bodyPr/>
                    <a:lstStyle/>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1.324,50 TL (2020/</a:t>
                      </a:r>
                      <a:r>
                        <a:rPr lang="tr-TR"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Aralık ayı </a:t>
                      </a: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için)</a:t>
                      </a:r>
                    </a:p>
                    <a:p>
                      <a:pPr algn="ctr">
                        <a:lnSpc>
                          <a:spcPct val="107000"/>
                        </a:lnSpc>
                        <a:spcAft>
                          <a:spcPts val="0"/>
                        </a:spcAft>
                      </a:pPr>
                      <a:r>
                        <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1.610.10 TL (2021/Ocak ayından  itibaren) </a:t>
                      </a: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4222024484"/>
              </p:ext>
            </p:extLst>
          </p:nvPr>
        </p:nvGraphicFramePr>
        <p:xfrm>
          <a:off x="62702" y="2302138"/>
          <a:ext cx="12021543" cy="243010"/>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243010">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mn-ea"/>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4290256539"/>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15</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472549375"/>
              </p:ext>
            </p:extLst>
          </p:nvPr>
        </p:nvGraphicFramePr>
        <p:xfrm>
          <a:off x="9470529" y="669548"/>
          <a:ext cx="1417320" cy="682635"/>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5605">
                <a:tc>
                  <a:txBody>
                    <a:bodyPr/>
                    <a:lstStyle/>
                    <a:p>
                      <a:pPr algn="l">
                        <a:lnSpc>
                          <a:spcPct val="107000"/>
                        </a:lnSpc>
                        <a:spcAft>
                          <a:spcPts val="0"/>
                        </a:spcAft>
                      </a:pPr>
                      <a:r>
                        <a:rPr lang="tr-TR" sz="1200" dirty="0">
                          <a:solidFill>
                            <a:schemeClr val="tx1"/>
                          </a:solidFill>
                          <a:effectLst/>
                        </a:rPr>
                        <a:t>BELGE KANUN 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57030">
                <a:tc>
                  <a:txBody>
                    <a:bodyPr/>
                    <a:lstStyle/>
                    <a:p>
                      <a:pPr algn="ctr">
                        <a:lnSpc>
                          <a:spcPct val="107000"/>
                        </a:lnSpc>
                        <a:spcAft>
                          <a:spcPts val="0"/>
                        </a:spcAft>
                      </a:pPr>
                      <a:r>
                        <a:rPr lang="tr-TR" sz="1300" b="1" kern="1200" dirty="0">
                          <a:solidFill>
                            <a:schemeClr val="lt1"/>
                          </a:solidFill>
                          <a:effectLst/>
                          <a:latin typeface="+mn-lt"/>
                          <a:ea typeface="+mn-ea"/>
                          <a:cs typeface="+mn-cs"/>
                        </a:rPr>
                        <a:t>27256</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809319521"/>
              </p:ext>
            </p:extLst>
          </p:nvPr>
        </p:nvGraphicFramePr>
        <p:xfrm>
          <a:off x="7352536" y="659118"/>
          <a:ext cx="2123902" cy="749300"/>
        </p:xfrm>
        <a:graphic>
          <a:graphicData uri="http://schemas.openxmlformats.org/drawingml/2006/table">
            <a:tbl>
              <a:tblPr firstRow="1" firstCol="1" bandRow="1">
                <a:tableStyleId>{5C22544A-7EE6-4342-B048-85BDC9FD1C3A}</a:tableStyleId>
              </a:tblPr>
              <a:tblGrid>
                <a:gridCol w="1171063">
                  <a:extLst>
                    <a:ext uri="{9D8B030D-6E8A-4147-A177-3AD203B41FA5}">
                      <a16:colId xmlns:a16="http://schemas.microsoft.com/office/drawing/2014/main" val="2643230235"/>
                    </a:ext>
                  </a:extLst>
                </a:gridCol>
                <a:gridCol w="952839">
                  <a:extLst>
                    <a:ext uri="{9D8B030D-6E8A-4147-A177-3AD203B41FA5}">
                      <a16:colId xmlns:a16="http://schemas.microsoft.com/office/drawing/2014/main" val="1809252406"/>
                    </a:ext>
                  </a:extLst>
                </a:gridCol>
              </a:tblGrid>
              <a:tr h="368185">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97345">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01.12.2020</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05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FESİH YASAĞI SÜRESİ </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024020933"/>
              </p:ext>
            </p:extLst>
          </p:nvPr>
        </p:nvGraphicFramePr>
        <p:xfrm>
          <a:off x="56948" y="2509198"/>
          <a:ext cx="12008657" cy="3366046"/>
        </p:xfrm>
        <a:graphic>
          <a:graphicData uri="http://schemas.openxmlformats.org/drawingml/2006/table">
            <a:tbl>
              <a:tblPr firstRow="1" firstCol="1" bandRow="1">
                <a:tableStyleId>{5C22544A-7EE6-4342-B048-85BDC9FD1C3A}</a:tableStyleId>
              </a:tblPr>
              <a:tblGrid>
                <a:gridCol w="487906">
                  <a:extLst>
                    <a:ext uri="{9D8B030D-6E8A-4147-A177-3AD203B41FA5}">
                      <a16:colId xmlns:a16="http://schemas.microsoft.com/office/drawing/2014/main" val="2138770337"/>
                    </a:ext>
                  </a:extLst>
                </a:gridCol>
                <a:gridCol w="4778592">
                  <a:extLst>
                    <a:ext uri="{9D8B030D-6E8A-4147-A177-3AD203B41FA5}">
                      <a16:colId xmlns:a16="http://schemas.microsoft.com/office/drawing/2014/main" val="87262795"/>
                    </a:ext>
                  </a:extLst>
                </a:gridCol>
                <a:gridCol w="455491">
                  <a:extLst>
                    <a:ext uri="{9D8B030D-6E8A-4147-A177-3AD203B41FA5}">
                      <a16:colId xmlns:a16="http://schemas.microsoft.com/office/drawing/2014/main" val="2052438717"/>
                    </a:ext>
                  </a:extLst>
                </a:gridCol>
                <a:gridCol w="6286668">
                  <a:extLst>
                    <a:ext uri="{9D8B030D-6E8A-4147-A177-3AD203B41FA5}">
                      <a16:colId xmlns:a16="http://schemas.microsoft.com/office/drawing/2014/main" val="1273830064"/>
                    </a:ext>
                  </a:extLst>
                </a:gridCol>
              </a:tblGrid>
              <a:tr h="159351">
                <a:tc gridSpan="2">
                  <a:txBody>
                    <a:bodyPr/>
                    <a:lstStyle/>
                    <a:p>
                      <a:pPr algn="just">
                        <a:lnSpc>
                          <a:spcPct val="107000"/>
                        </a:lnSpc>
                        <a:spcAft>
                          <a:spcPts val="0"/>
                        </a:spcAft>
                      </a:pPr>
                      <a:r>
                        <a:rPr lang="tr-TR" sz="1050" b="1" kern="1200" dirty="0">
                          <a:solidFill>
                            <a:srgbClr val="C00000"/>
                          </a:solidFill>
                          <a:effectLst/>
                          <a:latin typeface="+mn-lt"/>
                          <a:ea typeface="+mn-ea"/>
                          <a:cs typeface="+mn-cs"/>
                        </a:rPr>
                        <a:t>İşyeri Yönünden;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100" b="1" kern="1200" dirty="0">
                          <a:solidFill>
                            <a:srgbClr val="C00000"/>
                          </a:solidFill>
                          <a:effectLst/>
                          <a:latin typeface="+mn-lt"/>
                          <a:ea typeface="+mn-ea"/>
                          <a:cs typeface="+mn-cs"/>
                        </a:rPr>
                        <a:t>Sigortalı Yönünden;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endParaRPr lang="tr-TR"/>
                    </a:p>
                  </a:txBody>
                  <a:tcPr/>
                </a:tc>
                <a:extLst>
                  <a:ext uri="{0D108BD9-81ED-4DB2-BD59-A6C34878D82A}">
                    <a16:rowId xmlns:a16="http://schemas.microsoft.com/office/drawing/2014/main" val="2305305499"/>
                  </a:ext>
                </a:extLst>
              </a:tr>
              <a:tr h="509924">
                <a:tc>
                  <a:txBody>
                    <a:bodyPr/>
                    <a:lstStyle/>
                    <a:p>
                      <a:pPr marL="285750" indent="-285750" algn="just">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endParaRPr lang="tr-TR" sz="1200" b="1" kern="1200" dirty="0">
                        <a:solidFill>
                          <a:schemeClr val="accent5">
                            <a:lumMod val="50000"/>
                          </a:schemeClr>
                        </a:solidFill>
                        <a:effectLst/>
                        <a:latin typeface="+mn-lt"/>
                        <a:ea typeface="+mn-ea"/>
                        <a:cs typeface="+mn-cs"/>
                      </a:endParaRPr>
                    </a:p>
                    <a:p>
                      <a:r>
                        <a:rPr lang="en-US" sz="1200" b="1" kern="1200" dirty="0">
                          <a:solidFill>
                            <a:schemeClr val="accent5">
                              <a:lumMod val="50000"/>
                            </a:schemeClr>
                          </a:solidFill>
                          <a:effectLst/>
                          <a:latin typeface="+mn-lt"/>
                          <a:ea typeface="+mn-ea"/>
                          <a:cs typeface="+mn-cs"/>
                        </a:rPr>
                        <a:t>Özel sektör işverenine ait olması, </a:t>
                      </a:r>
                      <a:endParaRPr lang="tr-TR" sz="1200" b="1" kern="1200" dirty="0">
                        <a:solidFill>
                          <a:schemeClr val="accent5">
                            <a:lumMod val="50000"/>
                          </a:schemeClr>
                        </a:solidFill>
                        <a:effectLst/>
                        <a:latin typeface="+mn-lt"/>
                        <a:ea typeface="+mn-ea"/>
                        <a:cs typeface="+mn-cs"/>
                      </a:endParaRPr>
                    </a:p>
                    <a:p>
                      <a:endParaRPr lang="tr-TR" sz="12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accent5">
                              <a:lumMod val="50000"/>
                            </a:schemeClr>
                          </a:solidFill>
                          <a:effectLst/>
                          <a:latin typeface="+mn-lt"/>
                          <a:ea typeface="+mn-ea"/>
                          <a:cs typeface="+mn-cs"/>
                        </a:rPr>
                        <a:t>1/12/2020 ila 4857 sayılı Kanunun geçici 10 uncu maddesinde yer alan fesih yapılamayacak sürenin son günü arasında işe </a:t>
                      </a:r>
                      <a:r>
                        <a:rPr lang="en-US" sz="1200" b="1" kern="1200" dirty="0" err="1">
                          <a:solidFill>
                            <a:schemeClr val="accent5">
                              <a:lumMod val="50000"/>
                            </a:schemeClr>
                          </a:solidFill>
                          <a:effectLst/>
                          <a:latin typeface="+mn-lt"/>
                          <a:ea typeface="+mn-ea"/>
                          <a:cs typeface="+mn-cs"/>
                        </a:rPr>
                        <a:t>alınmış</a:t>
                      </a:r>
                      <a:r>
                        <a:rPr lang="en-US" sz="1200" b="1" kern="1200" dirty="0">
                          <a:solidFill>
                            <a:schemeClr val="accent5">
                              <a:lumMod val="50000"/>
                            </a:schemeClr>
                          </a:solidFill>
                          <a:effectLst/>
                          <a:latin typeface="+mn-lt"/>
                          <a:ea typeface="+mn-ea"/>
                          <a:cs typeface="+mn-cs"/>
                        </a:rPr>
                        <a:t> </a:t>
                      </a:r>
                      <a:r>
                        <a:rPr lang="en-US" sz="1200" b="1" kern="1200" dirty="0" err="1">
                          <a:solidFill>
                            <a:schemeClr val="accent5">
                              <a:lumMod val="50000"/>
                            </a:schemeClr>
                          </a:solidFill>
                          <a:effectLst/>
                          <a:latin typeface="+mn-lt"/>
                          <a:ea typeface="+mn-ea"/>
                          <a:cs typeface="+mn-cs"/>
                        </a:rPr>
                        <a:t>olması</a:t>
                      </a:r>
                      <a:r>
                        <a:rPr lang="tr-TR" sz="12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660022723"/>
                  </a:ext>
                </a:extLst>
              </a:tr>
              <a:tr h="901457">
                <a:tc>
                  <a:txBody>
                    <a:bodyPr/>
                    <a:lstStyle/>
                    <a:p>
                      <a:pPr marL="285750" indent="-2857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en-US" sz="1200" b="1" kern="1200" dirty="0">
                          <a:solidFill>
                            <a:schemeClr val="accent5">
                              <a:lumMod val="50000"/>
                            </a:schemeClr>
                          </a:solidFill>
                          <a:effectLst/>
                          <a:latin typeface="+mn-lt"/>
                          <a:ea typeface="+mn-ea"/>
                          <a:cs typeface="+mn-cs"/>
                        </a:rPr>
                        <a:t>4447 sayılı Kanunun </a:t>
                      </a:r>
                      <a:r>
                        <a:rPr lang="en-US" sz="1200" b="1" kern="1200" dirty="0" err="1">
                          <a:solidFill>
                            <a:schemeClr val="accent5">
                              <a:lumMod val="50000"/>
                            </a:schemeClr>
                          </a:solidFill>
                          <a:effectLst/>
                          <a:latin typeface="+mn-lt"/>
                          <a:ea typeface="+mn-ea"/>
                          <a:cs typeface="+mn-cs"/>
                        </a:rPr>
                        <a:t>geçici</a:t>
                      </a:r>
                      <a:r>
                        <a:rPr lang="en-US" sz="1200" b="1" kern="1200" dirty="0">
                          <a:solidFill>
                            <a:schemeClr val="accent5">
                              <a:lumMod val="50000"/>
                            </a:schemeClr>
                          </a:solidFill>
                          <a:effectLst/>
                          <a:latin typeface="+mn-lt"/>
                          <a:ea typeface="+mn-ea"/>
                          <a:cs typeface="+mn-cs"/>
                        </a:rPr>
                        <a:t> 2</a:t>
                      </a:r>
                      <a:r>
                        <a:rPr lang="tr-TR" sz="1200" b="1" kern="1200" dirty="0">
                          <a:solidFill>
                            <a:schemeClr val="accent5">
                              <a:lumMod val="50000"/>
                            </a:schemeClr>
                          </a:solidFill>
                          <a:effectLst/>
                          <a:latin typeface="+mn-lt"/>
                          <a:ea typeface="+mn-ea"/>
                          <a:cs typeface="+mn-cs"/>
                        </a:rPr>
                        <a:t>8</a:t>
                      </a:r>
                      <a:r>
                        <a:rPr lang="en-US" sz="1200" b="1" kern="1200" dirty="0">
                          <a:solidFill>
                            <a:schemeClr val="accent5">
                              <a:lumMod val="50000"/>
                            </a:schemeClr>
                          </a:solidFill>
                          <a:effectLst/>
                          <a:latin typeface="+mn-lt"/>
                          <a:ea typeface="+mn-ea"/>
                          <a:cs typeface="+mn-cs"/>
                        </a:rPr>
                        <a:t> </a:t>
                      </a:r>
                      <a:r>
                        <a:rPr lang="tr-TR" sz="1200" b="1" kern="1200" dirty="0">
                          <a:solidFill>
                            <a:schemeClr val="accent5">
                              <a:lumMod val="50000"/>
                            </a:schemeClr>
                          </a:solidFill>
                          <a:effectLst/>
                          <a:latin typeface="+mn-lt"/>
                          <a:ea typeface="+mn-ea"/>
                          <a:cs typeface="+mn-cs"/>
                        </a:rPr>
                        <a:t>i</a:t>
                      </a:r>
                      <a:r>
                        <a:rPr lang="en-US" sz="1200" b="1" kern="1200" dirty="0">
                          <a:solidFill>
                            <a:schemeClr val="accent5">
                              <a:lumMod val="50000"/>
                            </a:schemeClr>
                          </a:solidFill>
                          <a:effectLst/>
                          <a:latin typeface="+mn-lt"/>
                          <a:ea typeface="+mn-ea"/>
                          <a:cs typeface="+mn-cs"/>
                        </a:rPr>
                        <a:t>nci maddesinin birinci </a:t>
                      </a:r>
                      <a:r>
                        <a:rPr lang="en-US" sz="1200" b="1" kern="1200" dirty="0" err="1">
                          <a:solidFill>
                            <a:schemeClr val="accent5">
                              <a:lumMod val="50000"/>
                            </a:schemeClr>
                          </a:solidFill>
                          <a:effectLst/>
                          <a:latin typeface="+mn-lt"/>
                          <a:ea typeface="+mn-ea"/>
                          <a:cs typeface="+mn-cs"/>
                        </a:rPr>
                        <a:t>fıkrası</a:t>
                      </a:r>
                      <a:r>
                        <a:rPr lang="tr-TR" sz="1200" b="1" kern="1200" dirty="0">
                          <a:solidFill>
                            <a:schemeClr val="accent5">
                              <a:lumMod val="50000"/>
                            </a:schemeClr>
                          </a:solidFill>
                          <a:effectLst/>
                          <a:latin typeface="+mn-lt"/>
                          <a:ea typeface="+mn-ea"/>
                          <a:cs typeface="+mn-cs"/>
                        </a:rPr>
                        <a:t> </a:t>
                      </a:r>
                      <a:r>
                        <a:rPr lang="en-US" sz="1200" b="1" kern="1200" dirty="0">
                          <a:solidFill>
                            <a:schemeClr val="accent5">
                              <a:lumMod val="50000"/>
                            </a:schemeClr>
                          </a:solidFill>
                          <a:effectLst/>
                          <a:latin typeface="+mn-lt"/>
                          <a:ea typeface="+mn-ea"/>
                          <a:cs typeface="+mn-cs"/>
                        </a:rPr>
                        <a:t>kapsamında destekten yararlanılan sigortalı sayısının yarısı kadar sigortalının her birinin ayrı ayrı olmak üzere, destek süresinin sona ermesinden itibaren, bu sigortalıların destekten yararlandıkları ortalama süre kadar </a:t>
                      </a:r>
                      <a:r>
                        <a:rPr lang="en-US" sz="1200" b="1" kern="1200" dirty="0" err="1">
                          <a:solidFill>
                            <a:schemeClr val="accent5">
                              <a:lumMod val="50000"/>
                            </a:schemeClr>
                          </a:solidFill>
                          <a:effectLst/>
                          <a:latin typeface="+mn-lt"/>
                          <a:ea typeface="+mn-ea"/>
                          <a:cs typeface="+mn-cs"/>
                        </a:rPr>
                        <a:t>fiilen</a:t>
                      </a:r>
                      <a:r>
                        <a:rPr lang="en-US" sz="1200" b="1" kern="1200" dirty="0">
                          <a:solidFill>
                            <a:schemeClr val="accent5">
                              <a:lumMod val="50000"/>
                            </a:schemeClr>
                          </a:solidFill>
                          <a:effectLst/>
                          <a:latin typeface="+mn-lt"/>
                          <a:ea typeface="+mn-ea"/>
                          <a:cs typeface="+mn-cs"/>
                        </a:rPr>
                        <a:t> çalıştırılması</a:t>
                      </a:r>
                      <a:r>
                        <a:rPr lang="tr-TR" sz="12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accent5">
                              <a:lumMod val="50000"/>
                            </a:schemeClr>
                          </a:solidFill>
                          <a:effectLst/>
                          <a:latin typeface="+mn-lt"/>
                          <a:ea typeface="+mn-ea"/>
                          <a:cs typeface="+mn-cs"/>
                        </a:rPr>
                        <a:t>1/10/2020 tarihi itibarıyla Sosyal Güvenlik Kurumuna verilen aylık prim ve hizmet belgelerinde veya muhtasar ve prim hizmet beyannamelerinde </a:t>
                      </a:r>
                      <a:r>
                        <a:rPr lang="en-US" sz="1200" b="1" kern="1200" dirty="0" err="1">
                          <a:solidFill>
                            <a:schemeClr val="accent5">
                              <a:lumMod val="50000"/>
                            </a:schemeClr>
                          </a:solidFill>
                          <a:effectLst/>
                          <a:latin typeface="+mn-lt"/>
                          <a:ea typeface="+mn-ea"/>
                          <a:cs typeface="+mn-cs"/>
                        </a:rPr>
                        <a:t>kayıtlı</a:t>
                      </a:r>
                      <a:r>
                        <a:rPr lang="en-US" sz="1200" b="1" kern="1200" dirty="0">
                          <a:solidFill>
                            <a:schemeClr val="accent5">
                              <a:lumMod val="50000"/>
                            </a:schemeClr>
                          </a:solidFill>
                          <a:effectLst/>
                          <a:latin typeface="+mn-lt"/>
                          <a:ea typeface="+mn-ea"/>
                          <a:cs typeface="+mn-cs"/>
                        </a:rPr>
                        <a:t> </a:t>
                      </a:r>
                      <a:r>
                        <a:rPr lang="en-US" sz="1200" b="1" kern="1200" dirty="0" err="1">
                          <a:solidFill>
                            <a:schemeClr val="accent5">
                              <a:lumMod val="50000"/>
                            </a:schemeClr>
                          </a:solidFill>
                          <a:effectLst/>
                          <a:latin typeface="+mn-lt"/>
                          <a:ea typeface="+mn-ea"/>
                          <a:cs typeface="+mn-cs"/>
                        </a:rPr>
                        <a:t>olmaması</a:t>
                      </a:r>
                      <a:r>
                        <a:rPr lang="tr-TR" sz="12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705501844"/>
                  </a:ext>
                </a:extLst>
              </a:tr>
              <a:tr h="719560">
                <a:tc>
                  <a:txBody>
                    <a:bodyPr/>
                    <a:lstStyle/>
                    <a:p>
                      <a:pPr marL="171450" indent="-171450" algn="l">
                        <a:lnSpc>
                          <a:spcPct val="107000"/>
                        </a:lnSpc>
                        <a:spcAft>
                          <a:spcPts val="0"/>
                        </a:spcAft>
                        <a:buFont typeface="Wingdings" panose="05000000000000000000" pitchFamily="2" charset="2"/>
                        <a:buChar char="ü"/>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endParaRPr lang="tr-TR" sz="1200" b="1" kern="1200" dirty="0">
                        <a:solidFill>
                          <a:schemeClr val="accent5">
                            <a:lumMod val="50000"/>
                          </a:schemeClr>
                        </a:solidFill>
                        <a:effectLst/>
                        <a:latin typeface="+mn-lt"/>
                        <a:ea typeface="+mn-ea"/>
                        <a:cs typeface="+mn-cs"/>
                      </a:endParaRPr>
                    </a:p>
                    <a:p>
                      <a:pPr marL="0" lvl="0" indent="0" algn="just" rtl="0">
                        <a:lnSpc>
                          <a:spcPct val="107000"/>
                        </a:lnSpc>
                        <a:spcAft>
                          <a:spcPts val="0"/>
                        </a:spcAft>
                        <a:buSzPts val="1000"/>
                        <a:buFont typeface="Symbol" panose="05050102010706020507" pitchFamily="18" charset="2"/>
                        <a:buNone/>
                        <a:tabLst>
                          <a:tab pos="284480" algn="l"/>
                        </a:tabLst>
                      </a:pPr>
                      <a:r>
                        <a:rPr lang="en-US" sz="1200" b="1" kern="1200" dirty="0">
                          <a:solidFill>
                            <a:schemeClr val="accent5">
                              <a:lumMod val="50000"/>
                            </a:schemeClr>
                          </a:solidFill>
                          <a:effectLst/>
                          <a:latin typeface="+mn-lt"/>
                          <a:ea typeface="+mn-ea"/>
                          <a:cs typeface="+mn-cs"/>
                        </a:rPr>
                        <a:t>Sigortalının 2019/Ocak ila 2020/Nisan aylarında/dönemlerinde Kuruma uzun vadeli sigorta kollarına tabi olarak en az sayıda bildirim yapılan aydaki/dönemdeki sigortalı sayısına ilave </a:t>
                      </a:r>
                      <a:r>
                        <a:rPr lang="en-US" sz="1200" b="1" kern="1200" dirty="0" err="1">
                          <a:solidFill>
                            <a:schemeClr val="accent5">
                              <a:lumMod val="50000"/>
                            </a:schemeClr>
                          </a:solidFill>
                          <a:effectLst/>
                          <a:latin typeface="+mn-lt"/>
                          <a:ea typeface="+mn-ea"/>
                          <a:cs typeface="+mn-cs"/>
                        </a:rPr>
                        <a:t>olarak</a:t>
                      </a:r>
                      <a:r>
                        <a:rPr lang="en-US" sz="1200" b="1" kern="1200" dirty="0">
                          <a:solidFill>
                            <a:schemeClr val="accent5">
                              <a:lumMod val="50000"/>
                            </a:schemeClr>
                          </a:solidFill>
                          <a:effectLst/>
                          <a:latin typeface="+mn-lt"/>
                          <a:ea typeface="+mn-ea"/>
                          <a:cs typeface="+mn-cs"/>
                        </a:rPr>
                        <a:t> </a:t>
                      </a:r>
                      <a:r>
                        <a:rPr lang="en-US" sz="1200" b="1" kern="1200" dirty="0" err="1">
                          <a:solidFill>
                            <a:schemeClr val="accent5">
                              <a:lumMod val="50000"/>
                            </a:schemeClr>
                          </a:solidFill>
                          <a:effectLst/>
                          <a:latin typeface="+mn-lt"/>
                          <a:ea typeface="+mn-ea"/>
                          <a:cs typeface="+mn-cs"/>
                        </a:rPr>
                        <a:t>çalıştırılması</a:t>
                      </a:r>
                      <a:r>
                        <a:rPr lang="tr-TR" sz="12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en-US" sz="1200" b="1" kern="1200" dirty="0">
                          <a:solidFill>
                            <a:schemeClr val="accent5">
                              <a:lumMod val="50000"/>
                            </a:schemeClr>
                          </a:solidFill>
                          <a:effectLst/>
                          <a:latin typeface="+mn-lt"/>
                          <a:ea typeface="+mn-ea"/>
                          <a:cs typeface="+mn-cs"/>
                        </a:rPr>
                        <a:t>İşe giriş tarihi itibarıyla sosyal güvenlik kuruluşlarından emeklilik veya yaşlılık </a:t>
                      </a:r>
                      <a:r>
                        <a:rPr lang="en-US" sz="1200" b="1" kern="1200" dirty="0" err="1">
                          <a:solidFill>
                            <a:schemeClr val="accent5">
                              <a:lumMod val="50000"/>
                            </a:schemeClr>
                          </a:solidFill>
                          <a:effectLst/>
                          <a:latin typeface="+mn-lt"/>
                          <a:ea typeface="+mn-ea"/>
                          <a:cs typeface="+mn-cs"/>
                        </a:rPr>
                        <a:t>aylığı</a:t>
                      </a:r>
                      <a:r>
                        <a:rPr lang="en-US" sz="1200" b="1" kern="1200" dirty="0">
                          <a:solidFill>
                            <a:schemeClr val="accent5">
                              <a:lumMod val="50000"/>
                            </a:schemeClr>
                          </a:solidFill>
                          <a:effectLst/>
                          <a:latin typeface="+mn-lt"/>
                          <a:ea typeface="+mn-ea"/>
                          <a:cs typeface="+mn-cs"/>
                        </a:rPr>
                        <a:t> </a:t>
                      </a:r>
                      <a:r>
                        <a:rPr lang="en-US" sz="1200" b="1" kern="1200" dirty="0" err="1">
                          <a:solidFill>
                            <a:schemeClr val="accent5">
                              <a:lumMod val="50000"/>
                            </a:schemeClr>
                          </a:solidFill>
                          <a:effectLst/>
                          <a:latin typeface="+mn-lt"/>
                          <a:ea typeface="+mn-ea"/>
                          <a:cs typeface="+mn-cs"/>
                        </a:rPr>
                        <a:t>bağlanmaması</a:t>
                      </a:r>
                      <a:r>
                        <a:rPr lang="tr-TR" sz="12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556898663"/>
                  </a:ext>
                </a:extLst>
              </a:tr>
              <a:tr h="347637">
                <a:tc>
                  <a:txBody>
                    <a:bodyPr/>
                    <a:lstStyle/>
                    <a:p>
                      <a:pPr marL="0" indent="0" algn="just">
                        <a:lnSpc>
                          <a:spcPct val="107000"/>
                        </a:lnSpc>
                        <a:spcAft>
                          <a:spcPts val="0"/>
                        </a:spcAft>
                        <a:buFont typeface="Wingdings" panose="05000000000000000000" pitchFamily="2" charset="2"/>
                        <a:buNone/>
                      </a:pPr>
                      <a:r>
                        <a:rPr lang="tr-TR" sz="11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endParaRPr lang="tr-TR" sz="12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2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accent5">
                              <a:lumMod val="50000"/>
                            </a:schemeClr>
                          </a:solidFill>
                          <a:effectLst/>
                          <a:latin typeface="+mn-lt"/>
                          <a:ea typeface="+mn-ea"/>
                          <a:cs typeface="+mn-cs"/>
                        </a:rPr>
                        <a:t>İşe giriş tarihi itibarıyla yabancı olmaması</a:t>
                      </a:r>
                      <a:r>
                        <a:rPr lang="tr-TR" sz="1200" b="1" kern="1200" dirty="0">
                          <a:solidFill>
                            <a:schemeClr val="accent5">
                              <a:lumMod val="50000"/>
                            </a:schemeClr>
                          </a:solidFill>
                          <a:effectLst/>
                          <a:latin typeface="+mn-lt"/>
                          <a:ea typeface="+mn-ea"/>
                          <a:cs typeface="+mn-cs"/>
                        </a:rPr>
                        <a: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717906638"/>
                  </a:ext>
                </a:extLst>
              </a:tr>
              <a:tr h="355767">
                <a:tc>
                  <a:txBody>
                    <a:bodyPr/>
                    <a:lstStyle/>
                    <a:p>
                      <a:pPr marL="0" indent="0" algn="just">
                        <a:lnSpc>
                          <a:spcPct val="107000"/>
                        </a:lnSpc>
                        <a:spcAft>
                          <a:spcPts val="0"/>
                        </a:spcAft>
                        <a:buFont typeface="Wingdings" panose="05000000000000000000" pitchFamily="2" charset="2"/>
                        <a:buNone/>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endParaRPr lang="tr-TR" sz="12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1200" b="1" kern="1200" dirty="0">
                          <a:solidFill>
                            <a:schemeClr val="accent5">
                              <a:lumMod val="50000"/>
                            </a:schemeClr>
                          </a:solidFill>
                          <a:effectLst/>
                          <a:latin typeface="+mn-lt"/>
                          <a:ea typeface="+mn-ea"/>
                          <a:cs typeface="+mn-cs"/>
                        </a:rPr>
                        <a:t> </a:t>
                      </a:r>
                    </a:p>
                    <a:p>
                      <a:pPr marL="285750" indent="-285750">
                        <a:buFont typeface="Wingdings" panose="05000000000000000000" pitchFamily="2" charset="2"/>
                        <a:buChar char="ü"/>
                      </a:pPr>
                      <a:endParaRPr lang="tr-TR" sz="12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00" b="1" kern="1200" dirty="0">
                          <a:solidFill>
                            <a:schemeClr val="accent5">
                              <a:lumMod val="50000"/>
                            </a:schemeClr>
                          </a:solidFill>
                          <a:effectLst/>
                          <a:latin typeface="+mn-lt"/>
                          <a:ea typeface="+mn-ea"/>
                          <a:cs typeface="+mn-cs"/>
                        </a:rPr>
                        <a:t>Fiilen çalışması.</a:t>
                      </a:r>
                    </a:p>
                    <a:p>
                      <a:pPr algn="just">
                        <a:lnSpc>
                          <a:spcPct val="107000"/>
                        </a:lnSpc>
                        <a:spcAft>
                          <a:spcPts val="0"/>
                        </a:spcAft>
                      </a:pPr>
                      <a:endParaRPr lang="tr-TR" sz="12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669058043"/>
                  </a:ext>
                </a:extLst>
              </a:tr>
              <a:tr h="159351">
                <a:tc>
                  <a:txBody>
                    <a:bodyPr/>
                    <a:lstStyle/>
                    <a:p>
                      <a:pPr marL="0" indent="0" algn="just">
                        <a:lnSpc>
                          <a:spcPct val="107000"/>
                        </a:lnSpc>
                        <a:spcAft>
                          <a:spcPts val="0"/>
                        </a:spcAft>
                        <a:buFont typeface="Wingdings" panose="05000000000000000000" pitchFamily="2" charset="2"/>
                        <a:buNone/>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tr-TR" sz="11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230886115"/>
                  </a:ext>
                </a:extLst>
              </a:tr>
            </a:tbl>
          </a:graphicData>
        </a:graphic>
      </p:graphicFrame>
    </p:spTree>
    <p:extLst>
      <p:ext uri="{BB962C8B-B14F-4D97-AF65-F5344CB8AC3E}">
        <p14:creationId xmlns:p14="http://schemas.microsoft.com/office/powerpoint/2010/main" val="1936980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737956683"/>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4857 sayılı İş Kanununun 30. maddesi, 2008/77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1774028863"/>
              </p:ext>
            </p:extLst>
          </p:nvPr>
        </p:nvGraphicFramePr>
        <p:xfrm>
          <a:off x="106957" y="1494261"/>
          <a:ext cx="12021542" cy="39624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a:solidFill>
                            <a:srgbClr val="002060"/>
                          </a:solidFill>
                          <a:effectLst/>
                          <a:latin typeface="+mn-lt"/>
                          <a:ea typeface="+mn-ea"/>
                          <a:cs typeface="+mn-cs"/>
                        </a:rPr>
                        <a:t>Özel sektöre ait işyerlerinde çalıştırılan engelli sigortalıların, prime esas kazanç alt sınırı üzerinden hesaplanan sigorta primi işveren hisselerinin tamamının Hazine ve Maliye Bakanlığınca karşılanması imkanı sağlanmıştır.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004560988"/>
              </p:ext>
            </p:extLst>
          </p:nvPr>
        </p:nvGraphicFramePr>
        <p:xfrm>
          <a:off x="94255" y="4967500"/>
          <a:ext cx="12046943" cy="1315462"/>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127166">
                  <a:extLst>
                    <a:ext uri="{9D8B030D-6E8A-4147-A177-3AD203B41FA5}">
                      <a16:colId xmlns:a16="http://schemas.microsoft.com/office/drawing/2014/main" val="812310856"/>
                    </a:ext>
                  </a:extLst>
                </a:gridCol>
                <a:gridCol w="2550699">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accent5">
                              <a:lumMod val="50000"/>
                            </a:schemeClr>
                          </a:solidFill>
                          <a:effectLst/>
                        </a:rPr>
                        <a:t>PEK ALT SINIRINDAN</a:t>
                      </a:r>
                      <a:endPar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solidFill>
                            <a:schemeClr val="accent5">
                              <a:lumMod val="50000"/>
                            </a:schemeClr>
                          </a:solidFill>
                          <a:effectLst/>
                        </a:rPr>
                        <a:t>PEK ÜST SINIRINDAN</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rtl="0">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rtl="0">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rtl="0">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5 + % 15,5)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%17)</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(%5xPEK) + (%15,5xAÜ)</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 – ((%5xPEK) + (%15,5xAÜ))</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733,39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608,17 TL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1.896,08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8.165,70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3139069424"/>
              </p:ext>
            </p:extLst>
          </p:nvPr>
        </p:nvGraphicFramePr>
        <p:xfrm>
          <a:off x="106956" y="2150287"/>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3427583854"/>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16</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1158060327"/>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400" dirty="0">
                          <a:effectLst/>
                          <a:latin typeface="Calibri" panose="020F0502020204030204" pitchFamily="34" charset="0"/>
                          <a:ea typeface="Times New Roman" panose="02020603050405020304" pitchFamily="18" charset="0"/>
                          <a:cs typeface="Times New Roman" panose="02020603050405020304" pitchFamily="18" charset="0"/>
                        </a:rPr>
                        <a:t>14857</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471882814"/>
              </p:ext>
            </p:extLst>
          </p:nvPr>
        </p:nvGraphicFramePr>
        <p:xfrm>
          <a:off x="7418717" y="830709"/>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lt1"/>
                          </a:solidFill>
                          <a:effectLst/>
                          <a:latin typeface="+mn-lt"/>
                          <a:ea typeface="+mn-ea"/>
                          <a:cs typeface="+mn-cs"/>
                        </a:rPr>
                        <a:t>01.07.2008</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168627590"/>
              </p:ext>
            </p:extLst>
          </p:nvPr>
        </p:nvGraphicFramePr>
        <p:xfrm>
          <a:off x="106956" y="2474618"/>
          <a:ext cx="12021543" cy="1960988"/>
        </p:xfrm>
        <a:graphic>
          <a:graphicData uri="http://schemas.openxmlformats.org/drawingml/2006/table">
            <a:tbl>
              <a:tblPr firstRow="1" firstCol="1" bandRow="1">
                <a:tableStyleId>{5C22544A-7EE6-4342-B048-85BDC9FD1C3A}</a:tableStyleId>
              </a:tblPr>
              <a:tblGrid>
                <a:gridCol w="302876">
                  <a:extLst>
                    <a:ext uri="{9D8B030D-6E8A-4147-A177-3AD203B41FA5}">
                      <a16:colId xmlns:a16="http://schemas.microsoft.com/office/drawing/2014/main" val="2846241180"/>
                    </a:ext>
                  </a:extLst>
                </a:gridCol>
                <a:gridCol w="11718667">
                  <a:extLst>
                    <a:ext uri="{9D8B030D-6E8A-4147-A177-3AD203B41FA5}">
                      <a16:colId xmlns:a16="http://schemas.microsoft.com/office/drawing/2014/main" val="2998341105"/>
                    </a:ext>
                  </a:extLst>
                </a:gridCol>
              </a:tblGrid>
              <a:tr h="274883">
                <a:tc>
                  <a:txBody>
                    <a:bodyPr/>
                    <a:lstStyle/>
                    <a:p>
                      <a:pPr marL="171450" indent="-171450" algn="just">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Engelli sigortalı çalıştırılması,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779839425"/>
                  </a:ext>
                </a:extLst>
              </a:tr>
              <a:tr h="276225">
                <a:tc>
                  <a:txBody>
                    <a:bodyPr/>
                    <a:lstStyle/>
                    <a:p>
                      <a:pPr marL="171450" indent="-171450" algn="just">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Aylık prim ve hizmet belgesi Kuruma yasal süresinde verilmiş olması,</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8140961"/>
                  </a:ext>
                </a:extLst>
              </a:tr>
              <a:tr h="228600">
                <a:tc>
                  <a:txBody>
                    <a:bodyPr/>
                    <a:lstStyle/>
                    <a:p>
                      <a:pPr marL="171450" indent="-171450" algn="l">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Primlerin ödenmiş olması,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496850584"/>
                  </a:ext>
                </a:extLst>
              </a:tr>
              <a:tr h="238125">
                <a:tc>
                  <a:txBody>
                    <a:bodyPr/>
                    <a:lstStyle/>
                    <a:p>
                      <a:pPr marL="171450" indent="-171450" algn="l">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Sosyal güvenlik destek primine tabi çalışan, topluluk sigortasına tabi çalışan, yurtdışında çalışan sigortalılar ile aday çırak, çırak ve öğrencilerden dolayı bu teşvikten yararlanılamaz.</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145824362"/>
                  </a:ext>
                </a:extLst>
              </a:tr>
              <a:tr h="280977">
                <a:tc gridSpan="2">
                  <a:txBody>
                    <a:bodyPr/>
                    <a:lstStyle/>
                    <a:p>
                      <a:pPr algn="just">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42000"/>
                      </a:schemeClr>
                    </a:solidFill>
                  </a:tcPr>
                </a:tc>
                <a:tc hMerge="1">
                  <a:txBody>
                    <a:bodyPr/>
                    <a:lstStyle/>
                    <a:p>
                      <a:endParaRPr lang="tr-TR"/>
                    </a:p>
                  </a:txBody>
                  <a:tcPr/>
                </a:tc>
                <a:extLst>
                  <a:ext uri="{0D108BD9-81ED-4DB2-BD59-A6C34878D82A}">
                    <a16:rowId xmlns:a16="http://schemas.microsoft.com/office/drawing/2014/main" val="3467440225"/>
                  </a:ext>
                </a:extLst>
              </a:tr>
              <a:tr h="485775">
                <a:tc>
                  <a:txBody>
                    <a:bodyPr/>
                    <a:lstStyle/>
                    <a:p>
                      <a:pPr marL="171450" indent="-171450" algn="l">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r>
                        <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5 puanlık indirim PEK üzerinden, kalan % 15,5 işveren hissesi ise asgari ücret üzerinden hesaplanmaktadır.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639176775"/>
                  </a:ext>
                </a:extLst>
              </a:tr>
            </a:tbl>
          </a:graphicData>
        </a:graphic>
      </p:graphicFrame>
    </p:spTree>
    <p:extLst>
      <p:ext uri="{BB962C8B-B14F-4D97-AF65-F5344CB8AC3E}">
        <p14:creationId xmlns:p14="http://schemas.microsoft.com/office/powerpoint/2010/main" val="277239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İçerik Yer Tutucusu 2">
            <a:extLst>
              <a:ext uri="{FF2B5EF4-FFF2-40B4-BE49-F238E27FC236}">
                <a16:creationId xmlns:a16="http://schemas.microsoft.com/office/drawing/2014/main" id="{371719FB-447E-4E32-BBD5-7BF11C1DEFEF}"/>
              </a:ext>
            </a:extLst>
          </p:cNvPr>
          <p:cNvSpPr txBox="1">
            <a:spLocks/>
          </p:cNvSpPr>
          <p:nvPr/>
        </p:nvSpPr>
        <p:spPr>
          <a:xfrm>
            <a:off x="132550" y="900546"/>
            <a:ext cx="11871479" cy="2604654"/>
          </a:xfrm>
          <a:prstGeom prst="rect">
            <a:avLst/>
          </a:prstGeom>
          <a:solidFill>
            <a:schemeClr val="accent6">
              <a:lumMod val="20000"/>
              <a:lumOff val="80000"/>
              <a:alpha val="50000"/>
            </a:schemeClr>
          </a:solidFill>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8016" lvl="1" indent="0" algn="just">
              <a:buFont typeface="Calibri" pitchFamily="34" charset="0"/>
              <a:buNone/>
            </a:pPr>
            <a:r>
              <a:rPr lang="tr-TR" sz="1400" dirty="0">
                <a:solidFill>
                  <a:srgbClr val="C00000"/>
                </a:solidFill>
                <a:latin typeface="Calibri" panose="020F0502020204030204" pitchFamily="34" charset="0"/>
                <a:cs typeface="Calibri" panose="020F0502020204030204" pitchFamily="34" charset="0"/>
              </a:rPr>
              <a:t>	</a:t>
            </a:r>
          </a:p>
          <a:p>
            <a:pPr marL="128016" lvl="1" indent="0" algn="just">
              <a:buFont typeface="Calibri" pitchFamily="34" charset="0"/>
              <a:buNone/>
            </a:pPr>
            <a:r>
              <a:rPr lang="tr-TR" sz="1600" dirty="0">
                <a:solidFill>
                  <a:srgbClr val="C00000"/>
                </a:solidFill>
                <a:latin typeface="Calibri" panose="020F0502020204030204" pitchFamily="34" charset="0"/>
                <a:cs typeface="Calibri" panose="020F0502020204030204" pitchFamily="34" charset="0"/>
              </a:rPr>
              <a:t>5510 sayılı Kanunun 4 üncü maddesinin birinci fıkrasının (a) bendi kapsamında sigortalı çalıştıran özel sektör işyeri işverenlerine, </a:t>
            </a:r>
          </a:p>
          <a:p>
            <a:pPr marL="128016" lvl="1" indent="0" algn="just">
              <a:buFont typeface="Calibri" pitchFamily="34" charset="0"/>
              <a:buNone/>
            </a:pPr>
            <a:endParaRPr lang="tr-TR" sz="1600" dirty="0">
              <a:solidFill>
                <a:srgbClr val="C00000"/>
              </a:solidFill>
              <a:latin typeface="Calibri" panose="020F0502020204030204" pitchFamily="34" charset="0"/>
              <a:cs typeface="Calibri" panose="020F0502020204030204" pitchFamily="34" charset="0"/>
            </a:endParaRP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Kayıtlı sigortalı istihdamının arttırılması, </a:t>
            </a: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Kadınlar, gençler ve engelliler gibi dezavantajlı grupların istihdamının arttırılması, </a:t>
            </a: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Bölgesel, büyük ölçekli yatırımlar ile stratejik yatırımların özendirilmesi, </a:t>
            </a:r>
          </a:p>
          <a:p>
            <a:pPr marL="470916" lvl="1" indent="-342900" algn="just">
              <a:buFont typeface="Wingdings" panose="05000000000000000000" pitchFamily="2" charset="2"/>
              <a:buChar char="ü"/>
            </a:pPr>
            <a:r>
              <a:rPr lang="tr-TR" sz="1600" dirty="0">
                <a:solidFill>
                  <a:srgbClr val="C00000"/>
                </a:solidFill>
                <a:latin typeface="Calibri" panose="020F0502020204030204" pitchFamily="34" charset="0"/>
                <a:cs typeface="Calibri" panose="020F0502020204030204" pitchFamily="34" charset="0"/>
              </a:rPr>
              <a:t>Bölgesel gelişmişlik farklılıklarının azaltılması, </a:t>
            </a:r>
          </a:p>
          <a:p>
            <a:pPr marL="128016" lvl="1" indent="0" algn="just">
              <a:buNone/>
            </a:pPr>
            <a:r>
              <a:rPr lang="tr-TR" sz="1600" dirty="0">
                <a:solidFill>
                  <a:srgbClr val="C00000"/>
                </a:solidFill>
                <a:latin typeface="Calibri" panose="020F0502020204030204" pitchFamily="34" charset="0"/>
                <a:cs typeface="Calibri" panose="020F0502020204030204" pitchFamily="34" charset="0"/>
              </a:rPr>
              <a:t>amacıyla çeşitli Kanunlarda yer alan sigorta primi teşvik, destek ve indirimlerden yararlanabilme</a:t>
            </a:r>
            <a:r>
              <a:rPr lang="tr-TR" sz="1600" dirty="0">
                <a:solidFill>
                  <a:srgbClr val="FF0000"/>
                </a:solidFill>
                <a:latin typeface="Calibri" panose="020F0502020204030204" pitchFamily="34" charset="0"/>
                <a:cs typeface="Calibri" panose="020F0502020204030204" pitchFamily="34" charset="0"/>
              </a:rPr>
              <a:t> </a:t>
            </a:r>
            <a:r>
              <a:rPr lang="tr-TR" sz="1600" dirty="0">
                <a:solidFill>
                  <a:srgbClr val="C00000"/>
                </a:solidFill>
                <a:latin typeface="Calibri" panose="020F0502020204030204" pitchFamily="34" charset="0"/>
                <a:cs typeface="Calibri" panose="020F0502020204030204" pitchFamily="34" charset="0"/>
              </a:rPr>
              <a:t>i</a:t>
            </a:r>
            <a:r>
              <a:rPr lang="tr-TR" sz="1600" dirty="0">
                <a:solidFill>
                  <a:srgbClr val="C00000"/>
                </a:solidFill>
              </a:rPr>
              <a:t>mkânı </a:t>
            </a:r>
            <a:r>
              <a:rPr lang="tr-TR" sz="1600" dirty="0">
                <a:solidFill>
                  <a:srgbClr val="C00000"/>
                </a:solidFill>
                <a:latin typeface="Calibri" panose="020F0502020204030204" pitchFamily="34" charset="0"/>
                <a:cs typeface="Calibri" panose="020F0502020204030204" pitchFamily="34" charset="0"/>
              </a:rPr>
              <a:t>sağlanmıştır. </a:t>
            </a:r>
          </a:p>
        </p:txBody>
      </p:sp>
      <p:sp>
        <p:nvSpPr>
          <p:cNvPr id="30" name="Unvan 1">
            <a:extLst>
              <a:ext uri="{FF2B5EF4-FFF2-40B4-BE49-F238E27FC236}">
                <a16:creationId xmlns:a16="http://schemas.microsoft.com/office/drawing/2014/main" id="{47EBB367-336C-4637-B1D9-1E1E9232443C}"/>
              </a:ext>
            </a:extLst>
          </p:cNvPr>
          <p:cNvSpPr txBox="1">
            <a:spLocks/>
          </p:cNvSpPr>
          <p:nvPr/>
        </p:nvSpPr>
        <p:spPr>
          <a:xfrm>
            <a:off x="1634837" y="180816"/>
            <a:ext cx="8382000" cy="885984"/>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b="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SİGORTA PRİM TEŞVİKLERİ</a:t>
            </a:r>
          </a:p>
        </p:txBody>
      </p:sp>
      <p:sp>
        <p:nvSpPr>
          <p:cNvPr id="12" name="Dikdörtgen 11"/>
          <p:cNvSpPr/>
          <p:nvPr/>
        </p:nvSpPr>
        <p:spPr>
          <a:xfrm>
            <a:off x="132549" y="3505200"/>
            <a:ext cx="11871479" cy="3046988"/>
          </a:xfrm>
          <a:prstGeom prst="rect">
            <a:avLst/>
          </a:prstGeom>
          <a:solidFill>
            <a:schemeClr val="accent5">
              <a:lumMod val="40000"/>
              <a:lumOff val="60000"/>
              <a:alpha val="50000"/>
            </a:schemeClr>
          </a:solidFill>
        </p:spPr>
        <p:txBody>
          <a:bodyPr wrap="square">
            <a:spAutoFit/>
          </a:bodyPr>
          <a:lstStyle/>
          <a:p>
            <a:pPr marL="128016" lvl="1" indent="0" algn="just">
              <a:buFont typeface="Calibri" pitchFamily="34" charset="0"/>
              <a:buNone/>
            </a:pPr>
            <a:r>
              <a:rPr lang="tr-TR" sz="1600" b="1" dirty="0">
                <a:latin typeface="Calibri" panose="020F0502020204030204" pitchFamily="34" charset="0"/>
                <a:cs typeface="Calibri" panose="020F0502020204030204" pitchFamily="34" charset="0"/>
              </a:rPr>
              <a:t>	Halihazırda uygulaması devam eden; </a:t>
            </a:r>
          </a:p>
          <a:p>
            <a:pPr marL="128016" lvl="1" indent="0" algn="just">
              <a:buFont typeface="Calibri" pitchFamily="34" charset="0"/>
              <a:buNone/>
            </a:pPr>
            <a:endParaRPr lang="tr-TR" sz="1600" b="1" dirty="0">
              <a:latin typeface="Calibri" panose="020F0502020204030204" pitchFamily="34" charset="0"/>
              <a:cs typeface="Calibri" panose="020F0502020204030204" pitchFamily="34" charset="0"/>
            </a:endParaRP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5510 sayılı Sosyal Sigortalar ve Genel Sağlık Sigortası Kanununda </a:t>
            </a:r>
            <a:r>
              <a:rPr lang="tr-TR" sz="1600" b="1" dirty="0">
                <a:solidFill>
                  <a:srgbClr val="0070C0"/>
                </a:solidFill>
                <a:latin typeface="Calibri" panose="020F0502020204030204" pitchFamily="34" charset="0"/>
                <a:cs typeface="Calibri" panose="020F0502020204030204" pitchFamily="34" charset="0"/>
              </a:rPr>
              <a:t>Yedi,</a:t>
            </a: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4447 sayılı İşsizlik Sigortası Kanununda </a:t>
            </a:r>
            <a:r>
              <a:rPr lang="tr-TR" sz="1600" b="1" dirty="0">
                <a:solidFill>
                  <a:srgbClr val="0070C0"/>
                </a:solidFill>
                <a:latin typeface="Calibri" panose="020F0502020204030204" pitchFamily="34" charset="0"/>
                <a:cs typeface="Calibri" panose="020F0502020204030204" pitchFamily="34" charset="0"/>
              </a:rPr>
              <a:t>Sekiz, </a:t>
            </a: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4857 sayılı İş Kanununda </a:t>
            </a:r>
            <a:r>
              <a:rPr lang="tr-TR" sz="1600" b="1" dirty="0">
                <a:solidFill>
                  <a:srgbClr val="0070C0"/>
                </a:solidFill>
                <a:latin typeface="Calibri" panose="020F0502020204030204" pitchFamily="34" charset="0"/>
                <a:cs typeface="Calibri" panose="020F0502020204030204" pitchFamily="34" charset="0"/>
              </a:rPr>
              <a:t>Bir, </a:t>
            </a: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5746 sayılı Araştırma, Geliştirme ve Tasarım Faaliyetlerinin Desteklenmesi Hakkındaki Kanunda </a:t>
            </a:r>
            <a:r>
              <a:rPr lang="tr-TR" sz="1600" b="1" dirty="0">
                <a:solidFill>
                  <a:srgbClr val="0070C0"/>
                </a:solidFill>
                <a:latin typeface="Calibri" panose="020F0502020204030204" pitchFamily="34" charset="0"/>
                <a:cs typeface="Calibri" panose="020F0502020204030204" pitchFamily="34" charset="0"/>
              </a:rPr>
              <a:t>Bir,</a:t>
            </a:r>
            <a:r>
              <a:rPr lang="tr-TR" sz="1600" b="1" dirty="0">
                <a:solidFill>
                  <a:srgbClr val="FF0000"/>
                </a:solidFill>
                <a:latin typeface="Calibri" panose="020F0502020204030204" pitchFamily="34" charset="0"/>
                <a:cs typeface="Calibri" panose="020F0502020204030204" pitchFamily="34" charset="0"/>
              </a:rPr>
              <a:t>  </a:t>
            </a: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5225 sayılı Kültür Yatırımları ve Girişimlerini Teşvik Kanununda </a:t>
            </a:r>
            <a:r>
              <a:rPr lang="tr-TR" sz="1600" b="1" dirty="0">
                <a:solidFill>
                  <a:srgbClr val="0070C0"/>
                </a:solidFill>
                <a:latin typeface="Calibri" panose="020F0502020204030204" pitchFamily="34" charset="0"/>
                <a:cs typeface="Calibri" panose="020F0502020204030204" pitchFamily="34" charset="0"/>
              </a:rPr>
              <a:t>Bir,  </a:t>
            </a: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2828 sayılı Sosyal Hizmetler Kanununda </a:t>
            </a:r>
            <a:r>
              <a:rPr lang="tr-TR" sz="1600" b="1" dirty="0">
                <a:solidFill>
                  <a:srgbClr val="0070C0"/>
                </a:solidFill>
                <a:latin typeface="Calibri" panose="020F0502020204030204" pitchFamily="34" charset="0"/>
                <a:cs typeface="Calibri" panose="020F0502020204030204" pitchFamily="34" charset="0"/>
              </a:rPr>
              <a:t>Bir</a:t>
            </a:r>
            <a:r>
              <a:rPr lang="tr-TR" sz="1600" b="1" dirty="0">
                <a:latin typeface="Calibri" panose="020F0502020204030204" pitchFamily="34" charset="0"/>
                <a:cs typeface="Calibri" panose="020F0502020204030204" pitchFamily="34" charset="0"/>
              </a:rPr>
              <a:t>, </a:t>
            </a: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3294 sayılı Sosyal Yardımlaşma ve Dayanışmayı Teşvik Kanununda </a:t>
            </a:r>
            <a:r>
              <a:rPr lang="tr-TR" sz="1600" b="1" dirty="0">
                <a:solidFill>
                  <a:srgbClr val="0070C0"/>
                </a:solidFill>
                <a:latin typeface="Calibri" panose="020F0502020204030204" pitchFamily="34" charset="0"/>
                <a:cs typeface="Calibri" panose="020F0502020204030204" pitchFamily="34" charset="0"/>
              </a:rPr>
              <a:t>Bir,</a:t>
            </a:r>
            <a:r>
              <a:rPr lang="tr-TR" sz="1600" b="1" dirty="0">
                <a:latin typeface="Calibri" panose="020F0502020204030204" pitchFamily="34" charset="0"/>
                <a:cs typeface="Calibri" panose="020F0502020204030204" pitchFamily="34" charset="0"/>
              </a:rPr>
              <a:t> </a:t>
            </a:r>
          </a:p>
          <a:p>
            <a:pPr marL="413766" lvl="1" indent="-285750" algn="just">
              <a:buFont typeface="Wingdings" panose="05000000000000000000" pitchFamily="2" charset="2"/>
              <a:buChar char="ü"/>
            </a:pPr>
            <a:r>
              <a:rPr lang="tr-TR" sz="1600" b="1" dirty="0">
                <a:latin typeface="Calibri" panose="020F0502020204030204" pitchFamily="34" charset="0"/>
                <a:cs typeface="Calibri" panose="020F0502020204030204" pitchFamily="34" charset="0"/>
              </a:rPr>
              <a:t>6331 sayılı İş Sağlığı ve Güvenliği Kanununda </a:t>
            </a:r>
            <a:r>
              <a:rPr lang="tr-TR" sz="1600" b="1" dirty="0">
                <a:solidFill>
                  <a:srgbClr val="2C8FD0"/>
                </a:solidFill>
                <a:latin typeface="Calibri" panose="020F0502020204030204" pitchFamily="34" charset="0"/>
                <a:cs typeface="Calibri" panose="020F0502020204030204" pitchFamily="34" charset="0"/>
              </a:rPr>
              <a:t>Bir,</a:t>
            </a:r>
          </a:p>
          <a:p>
            <a:pPr marL="128016" lvl="1" algn="just"/>
            <a:endParaRPr lang="tr-TR" sz="1600" b="1" dirty="0">
              <a:solidFill>
                <a:srgbClr val="0070C0"/>
              </a:solidFill>
              <a:latin typeface="Calibri" panose="020F0502020204030204" pitchFamily="34" charset="0"/>
              <a:cs typeface="Calibri" panose="020F0502020204030204" pitchFamily="34" charset="0"/>
            </a:endParaRPr>
          </a:p>
          <a:p>
            <a:pPr marL="128016" lvl="1" algn="just"/>
            <a:r>
              <a:rPr lang="tr-TR" sz="1600" b="1" dirty="0">
                <a:latin typeface="Calibri" panose="020F0502020204030204" pitchFamily="34" charset="0"/>
                <a:cs typeface="Calibri" panose="020F0502020204030204" pitchFamily="34" charset="0"/>
              </a:rPr>
              <a:t> olmak üzere toplamda </a:t>
            </a:r>
            <a:r>
              <a:rPr lang="tr-TR" sz="1600" b="1" dirty="0">
                <a:solidFill>
                  <a:srgbClr val="00B0F0"/>
                </a:solidFill>
                <a:latin typeface="Calibri" panose="020F0502020204030204" pitchFamily="34" charset="0"/>
                <a:cs typeface="Calibri" panose="020F0502020204030204" pitchFamily="34" charset="0"/>
              </a:rPr>
              <a:t>21</a:t>
            </a:r>
            <a:r>
              <a:rPr lang="tr-TR" sz="1600" b="1" dirty="0">
                <a:latin typeface="Calibri" panose="020F0502020204030204" pitchFamily="34" charset="0"/>
                <a:cs typeface="Calibri" panose="020F0502020204030204" pitchFamily="34" charset="0"/>
              </a:rPr>
              <a:t> prim teşvik, destek  ve indirim uygulaması bulunmaktadır.  </a:t>
            </a:r>
          </a:p>
        </p:txBody>
      </p:sp>
    </p:spTree>
    <p:extLst>
      <p:ext uri="{BB962C8B-B14F-4D97-AF65-F5344CB8AC3E}">
        <p14:creationId xmlns:p14="http://schemas.microsoft.com/office/powerpoint/2010/main" val="3045939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4287922783"/>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5746 sayılı Araştırma, Geliştirme ve Tasarım Faaliyetlerinin Desteklenmesi Hakkında Kanunun 3. maddesi,   2008/85 – 2009/21 sayılı Genelgeler.</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716530349"/>
              </p:ext>
            </p:extLst>
          </p:nvPr>
        </p:nvGraphicFramePr>
        <p:xfrm>
          <a:off x="106957" y="1494261"/>
          <a:ext cx="12021542" cy="59436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a:solidFill>
                            <a:srgbClr val="002060"/>
                          </a:solidFill>
                          <a:effectLst/>
                          <a:latin typeface="+mn-lt"/>
                          <a:ea typeface="+mn-ea"/>
                          <a:cs typeface="+mn-cs"/>
                        </a:rPr>
                        <a:t>Ar-Ge/Tasarım ve destek personeli ile 4691 sayılı Kanununun geçici 2 </a:t>
                      </a:r>
                      <a:r>
                        <a:rPr lang="tr-TR" sz="1300" b="1" kern="1200" dirty="0" err="1">
                          <a:solidFill>
                            <a:srgbClr val="002060"/>
                          </a:solidFill>
                          <a:effectLst/>
                          <a:latin typeface="+mn-lt"/>
                          <a:ea typeface="+mn-ea"/>
                          <a:cs typeface="+mn-cs"/>
                        </a:rPr>
                        <a:t>nci</a:t>
                      </a:r>
                      <a:r>
                        <a:rPr lang="tr-TR" sz="1300" b="1" kern="1200" dirty="0">
                          <a:solidFill>
                            <a:srgbClr val="002060"/>
                          </a:solidFill>
                          <a:effectLst/>
                          <a:latin typeface="+mn-lt"/>
                          <a:ea typeface="+mn-ea"/>
                          <a:cs typeface="+mn-cs"/>
                        </a:rPr>
                        <a:t> maddesi uyarınca ücreti gelir vergisinden muaf olan personelin; ücretleri üzerinden hesaplanan sigorta primi işveren hissesinin yarısı, 31/12/2023 tarihine kadar Hazine ve Maliye Bakanlığı bütçesine konulacak ödenekten karşılanmaktadır. </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2930624285"/>
              </p:ext>
            </p:extLst>
          </p:nvPr>
        </p:nvGraphicFramePr>
        <p:xfrm>
          <a:off x="81556" y="5367339"/>
          <a:ext cx="12046943" cy="1315462"/>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(2021</a:t>
                      </a:r>
                      <a:r>
                        <a:rPr lang="tr-TR" sz="1400" baseline="0" dirty="0">
                          <a:effectLst/>
                        </a:rPr>
                        <a:t> </a:t>
                      </a:r>
                      <a:r>
                        <a:rPr lang="tr-TR" sz="1400" dirty="0">
                          <a:effectLst/>
                        </a:rPr>
                        <a:t>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accent5">
                              <a:lumMod val="50000"/>
                            </a:schemeClr>
                          </a:solidFill>
                          <a:effectLst/>
                        </a:rPr>
                        <a:t>PEK ALT SINIRINDAN</a:t>
                      </a:r>
                      <a:endPar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solidFill>
                            <a:schemeClr val="accent5">
                              <a:lumMod val="50000"/>
                            </a:schemeClr>
                          </a:solidFill>
                          <a:effectLst/>
                        </a:rPr>
                        <a:t>PEK ÜST SINIRINDAN</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533665">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 + % 7,75)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(%24,75)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 + % 7,75)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(%24,75)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456,13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885,43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rPr>
                        <a:t>3.421,00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6.640,78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677871121"/>
              </p:ext>
            </p:extLst>
          </p:nvPr>
        </p:nvGraphicFramePr>
        <p:xfrm>
          <a:off x="106956" y="2615213"/>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8084320"/>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17</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87305198"/>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b="1" kern="1200" dirty="0">
                          <a:solidFill>
                            <a:schemeClr val="lt1"/>
                          </a:solidFill>
                          <a:effectLst/>
                          <a:latin typeface="+mn-lt"/>
                          <a:ea typeface="+mn-ea"/>
                          <a:cs typeface="+mn-cs"/>
                        </a:rPr>
                        <a:t>5746 - 15746</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062958748"/>
              </p:ext>
            </p:extLst>
          </p:nvPr>
        </p:nvGraphicFramePr>
        <p:xfrm>
          <a:off x="7418717" y="830709"/>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lt1"/>
                          </a:solidFill>
                          <a:effectLst/>
                          <a:latin typeface="+mn-lt"/>
                          <a:ea typeface="+mn-ea"/>
                          <a:cs typeface="+mn-cs"/>
                        </a:rPr>
                        <a:t>01.04.2008</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31.12.2023</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067802822"/>
              </p:ext>
            </p:extLst>
          </p:nvPr>
        </p:nvGraphicFramePr>
        <p:xfrm>
          <a:off x="106956" y="2937692"/>
          <a:ext cx="12008659" cy="2066477"/>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2411780759"/>
                    </a:ext>
                  </a:extLst>
                </a:gridCol>
                <a:gridCol w="11706108">
                  <a:extLst>
                    <a:ext uri="{9D8B030D-6E8A-4147-A177-3AD203B41FA5}">
                      <a16:colId xmlns:a16="http://schemas.microsoft.com/office/drawing/2014/main" val="83254193"/>
                    </a:ext>
                  </a:extLst>
                </a:gridCol>
              </a:tblGrid>
              <a:tr h="333903">
                <a:tc>
                  <a:txBody>
                    <a:bodyPr/>
                    <a:lstStyle/>
                    <a:p>
                      <a:pPr marL="285750" indent="-285750" algn="just">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primlerin ödenmiş olması,</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136116283"/>
                  </a:ext>
                </a:extLst>
              </a:tr>
              <a:tr h="333903">
                <a:tc>
                  <a:txBody>
                    <a:bodyPr/>
                    <a:lstStyle/>
                    <a:p>
                      <a:pPr marL="285750" indent="-285750" algn="just">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Sigortalının fiilen çalışması,</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4142583626"/>
                  </a:ext>
                </a:extLst>
              </a:tr>
              <a:tr h="667808">
                <a:tc>
                  <a:txBody>
                    <a:bodyPr/>
                    <a:lstStyle/>
                    <a:p>
                      <a:pPr marL="285750" indent="-285750" algn="l">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Sigortalının; Ar-Ge/Tasarım personeli veya Ar-Ge personel sayısının % 10’u aşılmamak kaydıyla destek personeli ya da 4691 sayılı Kanun uyarınca ücreti gelir vergisinden istisna tutulmuş personel olması.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531351011"/>
                  </a:ext>
                </a:extLst>
              </a:tr>
              <a:tr h="262835">
                <a:tc gridSpan="2">
                  <a:txBody>
                    <a:bodyPr/>
                    <a:lstStyle/>
                    <a:p>
                      <a:pPr marL="0" indent="0" algn="l">
                        <a:lnSpc>
                          <a:spcPct val="107000"/>
                        </a:lnSpc>
                        <a:spcAft>
                          <a:spcPts val="0"/>
                        </a:spcAft>
                        <a:buFont typeface="Wingdings" panose="05000000000000000000" pitchFamily="2" charset="2"/>
                        <a:buNone/>
                      </a:pPr>
                      <a:r>
                        <a:rPr lang="tr-TR" sz="1300" b="1" kern="1200" dirty="0">
                          <a:solidFill>
                            <a:srgbClr val="C00000"/>
                          </a:solidFill>
                          <a:effectLst/>
                          <a:latin typeface="+mn-lt"/>
                          <a:ea typeface="+mn-ea"/>
                          <a:cs typeface="+mn-cs"/>
                        </a:rPr>
                        <a:t>NOTLAR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42000"/>
                      </a:schemeClr>
                    </a:solidFill>
                  </a:tcPr>
                </a:tc>
                <a:tc hMerge="1">
                  <a:txBody>
                    <a:bodyPr/>
                    <a:lstStyle/>
                    <a:p>
                      <a:pPr algn="just">
                        <a:lnSpc>
                          <a:spcPct val="150000"/>
                        </a:lnSpc>
                        <a:spcAft>
                          <a:spcPts val="800"/>
                        </a:spcAft>
                      </a:pPr>
                      <a:endParaRPr lang="tr-TR" sz="1300" b="1" kern="1200" dirty="0">
                        <a:solidFill>
                          <a:srgbClr val="002060"/>
                        </a:solidFill>
                        <a:effectLst/>
                        <a:latin typeface="+mn-lt"/>
                        <a:ea typeface="+mn-ea"/>
                        <a:cs typeface="+mn-cs"/>
                      </a:endParaRPr>
                    </a:p>
                  </a:txBody>
                  <a:tcPr marL="68580" marR="68580" marT="0" marB="0" anchor="ctr">
                    <a:solidFill>
                      <a:schemeClr val="accent2">
                        <a:lumMod val="20000"/>
                        <a:lumOff val="80000"/>
                        <a:alpha val="42000"/>
                      </a:schemeClr>
                    </a:solidFill>
                  </a:tcPr>
                </a:tc>
                <a:extLst>
                  <a:ext uri="{0D108BD9-81ED-4DB2-BD59-A6C34878D82A}">
                    <a16:rowId xmlns:a16="http://schemas.microsoft.com/office/drawing/2014/main" val="4289494807"/>
                  </a:ext>
                </a:extLst>
              </a:tr>
              <a:tr h="468028">
                <a:tc>
                  <a:txBody>
                    <a:bodyPr/>
                    <a:lstStyle/>
                    <a:p>
                      <a:pPr marL="285750" indent="-285750" algn="l">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tr-TR" sz="1300" b="1" kern="1200" dirty="0">
                          <a:solidFill>
                            <a:schemeClr val="accent5">
                              <a:lumMod val="50000"/>
                            </a:schemeClr>
                          </a:solidFill>
                          <a:effectLst/>
                          <a:latin typeface="+mn-lt"/>
                          <a:ea typeface="+mn-ea"/>
                          <a:cs typeface="+mn-cs"/>
                        </a:rPr>
                        <a:t>5 puanlık indirim ve kalan %15, 5 işveren payının yarısı (% 7,75)  PEK üzerinden hesaplanmaktadır.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260985572"/>
                  </a:ext>
                </a:extLst>
              </a:tr>
            </a:tbl>
          </a:graphicData>
        </a:graphic>
      </p:graphicFrame>
    </p:spTree>
    <p:extLst>
      <p:ext uri="{BB962C8B-B14F-4D97-AF65-F5344CB8AC3E}">
        <p14:creationId xmlns:p14="http://schemas.microsoft.com/office/powerpoint/2010/main" val="1307073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2845585155"/>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5225 sayılı Kanunun 5. maddesi, 2010/109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815698996"/>
              </p:ext>
            </p:extLst>
          </p:nvPr>
        </p:nvGraphicFramePr>
        <p:xfrm>
          <a:off x="106957" y="1494261"/>
          <a:ext cx="12021542" cy="594360"/>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spcAft>
                          <a:spcPts val="0"/>
                        </a:spcAft>
                      </a:pPr>
                      <a:r>
                        <a:rPr lang="tr-TR" sz="1300" b="1" kern="1200" dirty="0">
                          <a:solidFill>
                            <a:srgbClr val="002060"/>
                          </a:solidFill>
                          <a:effectLst/>
                          <a:latin typeface="+mn-lt"/>
                          <a:ea typeface="+mn-ea"/>
                          <a:cs typeface="+mn-cs"/>
                        </a:rPr>
                        <a:t>Kültür Yatırım Belgesi almış olan işyerlerinde fiilen çalışan sigortalıların prime esas kazançları üzerinden hesaplanan sigorta primi işveren hissesinin 3 yıl boyunca %50’si, Kültür Girişim Belgesi almış işyerlerinde fiilen çalışan sigortalıların ise prime esas kazançları üzerinden hesaplanan sigorta primi işveren hissesinin 7 yıl boyunca %25’i, Kültür ve Turizm Bakanlığı bütçesine konulan ödenekten karşılanmaktadır. </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226467452"/>
              </p:ext>
            </p:extLst>
          </p:nvPr>
        </p:nvGraphicFramePr>
        <p:xfrm>
          <a:off x="51898" y="4507740"/>
          <a:ext cx="12046943" cy="1994342"/>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tx1"/>
                          </a:solidFill>
                          <a:effectLst/>
                        </a:rPr>
                        <a:t>PEK 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effectLst/>
                        </a:rPr>
                        <a:t>PEK 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 + % 7,75)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(%24,75)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 + % 7,75)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YATIRIM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(%24,75)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456,13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885,43</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rPr>
                        <a:t>3.421,00</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6.640,78 TL </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r h="426281">
                <a:tc>
                  <a:txBody>
                    <a:bodyPr/>
                    <a:lstStyle/>
                    <a:p>
                      <a:pPr algn="ctr">
                        <a:lnSpc>
                          <a:spcPct val="107000"/>
                        </a:lnSpc>
                        <a:spcAft>
                          <a:spcPts val="80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 + % 3,875)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(%28,625)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 + % 3,875)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GİRİŞİM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(%28,625)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3349965792"/>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80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317,50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80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1.024,06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80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2.381,28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80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7.680,50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631967738"/>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1927941071"/>
              </p:ext>
            </p:extLst>
          </p:nvPr>
        </p:nvGraphicFramePr>
        <p:xfrm>
          <a:off x="106956" y="2138963"/>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1162714721"/>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18</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1802063149"/>
              </p:ext>
            </p:extLst>
          </p:nvPr>
        </p:nvGraphicFramePr>
        <p:xfrm>
          <a:off x="9402793" y="818554"/>
          <a:ext cx="1417320" cy="668189"/>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4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55225 - 25225</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2566997654"/>
              </p:ext>
            </p:extLst>
          </p:nvPr>
        </p:nvGraphicFramePr>
        <p:xfrm>
          <a:off x="7418717" y="830709"/>
          <a:ext cx="1984075" cy="666150"/>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4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4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lt1"/>
                          </a:solidFill>
                          <a:effectLst/>
                          <a:latin typeface="+mn-lt"/>
                          <a:ea typeface="+mn-ea"/>
                          <a:cs typeface="+mn-cs"/>
                        </a:rPr>
                        <a:t>01.08.2004</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027580095"/>
              </p:ext>
            </p:extLst>
          </p:nvPr>
        </p:nvGraphicFramePr>
        <p:xfrm>
          <a:off x="81556" y="2414585"/>
          <a:ext cx="12008659" cy="1945948"/>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3504364059"/>
                    </a:ext>
                  </a:extLst>
                </a:gridCol>
                <a:gridCol w="11706108">
                  <a:extLst>
                    <a:ext uri="{9D8B030D-6E8A-4147-A177-3AD203B41FA5}">
                      <a16:colId xmlns:a16="http://schemas.microsoft.com/office/drawing/2014/main" val="3331995121"/>
                    </a:ext>
                  </a:extLst>
                </a:gridCol>
              </a:tblGrid>
              <a:tr h="291507">
                <a:tc>
                  <a:txBody>
                    <a:bodyPr/>
                    <a:lstStyle/>
                    <a:p>
                      <a:pPr marL="171450" indent="-171450" algn="just">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672574155"/>
                  </a:ext>
                </a:extLst>
              </a:tr>
              <a:tr h="291507">
                <a:tc>
                  <a:txBody>
                    <a:bodyPr/>
                    <a:lstStyle/>
                    <a:p>
                      <a:pPr marL="171450" indent="-171450" algn="just">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Kurumlar vergisi mükellefi olması,</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923960881"/>
                  </a:ext>
                </a:extLst>
              </a:tr>
              <a:tr h="291507">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Kültür ve Turizm Bakanlığından kültür yatırım veya girişim belgesi alınmış olması,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56597542"/>
                  </a:ext>
                </a:extLst>
              </a:tr>
              <a:tr h="434240">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Türkiye genelinde prim, idari para cezası ve bunlara ilişkin gecikme zammı ve cezası borcu bulunmaması, varsa  bu borçlar yapılandırılmış, taksitlendirilmiş ve düzenli ödeniyor olması,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764924607"/>
                  </a:ext>
                </a:extLst>
              </a:tr>
              <a:tr h="291507">
                <a:tc gridSpan="2">
                  <a:txBody>
                    <a:bodyPr/>
                    <a:lstStyle/>
                    <a:p>
                      <a:pPr algn="just">
                        <a:lnSpc>
                          <a:spcPct val="107000"/>
                        </a:lnSpc>
                        <a:spcAft>
                          <a:spcPts val="0"/>
                        </a:spcAft>
                      </a:pPr>
                      <a:r>
                        <a:rPr lang="tr-TR" sz="1100" dirty="0">
                          <a:solidFill>
                            <a:srgbClr val="C00000"/>
                          </a:solidFill>
                          <a:effectLst/>
                        </a:rPr>
                        <a:t>NOTLAR</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42000"/>
                      </a:schemeClr>
                    </a:solidFill>
                  </a:tcPr>
                </a:tc>
                <a:tc hMerge="1">
                  <a:txBody>
                    <a:bodyPr/>
                    <a:lstStyle/>
                    <a:p>
                      <a:endParaRPr lang="tr-TR"/>
                    </a:p>
                  </a:txBody>
                  <a:tcPr/>
                </a:tc>
                <a:extLst>
                  <a:ext uri="{0D108BD9-81ED-4DB2-BD59-A6C34878D82A}">
                    <a16:rowId xmlns:a16="http://schemas.microsoft.com/office/drawing/2014/main" val="2955917801"/>
                  </a:ext>
                </a:extLst>
              </a:tr>
              <a:tr h="345680">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5 puanlık indirim ve kalan %15,5 işveren payının yarısı veya dörtte biri PEK üzerinden hesaplanmaktadır.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492812313"/>
                  </a:ext>
                </a:extLst>
              </a:tr>
            </a:tbl>
          </a:graphicData>
        </a:graphic>
      </p:graphicFrame>
    </p:spTree>
    <p:extLst>
      <p:ext uri="{BB962C8B-B14F-4D97-AF65-F5344CB8AC3E}">
        <p14:creationId xmlns:p14="http://schemas.microsoft.com/office/powerpoint/2010/main" val="185249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628354003"/>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2828 sayılı Kanunun ek 1. maddesi, 2018/7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2741502993"/>
              </p:ext>
            </p:extLst>
          </p:nvPr>
        </p:nvGraphicFramePr>
        <p:xfrm>
          <a:off x="106957" y="1494261"/>
          <a:ext cx="12021542" cy="414528"/>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2828 sayılı Kanunun ek 1 inci maddesi kapsamına giren kişilerin özel sektör işverenleri tarafından Prime esas kazanç alt sınır üzerinden hesaplanan sigorta primi ve işsizlik sigortası priminin sigortalı ve işveren hissesinin tamamı Hazine ve Maliye Bakanlığı tarafından karşılanacaktır.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166793334"/>
              </p:ext>
            </p:extLst>
          </p:nvPr>
        </p:nvGraphicFramePr>
        <p:xfrm>
          <a:off x="81555" y="5449308"/>
          <a:ext cx="12046944" cy="1402392"/>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107704">
                  <a:extLst>
                    <a:ext uri="{9D8B030D-6E8A-4147-A177-3AD203B41FA5}">
                      <a16:colId xmlns:a16="http://schemas.microsoft.com/office/drawing/2014/main" val="812310856"/>
                    </a:ext>
                  </a:extLst>
                </a:gridCol>
                <a:gridCol w="257016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305116">
                <a:tc gridSpan="3">
                  <a:txBody>
                    <a:bodyPr/>
                    <a:lstStyle/>
                    <a:p>
                      <a:pPr algn="ctr">
                        <a:lnSpc>
                          <a:spcPct val="107000"/>
                        </a:lnSpc>
                        <a:spcAft>
                          <a:spcPts val="0"/>
                        </a:spcAft>
                      </a:pPr>
                      <a:r>
                        <a:rPr lang="tr-TR" sz="1400" dirty="0">
                          <a:solidFill>
                            <a:schemeClr val="accent5">
                              <a:lumMod val="50000"/>
                            </a:schemeClr>
                          </a:solidFill>
                          <a:effectLst/>
                        </a:rPr>
                        <a:t>PEK ALT SINIRINDAN</a:t>
                      </a:r>
                      <a:endPar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solidFill>
                            <a:schemeClr val="accent5">
                              <a:lumMod val="50000"/>
                            </a:schemeClr>
                          </a:solidFill>
                          <a:effectLst/>
                        </a:rPr>
                        <a:t>PEK ÜST SINIRINDAN</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 – (%37,5)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(%5xPEK) + (%32,5xA.Ü)</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%37,5 – ((%5xPEK) + (%32,5xAÜ))</a:t>
                      </a:r>
                      <a:endPar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2.504,26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7.557,52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3370113306"/>
              </p:ext>
            </p:extLst>
          </p:nvPr>
        </p:nvGraphicFramePr>
        <p:xfrm>
          <a:off x="106957" y="2045336"/>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3471616361"/>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19</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00688117"/>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200" dirty="0">
                          <a:solidFill>
                            <a:schemeClr val="tx1"/>
                          </a:solidFill>
                          <a:effectLst/>
                        </a:rPr>
                        <a:t>BELGE KANUN NO</a:t>
                      </a:r>
                      <a:endParaRPr lang="tr-TR" sz="1100" dirty="0">
                        <a:solidFill>
                          <a:schemeClr val="tx1"/>
                        </a:solidFill>
                        <a:effectLst/>
                      </a:endParaRP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02828</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522490635"/>
              </p:ext>
            </p:extLst>
          </p:nvPr>
        </p:nvGraphicFramePr>
        <p:xfrm>
          <a:off x="7418717" y="830709"/>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19/2/2014</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3185449"/>
              </p:ext>
            </p:extLst>
          </p:nvPr>
        </p:nvGraphicFramePr>
        <p:xfrm>
          <a:off x="81555" y="2310748"/>
          <a:ext cx="11996144" cy="2491324"/>
        </p:xfrm>
        <a:graphic>
          <a:graphicData uri="http://schemas.openxmlformats.org/drawingml/2006/table">
            <a:tbl>
              <a:tblPr firstRow="1" firstCol="1" bandRow="1">
                <a:tableStyleId>{5C22544A-7EE6-4342-B048-85BDC9FD1C3A}</a:tableStyleId>
              </a:tblPr>
              <a:tblGrid>
                <a:gridCol w="237422">
                  <a:extLst>
                    <a:ext uri="{9D8B030D-6E8A-4147-A177-3AD203B41FA5}">
                      <a16:colId xmlns:a16="http://schemas.microsoft.com/office/drawing/2014/main" val="1672375270"/>
                    </a:ext>
                  </a:extLst>
                </a:gridCol>
                <a:gridCol w="5771750">
                  <a:extLst>
                    <a:ext uri="{9D8B030D-6E8A-4147-A177-3AD203B41FA5}">
                      <a16:colId xmlns:a16="http://schemas.microsoft.com/office/drawing/2014/main" val="1838702947"/>
                    </a:ext>
                  </a:extLst>
                </a:gridCol>
                <a:gridCol w="301925">
                  <a:extLst>
                    <a:ext uri="{9D8B030D-6E8A-4147-A177-3AD203B41FA5}">
                      <a16:colId xmlns:a16="http://schemas.microsoft.com/office/drawing/2014/main" val="1626393888"/>
                    </a:ext>
                  </a:extLst>
                </a:gridCol>
                <a:gridCol w="5685047">
                  <a:extLst>
                    <a:ext uri="{9D8B030D-6E8A-4147-A177-3AD203B41FA5}">
                      <a16:colId xmlns:a16="http://schemas.microsoft.com/office/drawing/2014/main" val="3366040794"/>
                    </a:ext>
                  </a:extLst>
                </a:gridCol>
              </a:tblGrid>
              <a:tr h="221510">
                <a:tc gridSpan="2">
                  <a:txBody>
                    <a:bodyPr/>
                    <a:lstStyle/>
                    <a:p>
                      <a:pPr algn="just">
                        <a:lnSpc>
                          <a:spcPct val="107000"/>
                        </a:lnSpc>
                        <a:spcAft>
                          <a:spcPts val="0"/>
                        </a:spcAft>
                      </a:pPr>
                      <a:r>
                        <a:rPr lang="tr-TR" sz="1300" b="1" kern="1200" dirty="0">
                          <a:solidFill>
                            <a:srgbClr val="C00000"/>
                          </a:solidFill>
                          <a:effectLst/>
                          <a:latin typeface="+mn-lt"/>
                          <a:ea typeface="+mn-ea"/>
                          <a:cs typeface="+mn-cs"/>
                        </a:rPr>
                        <a:t>İşyeri Yönünden; </a:t>
                      </a:r>
                    </a:p>
                  </a:txBody>
                  <a:tcPr marL="48581" marR="48581"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pPr algn="just">
                        <a:lnSpc>
                          <a:spcPct val="107000"/>
                        </a:lnSpc>
                        <a:spcAft>
                          <a:spcPts val="0"/>
                        </a:spcAft>
                      </a:pP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581" marR="48581" marT="0" marB="0"/>
                </a:tc>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rgbClr val="C00000"/>
                          </a:solidFill>
                          <a:effectLst/>
                          <a:latin typeface="+mn-lt"/>
                          <a:ea typeface="+mn-ea"/>
                          <a:cs typeface="+mn-cs"/>
                        </a:rPr>
                        <a:t>Sigortalı Yönünden;</a:t>
                      </a:r>
                    </a:p>
                  </a:txBody>
                  <a:tcPr marL="48581" marR="48581"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endParaRPr lang="tr-TR"/>
                    </a:p>
                  </a:txBody>
                  <a:tcPr/>
                </a:tc>
                <a:extLst>
                  <a:ext uri="{0D108BD9-81ED-4DB2-BD59-A6C34878D82A}">
                    <a16:rowId xmlns:a16="http://schemas.microsoft.com/office/drawing/2014/main" val="535164444"/>
                  </a:ext>
                </a:extLst>
              </a:tr>
              <a:tr h="733273">
                <a:tc>
                  <a:txBody>
                    <a:bodyPr/>
                    <a:lstStyle/>
                    <a:p>
                      <a:pPr marL="171450" indent="-171450" algn="just">
                        <a:lnSpc>
                          <a:spcPct val="107000"/>
                        </a:lnSpc>
                        <a:spcAft>
                          <a:spcPts val="0"/>
                        </a:spcAft>
                        <a:buFont typeface="Wingdings" panose="05000000000000000000" pitchFamily="2" charset="2"/>
                        <a:buChar char="ü"/>
                      </a:pPr>
                      <a:r>
                        <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endParaRPr lang="tr-TR" sz="1300" b="1" kern="1200" dirty="0">
                        <a:solidFill>
                          <a:schemeClr val="accent5">
                            <a:lumMod val="50000"/>
                          </a:schemeClr>
                        </a:solidFill>
                        <a:effectLst/>
                        <a:latin typeface="+mn-lt"/>
                        <a:ea typeface="+mn-ea"/>
                        <a:cs typeface="+mn-cs"/>
                      </a:endParaRPr>
                    </a:p>
                    <a:p>
                      <a:r>
                        <a:rPr lang="tr-TR" sz="1300" b="1" kern="1200" dirty="0">
                          <a:solidFill>
                            <a:schemeClr val="accent5">
                              <a:lumMod val="50000"/>
                            </a:schemeClr>
                          </a:solidFill>
                          <a:effectLst/>
                          <a:latin typeface="+mn-lt"/>
                          <a:ea typeface="+mn-ea"/>
                          <a:cs typeface="+mn-cs"/>
                        </a:rPr>
                        <a:t>Özel sektör işverenine ait olması</a:t>
                      </a:r>
                    </a:p>
                    <a:p>
                      <a:endParaRPr lang="tr-TR" dirty="0"/>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rowSpan="2">
                  <a:txBody>
                    <a:bodyPr/>
                    <a:lstStyle/>
                    <a:p>
                      <a:pPr marL="285750" indent="-285750">
                        <a:buFont typeface="Wingdings" panose="05000000000000000000" pitchFamily="2" charset="2"/>
                        <a:buChar char="ü"/>
                      </a:pPr>
                      <a:r>
                        <a:rPr lang="tr-TR" sz="1300" b="1" dirty="0">
                          <a:solidFill>
                            <a:schemeClr val="accent5">
                              <a:lumMod val="50000"/>
                            </a:schemeClr>
                          </a:solidFill>
                        </a:rPr>
                        <a:t> </a:t>
                      </a: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19/02/2014 tarihinden sonra işe alınmış olması,</a:t>
                      </a: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035069555"/>
                  </a:ext>
                </a:extLst>
              </a:tr>
              <a:tr h="453296">
                <a:tc>
                  <a:txBody>
                    <a:bodyPr/>
                    <a:lstStyle/>
                    <a:p>
                      <a:pPr marL="171450" indent="-171450" algn="just">
                        <a:lnSpc>
                          <a:spcPct val="107000"/>
                        </a:lnSpc>
                        <a:spcAft>
                          <a:spcPts val="0"/>
                        </a:spcAft>
                        <a:buFont typeface="Wingdings" panose="05000000000000000000" pitchFamily="2" charset="2"/>
                        <a:buChar char="ü"/>
                      </a:pPr>
                      <a:r>
                        <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indent="0" algn="l">
                        <a:lnSpc>
                          <a:spcPct val="107000"/>
                        </a:lnSpc>
                        <a:spcAft>
                          <a:spcPts val="0"/>
                        </a:spcAft>
                        <a:tabLst>
                          <a:tab pos="284480" algn="l"/>
                        </a:tabLs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a:t>
                      </a:r>
                    </a:p>
                  </a:txBody>
                  <a:tcPr marL="48581" marR="4858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vMerge="1">
                  <a:txBody>
                    <a:bodyPr/>
                    <a:lstStyle/>
                    <a:p>
                      <a:endParaRPr lang="tr-TR"/>
                    </a:p>
                  </a:txBody>
                  <a:tcPr>
                    <a:lnL w="12700" cmpd="sng">
                      <a:noFill/>
                    </a:lnL>
                    <a:lnT w="12700" cmpd="sng">
                      <a:noFill/>
                    </a:lnT>
                  </a:tcPr>
                </a:tc>
                <a:tc vMerge="1">
                  <a:txBody>
                    <a:bodyPr/>
                    <a:lstStyle/>
                    <a:p>
                      <a:endParaRPr lang="tr-TR"/>
                    </a:p>
                  </a:txBody>
                  <a:tcPr>
                    <a:lnT w="12700" cmpd="sng">
                      <a:noFill/>
                    </a:lnT>
                  </a:tcPr>
                </a:tc>
                <a:extLst>
                  <a:ext uri="{0D108BD9-81ED-4DB2-BD59-A6C34878D82A}">
                    <a16:rowId xmlns:a16="http://schemas.microsoft.com/office/drawing/2014/main" val="3350948824"/>
                  </a:ext>
                </a:extLst>
              </a:tr>
              <a:tr h="1083245">
                <a:tc>
                  <a:txBody>
                    <a:bodyPr/>
                    <a:lstStyle/>
                    <a:p>
                      <a:pPr marL="171450" indent="-171450" algn="just">
                        <a:lnSpc>
                          <a:spcPct val="107000"/>
                        </a:lnSpc>
                        <a:spcAft>
                          <a:spcPts val="0"/>
                        </a:spcAft>
                        <a:buFont typeface="Wingdings" panose="05000000000000000000" pitchFamily="2" charset="2"/>
                        <a:buChar char="ü"/>
                      </a:pPr>
                      <a:r>
                        <a:rPr lang="tr-TR" sz="13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r>
                        <a:rPr lang="tr-TR" sz="1300" b="1" kern="1200" dirty="0">
                          <a:solidFill>
                            <a:schemeClr val="accent5">
                              <a:lumMod val="50000"/>
                            </a:schemeClr>
                          </a:solidFill>
                          <a:effectLst/>
                          <a:latin typeface="+mn-lt"/>
                          <a:ea typeface="+mn-ea"/>
                          <a:cs typeface="+mn-cs"/>
                        </a:rPr>
                        <a:t>Primlerin yasal süresi içinde ödenmesi</a:t>
                      </a:r>
                      <a:endParaRPr lang="tr-TR" dirty="0"/>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b="1" dirty="0">
                          <a:solidFill>
                            <a:schemeClr val="accent5">
                              <a:lumMod val="50000"/>
                            </a:schemeClr>
                          </a:solidFill>
                        </a:rPr>
                        <a:t>  </a:t>
                      </a:r>
                      <a:endParaRPr lang="tr-TR" dirty="0"/>
                    </a:p>
                  </a:txBody>
                  <a:tcPr marL="48581" marR="48581"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r>
                        <a:rPr lang="tr-TR" sz="1300" b="1" kern="1200" dirty="0">
                          <a:solidFill>
                            <a:schemeClr val="accent5">
                              <a:lumMod val="50000"/>
                            </a:schemeClr>
                          </a:solidFill>
                          <a:effectLst/>
                          <a:latin typeface="+mn-lt"/>
                          <a:ea typeface="+mn-ea"/>
                          <a:cs typeface="+mn-cs"/>
                        </a:rPr>
                        <a:t> 2828 sayılı Kanunun ek 1 inci maddesinin birinci fıkrasının kapsamında olup; istihdam hakkından henüz yararlanmamış olanlar, istihdam hakkından yararlanmış ancak memuriyet ile ilişiği kesilenler, devlet memuru olma şartlarını taşımamaları sebebiyle kamu kurumlarında istihdamı sağlanamayan hak sahibi olması.</a:t>
                      </a:r>
                      <a:endParaRPr lang="tr-TR" dirty="0"/>
                    </a:p>
                  </a:txBody>
                  <a:tcPr marL="48581" marR="48581" marT="0" marB="0" anchor="ctr">
                    <a:lnL>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899089189"/>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916508727"/>
              </p:ext>
            </p:extLst>
          </p:nvPr>
        </p:nvGraphicFramePr>
        <p:xfrm>
          <a:off x="112988" y="4946493"/>
          <a:ext cx="11966023" cy="358394"/>
        </p:xfrm>
        <a:graphic>
          <a:graphicData uri="http://schemas.openxmlformats.org/drawingml/2006/table">
            <a:tbl>
              <a:tblPr firstRow="1" firstCol="1" bandRow="1">
                <a:tableStyleId>{5C22544A-7EE6-4342-B048-85BDC9FD1C3A}</a:tableStyleId>
              </a:tblPr>
              <a:tblGrid>
                <a:gridCol w="301477">
                  <a:extLst>
                    <a:ext uri="{9D8B030D-6E8A-4147-A177-3AD203B41FA5}">
                      <a16:colId xmlns:a16="http://schemas.microsoft.com/office/drawing/2014/main" val="2540719545"/>
                    </a:ext>
                  </a:extLst>
                </a:gridCol>
                <a:gridCol w="11664546">
                  <a:extLst>
                    <a:ext uri="{9D8B030D-6E8A-4147-A177-3AD203B41FA5}">
                      <a16:colId xmlns:a16="http://schemas.microsoft.com/office/drawing/2014/main" val="4173295901"/>
                    </a:ext>
                  </a:extLst>
                </a:gridCol>
              </a:tblGrid>
              <a:tr h="0">
                <a:tc gridSpan="2">
                  <a:txBody>
                    <a:bodyPr/>
                    <a:lstStyle/>
                    <a:p>
                      <a:pPr algn="just">
                        <a:lnSpc>
                          <a:spcPct val="107000"/>
                        </a:lnSpc>
                        <a:spcAft>
                          <a:spcPts val="0"/>
                        </a:spcAft>
                      </a:pPr>
                      <a:r>
                        <a:rPr lang="tr-TR" sz="1000" dirty="0">
                          <a:solidFill>
                            <a:srgbClr val="C00000"/>
                          </a:solidFill>
                          <a:effectLst/>
                        </a:rPr>
                        <a:t>NOTLAR</a:t>
                      </a:r>
                      <a:endParaRPr lang="tr-TR"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3185351920"/>
                  </a:ext>
                </a:extLst>
              </a:tr>
              <a:tr h="136204">
                <a:tc>
                  <a:txBody>
                    <a:bodyPr/>
                    <a:lstStyle/>
                    <a:p>
                      <a:pPr marL="171450" indent="-171450" algn="l">
                        <a:lnSpc>
                          <a:spcPct val="107000"/>
                        </a:lnSpc>
                        <a:spcAft>
                          <a:spcPts val="0"/>
                        </a:spcAft>
                        <a:buFont typeface="Wingdings" panose="05000000000000000000" pitchFamily="2" charset="2"/>
                        <a:buChar char="ü"/>
                      </a:pPr>
                      <a:r>
                        <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tx1"/>
                          </a:solidFill>
                          <a:effectLst/>
                          <a:latin typeface="+mn-lt"/>
                          <a:ea typeface="+mn-ea"/>
                          <a:cs typeface="+mn-cs"/>
                        </a:rPr>
                        <a:t>Destekten yararlanma süresi 5 yıldır. </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072686736"/>
                  </a:ext>
                </a:extLst>
              </a:tr>
            </a:tbl>
          </a:graphicData>
        </a:graphic>
      </p:graphicFrame>
    </p:spTree>
    <p:extLst>
      <p:ext uri="{BB962C8B-B14F-4D97-AF65-F5344CB8AC3E}">
        <p14:creationId xmlns:p14="http://schemas.microsoft.com/office/powerpoint/2010/main" val="1786536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699491351"/>
              </p:ext>
            </p:extLst>
          </p:nvPr>
        </p:nvGraphicFramePr>
        <p:xfrm>
          <a:off x="106958" y="834988"/>
          <a:ext cx="7242748" cy="608401"/>
        </p:xfrm>
        <a:graphic>
          <a:graphicData uri="http://schemas.openxmlformats.org/drawingml/2006/table">
            <a:tbl>
              <a:tblPr firstRow="1" firstCol="1" bandRow="1">
                <a:tableStyleId>{5C22544A-7EE6-4342-B048-85BDC9FD1C3A}</a:tableStyleId>
              </a:tblPr>
              <a:tblGrid>
                <a:gridCol w="1471676">
                  <a:extLst>
                    <a:ext uri="{9D8B030D-6E8A-4147-A177-3AD203B41FA5}">
                      <a16:colId xmlns:a16="http://schemas.microsoft.com/office/drawing/2014/main" val="1798935961"/>
                    </a:ext>
                  </a:extLst>
                </a:gridCol>
                <a:gridCol w="5771072">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3294 sayılı Kanunun ek 5. maddesi, 2018/8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426428020"/>
              </p:ext>
            </p:extLst>
          </p:nvPr>
        </p:nvGraphicFramePr>
        <p:xfrm>
          <a:off x="106957" y="1494261"/>
          <a:ext cx="12021542" cy="414528"/>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Prime esas kazanç alt sınır üzerinden hesaplanan sigorta primi işveren hissesinin tamamı Aile, Çalışma ve Sosyal Hizmetler Bakanlığı tarafından karşılanacaktır.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476072576"/>
              </p:ext>
            </p:extLst>
          </p:nvPr>
        </p:nvGraphicFramePr>
        <p:xfrm>
          <a:off x="63501" y="5510117"/>
          <a:ext cx="12046943" cy="1284220"/>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036266">
                  <a:extLst>
                    <a:ext uri="{9D8B030D-6E8A-4147-A177-3AD203B41FA5}">
                      <a16:colId xmlns:a16="http://schemas.microsoft.com/office/drawing/2014/main" val="812310856"/>
                    </a:ext>
                  </a:extLst>
                </a:gridCol>
                <a:gridCol w="2641599">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300" dirty="0">
                          <a:effectLst/>
                        </a:rPr>
                        <a:t>RAKAMLARLA TEŞVİK ÖRNEKLERİ  (2021 RAKAMLARINA GÖRE)</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300" dirty="0">
                          <a:solidFill>
                            <a:schemeClr val="tx1"/>
                          </a:solidFill>
                          <a:effectLst/>
                        </a:rPr>
                        <a:t>PEK ALT SINIRINDAN</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300" b="1" dirty="0">
                          <a:effectLst/>
                        </a:rPr>
                        <a:t>PEK ÜST SINIRINDAN</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(%37,5) – (</a:t>
                      </a:r>
                      <a:r>
                        <a:rPr lang="tr-TR"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(%5xPEK) + (%15,5xAÜ)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 – ((%5xPEK) + (%15,5xAÜ))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733,39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608,17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1.896,08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8.165,70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2426665029"/>
              </p:ext>
            </p:extLst>
          </p:nvPr>
        </p:nvGraphicFramePr>
        <p:xfrm>
          <a:off x="94072" y="2079350"/>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1128718547"/>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20</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2754460271"/>
              </p:ext>
            </p:extLst>
          </p:nvPr>
        </p:nvGraphicFramePr>
        <p:xfrm>
          <a:off x="9402793" y="818554"/>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dirty="0">
                          <a:solidFill>
                            <a:schemeClr val="tx1"/>
                          </a:solidFill>
                          <a:effectLst/>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03294</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6" name="Tablo 15">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4221495936"/>
              </p:ext>
            </p:extLst>
          </p:nvPr>
        </p:nvGraphicFramePr>
        <p:xfrm>
          <a:off x="7418717" y="830709"/>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26/4/2016</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410450568"/>
              </p:ext>
            </p:extLst>
          </p:nvPr>
        </p:nvGraphicFramePr>
        <p:xfrm>
          <a:off x="119840" y="2368499"/>
          <a:ext cx="12008659" cy="3141618"/>
        </p:xfrm>
        <a:graphic>
          <a:graphicData uri="http://schemas.openxmlformats.org/drawingml/2006/table">
            <a:tbl>
              <a:tblPr firstRow="1" firstCol="1" bandRow="1">
                <a:tableStyleId>{5C22544A-7EE6-4342-B048-85BDC9FD1C3A}</a:tableStyleId>
              </a:tblPr>
              <a:tblGrid>
                <a:gridCol w="302551">
                  <a:extLst>
                    <a:ext uri="{9D8B030D-6E8A-4147-A177-3AD203B41FA5}">
                      <a16:colId xmlns:a16="http://schemas.microsoft.com/office/drawing/2014/main" val="3663422847"/>
                    </a:ext>
                  </a:extLst>
                </a:gridCol>
                <a:gridCol w="5705542">
                  <a:extLst>
                    <a:ext uri="{9D8B030D-6E8A-4147-A177-3AD203B41FA5}">
                      <a16:colId xmlns:a16="http://schemas.microsoft.com/office/drawing/2014/main" val="2152779356"/>
                    </a:ext>
                  </a:extLst>
                </a:gridCol>
                <a:gridCol w="295275">
                  <a:extLst>
                    <a:ext uri="{9D8B030D-6E8A-4147-A177-3AD203B41FA5}">
                      <a16:colId xmlns:a16="http://schemas.microsoft.com/office/drawing/2014/main" val="736461928"/>
                    </a:ext>
                  </a:extLst>
                </a:gridCol>
                <a:gridCol w="5705291">
                  <a:extLst>
                    <a:ext uri="{9D8B030D-6E8A-4147-A177-3AD203B41FA5}">
                      <a16:colId xmlns:a16="http://schemas.microsoft.com/office/drawing/2014/main" val="4017625718"/>
                    </a:ext>
                  </a:extLst>
                </a:gridCol>
              </a:tblGrid>
              <a:tr h="231716">
                <a:tc gridSpan="2">
                  <a:txBody>
                    <a:bodyPr/>
                    <a:lstStyle/>
                    <a:p>
                      <a:pPr algn="just">
                        <a:lnSpc>
                          <a:spcPct val="107000"/>
                        </a:lnSpc>
                        <a:spcAft>
                          <a:spcPts val="0"/>
                        </a:spcAft>
                      </a:pPr>
                      <a:r>
                        <a:rPr lang="tr-TR" sz="1300" b="1" kern="1200" dirty="0">
                          <a:solidFill>
                            <a:srgbClr val="C00000"/>
                          </a:solidFill>
                          <a:effectLst/>
                          <a:latin typeface="+mn-lt"/>
                          <a:ea typeface="+mn-ea"/>
                          <a:cs typeface="+mn-cs"/>
                        </a:rPr>
                        <a:t>İşyeri Yönünden;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pPr algn="just">
                        <a:lnSpc>
                          <a:spcPct val="107000"/>
                        </a:lnSpc>
                        <a:spcAft>
                          <a:spcPts val="0"/>
                        </a:spcAft>
                      </a:pP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alpha val="42000"/>
                      </a:srgbClr>
                    </a:solidFill>
                  </a:tcPr>
                </a:tc>
                <a:tc gridSpan="2">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rgbClr val="C00000"/>
                          </a:solidFill>
                          <a:effectLst/>
                          <a:latin typeface="+mn-lt"/>
                          <a:ea typeface="+mn-ea"/>
                          <a:cs typeface="+mn-cs"/>
                        </a:rPr>
                        <a:t>Sigortalı Yönünden;</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42000"/>
                      </a:schemeClr>
                    </a:solidFill>
                  </a:tcPr>
                </a:tc>
                <a:tc hMerge="1">
                  <a:txBody>
                    <a:bodyPr/>
                    <a:lstStyle/>
                    <a:p>
                      <a:endParaRPr lang="tr-TR"/>
                    </a:p>
                  </a:txBody>
                  <a:tcPr/>
                </a:tc>
                <a:extLst>
                  <a:ext uri="{0D108BD9-81ED-4DB2-BD59-A6C34878D82A}">
                    <a16:rowId xmlns:a16="http://schemas.microsoft.com/office/drawing/2014/main" val="3634721284"/>
                  </a:ext>
                </a:extLst>
              </a:tr>
              <a:tr h="231716">
                <a:tc>
                  <a:txBody>
                    <a:bodyPr/>
                    <a:lstStyle/>
                    <a:p>
                      <a:pPr marL="171450" indent="-171450" algn="just">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a:t>
                      </a: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accent5">
                              <a:lumMod val="50000"/>
                            </a:schemeClr>
                          </a:solidFill>
                          <a:effectLst/>
                          <a:latin typeface="+mn-lt"/>
                          <a:ea typeface="+mn-ea"/>
                          <a:cs typeface="+mn-cs"/>
                        </a:rPr>
                        <a:t>26/04/2016 tarihi ve sonrasında işe alınmış olması,</a:t>
                      </a: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296199993"/>
                  </a:ext>
                </a:extLst>
              </a:tr>
              <a:tr h="474183">
                <a:tc>
                  <a:txBody>
                    <a:bodyPr/>
                    <a:lstStyle/>
                    <a:p>
                      <a:pPr marL="285750" indent="-285750">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a:solidFill>
                            <a:schemeClr val="accent5">
                              <a:lumMod val="50000"/>
                            </a:schemeClr>
                          </a:solidFill>
                          <a:effectLst/>
                          <a:latin typeface="+mn-lt"/>
                          <a:ea typeface="+mn-ea"/>
                          <a:cs typeface="+mn-cs"/>
                        </a:rPr>
                        <a:t>Prim, idari para cezası ve bunlara ilişkin gecikme zammı ve cezası borcu bulunmaması,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a:solidFill>
                            <a:schemeClr val="accent5">
                              <a:lumMod val="50000"/>
                            </a:schemeClr>
                          </a:solidFill>
                          <a:effectLst/>
                          <a:latin typeface="+mn-lt"/>
                          <a:ea typeface="+mn-ea"/>
                          <a:cs typeface="+mn-cs"/>
                        </a:rPr>
                        <a:t>İşe giriş tarihinden önceki son bir yıl içerisinde nakdî düzenli sosyal yardımlardan en az bir defa yararlanmış olanların ikamet ettiği hanede bulunması,</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552566562"/>
                  </a:ext>
                </a:extLst>
              </a:tr>
              <a:tr h="231716">
                <a:tc>
                  <a:txBody>
                    <a:bodyPr/>
                    <a:lstStyle/>
                    <a:p>
                      <a:pPr marL="171450" indent="-171450" algn="just">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a:lnSpc>
                          <a:spcPct val="107000"/>
                        </a:lnSpc>
                        <a:spcAft>
                          <a:spcPts val="0"/>
                        </a:spcAft>
                        <a:buSzPts val="1000"/>
                        <a:buFont typeface="Symbol" panose="05050102010706020507" pitchFamily="18" charset="2"/>
                        <a:buNone/>
                        <a:tabLst>
                          <a:tab pos="284480" algn="l"/>
                        </a:tabLst>
                      </a:pPr>
                      <a:r>
                        <a:rPr lang="tr-TR" sz="1300" b="1" kern="1200" dirty="0">
                          <a:solidFill>
                            <a:schemeClr val="accent5">
                              <a:lumMod val="50000"/>
                            </a:schemeClr>
                          </a:solidFill>
                          <a:effectLst/>
                          <a:latin typeface="+mn-lt"/>
                          <a:ea typeface="+mn-ea"/>
                          <a:cs typeface="+mn-cs"/>
                        </a:rPr>
                        <a:t>Kayıt dışı sigortalı çalıştırılmaması,</a:t>
                      </a: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285750" indent="-285750">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lvl="0" indent="0" algn="just" rtl="0">
                        <a:lnSpc>
                          <a:spcPct val="107000"/>
                        </a:lnSpc>
                        <a:spcAft>
                          <a:spcPts val="0"/>
                        </a:spcAft>
                        <a:buSzPts val="1000"/>
                        <a:buFont typeface="Symbol" panose="05050102010706020507" pitchFamily="18" charset="2"/>
                        <a:buNone/>
                        <a:tabLst>
                          <a:tab pos="284480" algn="l"/>
                        </a:tabLst>
                      </a:pPr>
                      <a:r>
                        <a:rPr lang="tr-TR" sz="1300" b="1" kern="1200" dirty="0">
                          <a:solidFill>
                            <a:schemeClr val="accent5">
                              <a:lumMod val="50000"/>
                            </a:schemeClr>
                          </a:solidFill>
                          <a:effectLst/>
                          <a:latin typeface="+mn-lt"/>
                          <a:ea typeface="+mn-ea"/>
                          <a:cs typeface="+mn-cs"/>
                        </a:rPr>
                        <a:t>Türkiye İş Kurumuna kayıtlı işsiz olması,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4003032058"/>
                  </a:ext>
                </a:extLst>
              </a:tr>
              <a:tr h="474183">
                <a:tc>
                  <a:txBody>
                    <a:bodyPr/>
                    <a:lstStyle/>
                    <a:p>
                      <a:pPr marL="171450" indent="-171450" algn="l">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a:solidFill>
                            <a:schemeClr val="accent5">
                              <a:lumMod val="50000"/>
                            </a:schemeClr>
                          </a:solidFill>
                          <a:effectLst/>
                          <a:latin typeface="+mn-lt"/>
                          <a:ea typeface="+mn-ea"/>
                          <a:cs typeface="+mn-cs"/>
                        </a:rPr>
                        <a:t>Yapılandırılmış/taksitlendirilmiş borçların zamanında ve düzenli bir şekilde ödenmesine devam edilmesi,</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rowSpan="2">
                  <a:txBody>
                    <a:bodyPr/>
                    <a:lstStyle/>
                    <a:p>
                      <a:pPr marL="285750" indent="-285750">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rowSpan="2">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a:solidFill>
                            <a:schemeClr val="accent5">
                              <a:lumMod val="50000"/>
                            </a:schemeClr>
                          </a:solidFill>
                          <a:effectLst/>
                          <a:latin typeface="+mn-lt"/>
                          <a:ea typeface="+mn-ea"/>
                          <a:cs typeface="+mn-cs"/>
                        </a:rPr>
                        <a:t>5510 sayılı Kanunun 60 </a:t>
                      </a:r>
                      <a:r>
                        <a:rPr lang="tr-TR" sz="1300" b="1" kern="1200" dirty="0" err="1">
                          <a:solidFill>
                            <a:schemeClr val="accent5">
                              <a:lumMod val="50000"/>
                            </a:schemeClr>
                          </a:solidFill>
                          <a:effectLst/>
                          <a:latin typeface="+mn-lt"/>
                          <a:ea typeface="+mn-ea"/>
                          <a:cs typeface="+mn-cs"/>
                        </a:rPr>
                        <a:t>ıncı</a:t>
                      </a:r>
                      <a:r>
                        <a:rPr lang="tr-TR" sz="1300" b="1" kern="1200" dirty="0">
                          <a:solidFill>
                            <a:schemeClr val="accent5">
                              <a:lumMod val="50000"/>
                            </a:schemeClr>
                          </a:solidFill>
                          <a:effectLst/>
                          <a:latin typeface="+mn-lt"/>
                          <a:ea typeface="+mn-ea"/>
                          <a:cs typeface="+mn-cs"/>
                        </a:rPr>
                        <a:t> maddesinin birinci fıkrasının (c) bendinin (1) numaralı alt bendi kapsamında olması.</a:t>
                      </a:r>
                    </a:p>
                    <a:p>
                      <a:pPr algn="just">
                        <a:lnSpc>
                          <a:spcPct val="107000"/>
                        </a:lnSpc>
                        <a:spcAft>
                          <a:spcPts val="0"/>
                        </a:spcAft>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604998310"/>
                  </a:ext>
                </a:extLst>
              </a:tr>
              <a:tr h="669048">
                <a:tc>
                  <a:txBody>
                    <a:bodyPr/>
                    <a:lstStyle/>
                    <a:p>
                      <a:pPr marL="285750" indent="-285750">
                        <a:buFont typeface="Wingdings" panose="05000000000000000000" pitchFamily="2" charset="2"/>
                        <a:buChar char="ü"/>
                      </a:pPr>
                      <a:r>
                        <a:rPr lang="tr-TR" dirty="0">
                          <a:solidFill>
                            <a:schemeClr val="accent5">
                              <a:lumMod val="50000"/>
                            </a:schemeClr>
                          </a:solidFill>
                        </a:rPr>
                        <a:t>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84480" algn="l"/>
                        </a:tabLst>
                        <a:defRPr/>
                      </a:pPr>
                      <a:r>
                        <a:rPr lang="tr-TR" sz="1300" b="1" kern="1200" dirty="0">
                          <a:solidFill>
                            <a:schemeClr val="accent5">
                              <a:lumMod val="50000"/>
                            </a:schemeClr>
                          </a:solidFill>
                          <a:effectLst/>
                          <a:latin typeface="+mn-lt"/>
                          <a:ea typeface="+mn-ea"/>
                          <a:cs typeface="+mn-cs"/>
                        </a:rPr>
                        <a:t>Sigortalının işe alındığı yıldan önceki takvim yılında Kuruma bildirilen ortalama sigortalı sayısına ilave olarak çalıştırılması.</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vMerge="1">
                  <a:txBody>
                    <a:bodyPr/>
                    <a:lstStyle/>
                    <a:p>
                      <a:endParaRPr lang="tr-TR"/>
                    </a:p>
                  </a:txBody>
                  <a:tcPr/>
                </a:tc>
                <a:tc vMerge="1">
                  <a:txBody>
                    <a:bodyPr/>
                    <a:lstStyle/>
                    <a:p>
                      <a:pPr marL="0" lvl="0" indent="0" algn="just" rtl="0">
                        <a:lnSpc>
                          <a:spcPct val="107000"/>
                        </a:lnSpc>
                        <a:spcAft>
                          <a:spcPts val="0"/>
                        </a:spcAft>
                        <a:buSzPts val="1000"/>
                        <a:buFont typeface="Symbol" panose="05050102010706020507" pitchFamily="18" charset="2"/>
                        <a:buNone/>
                        <a:tabLst>
                          <a:tab pos="284480" algn="l"/>
                        </a:tabLst>
                      </a:pPr>
                      <a:endParaRPr lang="tr-TR" sz="13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1149696262"/>
                  </a:ext>
                </a:extLst>
              </a:tr>
              <a:tr h="231716">
                <a:tc gridSpan="4">
                  <a:txBody>
                    <a:bodyPr/>
                    <a:lstStyle/>
                    <a:p>
                      <a:pPr algn="just">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95872126"/>
                  </a:ext>
                </a:extLst>
              </a:tr>
              <a:tr h="231716">
                <a:tc>
                  <a:txBody>
                    <a:bodyPr/>
                    <a:lstStyle/>
                    <a:p>
                      <a:pPr marL="285750" indent="-285750" algn="l">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gridSpan="3">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Destekten yararlanma süresi bir yıldır. 5335 sayılı Kanunun 30 uncu maddesinin ikinci fıkrası kapsamına giren kurum ve kuruluşlara ait işyerleri ile bu işyerlerinin yaptırdığı her türlü alım ve yapım işlerine ilişkin işyerleri hakkında uygulanmaz.</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69416424"/>
                  </a:ext>
                </a:extLst>
              </a:tr>
            </a:tbl>
          </a:graphicData>
        </a:graphic>
      </p:graphicFrame>
    </p:spTree>
    <p:extLst>
      <p:ext uri="{BB962C8B-B14F-4D97-AF65-F5344CB8AC3E}">
        <p14:creationId xmlns:p14="http://schemas.microsoft.com/office/powerpoint/2010/main" val="1900798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2E95DB5-7413-7542-942A-1E61F716198C}"/>
              </a:ext>
            </a:extLst>
          </p:cNvPr>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 name="Tablo 2">
            <a:extLst>
              <a:ext uri="{FF2B5EF4-FFF2-40B4-BE49-F238E27FC236}">
                <a16:creationId xmlns:a16="http://schemas.microsoft.com/office/drawing/2014/main" id="{80C51014-9CAF-5142-908F-096C24E78A91}"/>
              </a:ext>
            </a:extLst>
          </p:cNvPr>
          <p:cNvGraphicFramePr>
            <a:graphicFrameLocks noGrp="1"/>
          </p:cNvGraphicFramePr>
          <p:nvPr>
            <p:extLst>
              <p:ext uri="{D42A27DB-BD31-4B8C-83A1-F6EECF244321}">
                <p14:modId xmlns:p14="http://schemas.microsoft.com/office/powerpoint/2010/main" val="1021589513"/>
              </p:ext>
            </p:extLst>
          </p:nvPr>
        </p:nvGraphicFramePr>
        <p:xfrm>
          <a:off x="106958" y="834988"/>
          <a:ext cx="7081443" cy="626491"/>
        </p:xfrm>
        <a:graphic>
          <a:graphicData uri="http://schemas.openxmlformats.org/drawingml/2006/table">
            <a:tbl>
              <a:tblPr firstRow="1" firstCol="1" bandRow="1">
                <a:tableStyleId>{5C22544A-7EE6-4342-B048-85BDC9FD1C3A}</a:tableStyleId>
              </a:tblPr>
              <a:tblGrid>
                <a:gridCol w="1438900">
                  <a:extLst>
                    <a:ext uri="{9D8B030D-6E8A-4147-A177-3AD203B41FA5}">
                      <a16:colId xmlns:a16="http://schemas.microsoft.com/office/drawing/2014/main" val="1798935961"/>
                    </a:ext>
                  </a:extLst>
                </a:gridCol>
                <a:gridCol w="5642543">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6331 sayılı İş Sağlığı ve Güvenliği Kanununun 7 </a:t>
                      </a:r>
                      <a:r>
                        <a:rPr lang="tr-TR" sz="1300" b="1" kern="1200" dirty="0" err="1">
                          <a:solidFill>
                            <a:srgbClr val="002060"/>
                          </a:solidFill>
                          <a:effectLst/>
                          <a:latin typeface="+mn-lt"/>
                          <a:ea typeface="+mn-ea"/>
                          <a:cs typeface="+mn-cs"/>
                        </a:rPr>
                        <a:t>nci</a:t>
                      </a:r>
                      <a:r>
                        <a:rPr lang="tr-TR" sz="1300" b="1" kern="1200" dirty="0">
                          <a:solidFill>
                            <a:srgbClr val="002060"/>
                          </a:solidFill>
                          <a:effectLst/>
                          <a:latin typeface="+mn-lt"/>
                          <a:ea typeface="+mn-ea"/>
                          <a:cs typeface="+mn-cs"/>
                        </a:rPr>
                        <a:t> maddesi ile 24/12/2013 tarihli ve 28861 sayılı Resmi </a:t>
                      </a:r>
                      <a:r>
                        <a:rPr lang="tr-TR" sz="1300" b="1" kern="1200" dirty="0" err="1">
                          <a:solidFill>
                            <a:srgbClr val="002060"/>
                          </a:solidFill>
                          <a:effectLst/>
                          <a:latin typeface="+mn-lt"/>
                          <a:ea typeface="+mn-ea"/>
                          <a:cs typeface="+mn-cs"/>
                        </a:rPr>
                        <a:t>Gazete’de</a:t>
                      </a:r>
                      <a:r>
                        <a:rPr lang="tr-TR" sz="1300" b="1" kern="1200" dirty="0">
                          <a:solidFill>
                            <a:srgbClr val="002060"/>
                          </a:solidFill>
                          <a:effectLst/>
                          <a:latin typeface="+mn-lt"/>
                          <a:ea typeface="+mn-ea"/>
                          <a:cs typeface="+mn-cs"/>
                        </a:rPr>
                        <a:t> yayımlanan İş Sağlığı ve Güvenliği Hizmetlerinin Desteklenmesi Hakkında Yönetmeliğin 6 </a:t>
                      </a:r>
                      <a:r>
                        <a:rPr lang="tr-TR" sz="1300" b="1" kern="1200" dirty="0" err="1">
                          <a:solidFill>
                            <a:srgbClr val="002060"/>
                          </a:solidFill>
                          <a:effectLst/>
                          <a:latin typeface="+mn-lt"/>
                          <a:ea typeface="+mn-ea"/>
                          <a:cs typeface="+mn-cs"/>
                        </a:rPr>
                        <a:t>ncı</a:t>
                      </a:r>
                      <a:r>
                        <a:rPr lang="tr-TR" sz="1300" b="1" kern="1200" dirty="0">
                          <a:solidFill>
                            <a:srgbClr val="002060"/>
                          </a:solidFill>
                          <a:effectLst/>
                          <a:latin typeface="+mn-lt"/>
                          <a:ea typeface="+mn-ea"/>
                          <a:cs typeface="+mn-cs"/>
                        </a:rPr>
                        <a:t> maddesi.</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0A1E405A-AB21-0C40-990A-420A6AA130AB}"/>
              </a:ext>
            </a:extLst>
          </p:cNvPr>
          <p:cNvGraphicFramePr>
            <a:graphicFrameLocks noGrp="1"/>
          </p:cNvGraphicFramePr>
          <p:nvPr>
            <p:extLst>
              <p:ext uri="{D42A27DB-BD31-4B8C-83A1-F6EECF244321}">
                <p14:modId xmlns:p14="http://schemas.microsoft.com/office/powerpoint/2010/main" val="2359688385"/>
              </p:ext>
            </p:extLst>
          </p:nvPr>
        </p:nvGraphicFramePr>
        <p:xfrm>
          <a:off x="106957" y="1494261"/>
          <a:ext cx="12021542" cy="626491"/>
        </p:xfrm>
        <a:graphic>
          <a:graphicData uri="http://schemas.openxmlformats.org/drawingml/2006/table">
            <a:tbl>
              <a:tblPr firstRow="1" firstCol="1" bandRow="1">
                <a:tableStyleId>{5C22544A-7EE6-4342-B048-85BDC9FD1C3A}</a:tableStyleId>
              </a:tblPr>
              <a:tblGrid>
                <a:gridCol w="1436617">
                  <a:extLst>
                    <a:ext uri="{9D8B030D-6E8A-4147-A177-3AD203B41FA5}">
                      <a16:colId xmlns:a16="http://schemas.microsoft.com/office/drawing/2014/main" val="1635233704"/>
                    </a:ext>
                  </a:extLst>
                </a:gridCol>
                <a:gridCol w="10584925">
                  <a:extLst>
                    <a:ext uri="{9D8B030D-6E8A-4147-A177-3AD203B41FA5}">
                      <a16:colId xmlns:a16="http://schemas.microsoft.com/office/drawing/2014/main" val="4095596175"/>
                    </a:ext>
                  </a:extLst>
                </a:gridCol>
              </a:tblGrid>
              <a:tr h="605971">
                <a:tc>
                  <a:txBody>
                    <a:bodyPr/>
                    <a:lstStyle/>
                    <a:p>
                      <a:pPr algn="just">
                        <a:lnSpc>
                          <a:spcPct val="107000"/>
                        </a:lnSpc>
                        <a:spcAft>
                          <a:spcPts val="0"/>
                        </a:spcAft>
                      </a:pPr>
                      <a:r>
                        <a:rPr lang="tr-TR" sz="1400" b="1" kern="1200" dirty="0">
                          <a:solidFill>
                            <a:srgbClr val="002060"/>
                          </a:solidFill>
                          <a:effectLst/>
                          <a:latin typeface="+mn-lt"/>
                          <a:ea typeface="+mn-ea"/>
                          <a:cs typeface="+mn-cs"/>
                        </a:rPr>
                        <a:t>AÇIKLAMA</a:t>
                      </a: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10’dan az çalışanı bulunan tehlikeli ve çok tehlikeli sınıfta yer alan işyerlerinde iş sağlığı ve güvenliği hizmetlerinin desteklenmesi amacıyla 1/1/2014 tarihinden itibaren sigortalı başına günlük brüt asgari ücretin tehlikeli sınıfta yer alan işyerlerinde %1,4’i, çok tehlikeli sınıfta yer alan işyerlerinde  %1,6’sı işverene ödenmektedir. Finansmanı SGK (Kısa vadeli sigorta kollarından) tarafından karşılanmaktadır. </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5" name="Tablo 4">
            <a:extLst>
              <a:ext uri="{FF2B5EF4-FFF2-40B4-BE49-F238E27FC236}">
                <a16:creationId xmlns:a16="http://schemas.microsoft.com/office/drawing/2014/main" id="{1547AA67-7479-1843-80E8-A9BEFDE35F6B}"/>
              </a:ext>
            </a:extLst>
          </p:cNvPr>
          <p:cNvGraphicFramePr>
            <a:graphicFrameLocks noGrp="1"/>
          </p:cNvGraphicFramePr>
          <p:nvPr>
            <p:extLst>
              <p:ext uri="{D42A27DB-BD31-4B8C-83A1-F6EECF244321}">
                <p14:modId xmlns:p14="http://schemas.microsoft.com/office/powerpoint/2010/main" val="607897487"/>
              </p:ext>
            </p:extLst>
          </p:nvPr>
        </p:nvGraphicFramePr>
        <p:xfrm>
          <a:off x="94072" y="2171353"/>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0370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6" name="Diyagram 5">
            <a:extLst>
              <a:ext uri="{FF2B5EF4-FFF2-40B4-BE49-F238E27FC236}">
                <a16:creationId xmlns:a16="http://schemas.microsoft.com/office/drawing/2014/main" id="{81171E4B-0355-B54B-97F4-E249A0071C87}"/>
              </a:ext>
            </a:extLst>
          </p:cNvPr>
          <p:cNvGraphicFramePr/>
          <p:nvPr>
            <p:extLst>
              <p:ext uri="{D42A27DB-BD31-4B8C-83A1-F6EECF244321}">
                <p14:modId xmlns:p14="http://schemas.microsoft.com/office/powerpoint/2010/main" val="2726220582"/>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2">
            <a:extLst>
              <a:ext uri="{FF2B5EF4-FFF2-40B4-BE49-F238E27FC236}">
                <a16:creationId xmlns:a16="http://schemas.microsoft.com/office/drawing/2014/main" id="{ADC3DBA0-95F6-7B44-899D-0CE842DADC9A}"/>
              </a:ext>
            </a:extLst>
          </p:cNvPr>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21</a:t>
            </a:r>
          </a:p>
        </p:txBody>
      </p:sp>
      <p:sp>
        <p:nvSpPr>
          <p:cNvPr id="8" name="Dikdörtgen 7">
            <a:extLst>
              <a:ext uri="{FF2B5EF4-FFF2-40B4-BE49-F238E27FC236}">
                <a16:creationId xmlns:a16="http://schemas.microsoft.com/office/drawing/2014/main" id="{3189EDE7-8FF4-2545-94DB-21F081C594F2}"/>
              </a:ext>
            </a:extLst>
          </p:cNvPr>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6D6BA8AE-B777-FD40-8B89-307618F64A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10" name="Tablo 9">
            <a:extLst>
              <a:ext uri="{FF2B5EF4-FFF2-40B4-BE49-F238E27FC236}">
                <a16:creationId xmlns:a16="http://schemas.microsoft.com/office/drawing/2014/main" id="{8866AEB1-A4BB-D247-97F2-9A406EDA795B}"/>
              </a:ext>
            </a:extLst>
          </p:cNvPr>
          <p:cNvGraphicFramePr>
            <a:graphicFrameLocks noGrp="1"/>
          </p:cNvGraphicFramePr>
          <p:nvPr>
            <p:extLst>
              <p:ext uri="{D42A27DB-BD31-4B8C-83A1-F6EECF244321}">
                <p14:modId xmlns:p14="http://schemas.microsoft.com/office/powerpoint/2010/main" val="3917049456"/>
              </p:ext>
            </p:extLst>
          </p:nvPr>
        </p:nvGraphicFramePr>
        <p:xfrm>
          <a:off x="7219039" y="852015"/>
          <a:ext cx="2451423" cy="625855"/>
        </p:xfrm>
        <a:graphic>
          <a:graphicData uri="http://schemas.openxmlformats.org/drawingml/2006/table">
            <a:tbl>
              <a:tblPr firstRow="1" firstCol="1" bandRow="1">
                <a:tableStyleId>{5C22544A-7EE6-4342-B048-85BDC9FD1C3A}</a:tableStyleId>
              </a:tblPr>
              <a:tblGrid>
                <a:gridCol w="1500033">
                  <a:extLst>
                    <a:ext uri="{9D8B030D-6E8A-4147-A177-3AD203B41FA5}">
                      <a16:colId xmlns:a16="http://schemas.microsoft.com/office/drawing/2014/main" val="2643230235"/>
                    </a:ext>
                  </a:extLst>
                </a:gridCol>
                <a:gridCol w="95139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dirty="0">
                          <a:solidFill>
                            <a:schemeClr val="tx1"/>
                          </a:solidFill>
                          <a:effectLst/>
                        </a:rPr>
                        <a:t>BAŞLAMA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tc>
                  <a:txBody>
                    <a:bodyPr/>
                    <a:lstStyle/>
                    <a:p>
                      <a:pPr algn="ctr">
                        <a:lnSpc>
                          <a:spcPct val="107000"/>
                        </a:lnSpc>
                        <a:spcAft>
                          <a:spcPts val="0"/>
                        </a:spcAft>
                      </a:pPr>
                      <a:r>
                        <a:rPr lang="tr-TR" sz="1300" dirty="0">
                          <a:solidFill>
                            <a:schemeClr val="tx1"/>
                          </a:solidFill>
                          <a:effectLst/>
                        </a:rPr>
                        <a:t>BİTİŞ TARİHİ</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1/1/2014</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11" name="Tablo 10">
            <a:extLst>
              <a:ext uri="{FF2B5EF4-FFF2-40B4-BE49-F238E27FC236}">
                <a16:creationId xmlns:a16="http://schemas.microsoft.com/office/drawing/2014/main" id="{A0EECBD2-A516-394E-95FA-F31BE8AE9DB0}"/>
              </a:ext>
            </a:extLst>
          </p:cNvPr>
          <p:cNvGraphicFramePr>
            <a:graphicFrameLocks noGrp="1"/>
          </p:cNvGraphicFramePr>
          <p:nvPr>
            <p:extLst>
              <p:ext uri="{D42A27DB-BD31-4B8C-83A1-F6EECF244321}">
                <p14:modId xmlns:p14="http://schemas.microsoft.com/office/powerpoint/2010/main" val="3481927107"/>
              </p:ext>
            </p:extLst>
          </p:nvPr>
        </p:nvGraphicFramePr>
        <p:xfrm>
          <a:off x="87629" y="2459256"/>
          <a:ext cx="12047311" cy="1164654"/>
        </p:xfrm>
        <a:graphic>
          <a:graphicData uri="http://schemas.openxmlformats.org/drawingml/2006/table">
            <a:tbl>
              <a:tblPr>
                <a:tableStyleId>{5C22544A-7EE6-4342-B048-85BDC9FD1C3A}</a:tableStyleId>
              </a:tblPr>
              <a:tblGrid>
                <a:gridCol w="12047311">
                  <a:extLst>
                    <a:ext uri="{9D8B030D-6E8A-4147-A177-3AD203B41FA5}">
                      <a16:colId xmlns:a16="http://schemas.microsoft.com/office/drawing/2014/main" val="3341802642"/>
                    </a:ext>
                  </a:extLst>
                </a:gridCol>
              </a:tblGrid>
              <a:tr h="821432">
                <a:tc>
                  <a:txBody>
                    <a:bodyPr/>
                    <a:lstStyle/>
                    <a:p>
                      <a:pPr marL="342900" lvl="0" indent="-342900" algn="just">
                        <a:lnSpc>
                          <a:spcPct val="107000"/>
                        </a:lnSpc>
                        <a:spcAft>
                          <a:spcPts val="0"/>
                        </a:spcAft>
                        <a:buFont typeface="Wingdings" panose="05000000000000000000" pitchFamily="2" charset="2"/>
                        <a:buChar char=""/>
                      </a:pPr>
                      <a:r>
                        <a:rPr lang="tr-TR" sz="1200" b="1" dirty="0">
                          <a:solidFill>
                            <a:schemeClr val="accent5">
                              <a:lumMod val="50000"/>
                            </a:schemeClr>
                          </a:solidFill>
                          <a:effectLst/>
                        </a:rPr>
                        <a:t>Türkiye genelinde, tehlikeli ve çok tehlikeli sınıfta yer alan işyerlerinde ondan az çalışanın bulunması,</a:t>
                      </a:r>
                    </a:p>
                    <a:p>
                      <a:pPr marL="342900" lvl="0" indent="-342900" algn="just">
                        <a:lnSpc>
                          <a:spcPct val="107000"/>
                        </a:lnSpc>
                        <a:spcAft>
                          <a:spcPts val="0"/>
                        </a:spcAft>
                        <a:buFont typeface="Wingdings" panose="05000000000000000000" pitchFamily="2" charset="2"/>
                        <a:buChar char=""/>
                      </a:pPr>
                      <a:r>
                        <a:rPr lang="tr-TR" sz="1200" b="1" dirty="0">
                          <a:solidFill>
                            <a:schemeClr val="accent5">
                              <a:lumMod val="50000"/>
                            </a:schemeClr>
                          </a:solidFill>
                          <a:effectLst/>
                        </a:rPr>
                        <a:t>Aylık prim ve hizmet belgesinin </a:t>
                      </a:r>
                      <a:r>
                        <a:rPr lang="tr-TR" sz="1200" b="1" kern="1200" dirty="0">
                          <a:solidFill>
                            <a:schemeClr val="accent5">
                              <a:lumMod val="50000"/>
                            </a:schemeClr>
                          </a:solidFill>
                          <a:effectLst/>
                          <a:latin typeface="+mn-lt"/>
                          <a:ea typeface="+mn-ea"/>
                          <a:cs typeface="+mn-cs"/>
                        </a:rPr>
                        <a:t>/ muhtasar ve prim hizmet beyannamesinin </a:t>
                      </a:r>
                      <a:r>
                        <a:rPr lang="tr-TR" sz="1200" b="1" dirty="0">
                          <a:solidFill>
                            <a:schemeClr val="accent5">
                              <a:lumMod val="50000"/>
                            </a:schemeClr>
                          </a:solidFill>
                          <a:effectLst/>
                        </a:rPr>
                        <a:t>yasal süresi içinde Kuruma verilmesi,</a:t>
                      </a:r>
                    </a:p>
                    <a:p>
                      <a:pPr marL="342900" lvl="0" indent="-342900" algn="just">
                        <a:lnSpc>
                          <a:spcPct val="107000"/>
                        </a:lnSpc>
                        <a:spcAft>
                          <a:spcPts val="0"/>
                        </a:spcAft>
                        <a:buFont typeface="Wingdings" panose="05000000000000000000" pitchFamily="2" charset="2"/>
                        <a:buChar char=""/>
                      </a:pPr>
                      <a:r>
                        <a:rPr lang="tr-TR" sz="1200" b="1" dirty="0">
                          <a:solidFill>
                            <a:schemeClr val="accent5">
                              <a:lumMod val="50000"/>
                            </a:schemeClr>
                          </a:solidFill>
                          <a:effectLst/>
                        </a:rPr>
                        <a:t>Kuruma yasal süresi içerisinde ödenmemiş prim ve prime ilişkin borcun bulunmaması,</a:t>
                      </a:r>
                    </a:p>
                    <a:p>
                      <a:pPr marL="342900" lvl="0" indent="-342900" algn="just">
                        <a:lnSpc>
                          <a:spcPct val="107000"/>
                        </a:lnSpc>
                        <a:spcAft>
                          <a:spcPts val="0"/>
                        </a:spcAft>
                        <a:buFont typeface="Wingdings" panose="05000000000000000000" pitchFamily="2" charset="2"/>
                        <a:buChar char=""/>
                      </a:pPr>
                      <a:r>
                        <a:rPr lang="tr-TR" sz="1200" b="1" dirty="0">
                          <a:solidFill>
                            <a:schemeClr val="accent5">
                              <a:lumMod val="50000"/>
                            </a:schemeClr>
                          </a:solidFill>
                          <a:effectLst/>
                        </a:rPr>
                        <a:t>Kayıt dışı sigortalı çalıştırılmaması, </a:t>
                      </a:r>
                    </a:p>
                    <a:p>
                      <a:pPr marL="342900" lvl="0" indent="-342900" algn="just">
                        <a:lnSpc>
                          <a:spcPct val="107000"/>
                        </a:lnSpc>
                        <a:spcAft>
                          <a:spcPts val="0"/>
                        </a:spcAft>
                        <a:buFont typeface="Wingdings" panose="05000000000000000000" pitchFamily="2" charset="2"/>
                        <a:buChar char=""/>
                      </a:pPr>
                      <a:r>
                        <a:rPr lang="tr-TR" sz="1200" b="1" dirty="0">
                          <a:solidFill>
                            <a:schemeClr val="accent5">
                              <a:lumMod val="50000"/>
                            </a:schemeClr>
                          </a:solidFill>
                          <a:effectLst/>
                        </a:rPr>
                        <a:t>Kurum adına tehlikeli ve çok tehlikeli işyerleri için yansıtma faturası düzenlenmesi ve üniteye verilmesi,</a:t>
                      </a:r>
                    </a:p>
                    <a:p>
                      <a:pPr marL="342900" lvl="0" indent="-342900" algn="just">
                        <a:lnSpc>
                          <a:spcPct val="107000"/>
                        </a:lnSpc>
                        <a:spcAft>
                          <a:spcPts val="0"/>
                        </a:spcAft>
                        <a:buFont typeface="Wingdings" panose="05000000000000000000" pitchFamily="2" charset="2"/>
                        <a:buChar char=""/>
                      </a:pPr>
                      <a:r>
                        <a:rPr lang="tr-TR" sz="1200" b="1" dirty="0">
                          <a:solidFill>
                            <a:schemeClr val="accent5">
                              <a:lumMod val="50000"/>
                            </a:schemeClr>
                          </a:solidFill>
                          <a:effectLst/>
                        </a:rPr>
                        <a:t>İşyerinin, İSG-</a:t>
                      </a:r>
                      <a:r>
                        <a:rPr lang="tr-TR" sz="1200" b="1" dirty="0" err="1">
                          <a:solidFill>
                            <a:schemeClr val="accent5">
                              <a:lumMod val="50000"/>
                            </a:schemeClr>
                          </a:solidFill>
                          <a:effectLst/>
                        </a:rPr>
                        <a:t>KATİP’e</a:t>
                      </a:r>
                      <a:r>
                        <a:rPr lang="tr-TR" sz="1200" b="1" dirty="0">
                          <a:solidFill>
                            <a:schemeClr val="accent5">
                              <a:lumMod val="50000"/>
                            </a:schemeClr>
                          </a:solidFill>
                          <a:effectLst/>
                        </a:rPr>
                        <a:t> kayıtlı onaylanmış ve devam eden iş sağlığı ve güvenliği hizmetlerinin verilmesine ilişkin hizmet sunucusu ile yapılmış bir sözleşmesinin olması gerekmektedir</a:t>
                      </a:r>
                      <a:r>
                        <a:rPr lang="tr-TR" sz="1200" dirty="0">
                          <a:solidFill>
                            <a:schemeClr val="accent5">
                              <a:lumMod val="50000"/>
                            </a:schemeClr>
                          </a:solidFill>
                          <a:effectLst/>
                        </a:rPr>
                        <a:t>.</a:t>
                      </a:r>
                      <a:endParaRPr lang="tr-TR" sz="1200"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89535" marR="89535" marT="0" marB="0">
                    <a:solidFill>
                      <a:schemeClr val="accent1">
                        <a:lumMod val="20000"/>
                        <a:lumOff val="80000"/>
                        <a:alpha val="42000"/>
                      </a:schemeClr>
                    </a:solidFill>
                  </a:tcPr>
                </a:tc>
                <a:extLst>
                  <a:ext uri="{0D108BD9-81ED-4DB2-BD59-A6C34878D82A}">
                    <a16:rowId xmlns:a16="http://schemas.microsoft.com/office/drawing/2014/main" val="3288567608"/>
                  </a:ext>
                </a:extLst>
              </a:tr>
            </a:tbl>
          </a:graphicData>
        </a:graphic>
      </p:graphicFrame>
      <p:graphicFrame>
        <p:nvGraphicFramePr>
          <p:cNvPr id="12" name="Tablo 11">
            <a:extLst>
              <a:ext uri="{FF2B5EF4-FFF2-40B4-BE49-F238E27FC236}">
                <a16:creationId xmlns:a16="http://schemas.microsoft.com/office/drawing/2014/main" id="{F411AE64-37C7-614B-919D-F1B94C36E7F9}"/>
              </a:ext>
            </a:extLst>
          </p:cNvPr>
          <p:cNvGraphicFramePr>
            <a:graphicFrameLocks noGrp="1"/>
          </p:cNvGraphicFramePr>
          <p:nvPr>
            <p:extLst>
              <p:ext uri="{D42A27DB-BD31-4B8C-83A1-F6EECF244321}">
                <p14:modId xmlns:p14="http://schemas.microsoft.com/office/powerpoint/2010/main" val="486353034"/>
              </p:ext>
            </p:extLst>
          </p:nvPr>
        </p:nvGraphicFramePr>
        <p:xfrm>
          <a:off x="87629" y="3764900"/>
          <a:ext cx="12034428" cy="1947482"/>
        </p:xfrm>
        <a:graphic>
          <a:graphicData uri="http://schemas.openxmlformats.org/drawingml/2006/table">
            <a:tbl>
              <a:tblPr>
                <a:tableStyleId>{5C22544A-7EE6-4342-B048-85BDC9FD1C3A}</a:tableStyleId>
              </a:tblPr>
              <a:tblGrid>
                <a:gridCol w="12034428">
                  <a:extLst>
                    <a:ext uri="{9D8B030D-6E8A-4147-A177-3AD203B41FA5}">
                      <a16:colId xmlns:a16="http://schemas.microsoft.com/office/drawing/2014/main" val="3640921159"/>
                    </a:ext>
                  </a:extLst>
                </a:gridCol>
              </a:tblGrid>
              <a:tr h="1827332">
                <a:tc>
                  <a:txBody>
                    <a:bodyPr/>
                    <a:lstStyle/>
                    <a:p>
                      <a:pPr indent="228600" algn="l">
                        <a:lnSpc>
                          <a:spcPct val="107000"/>
                        </a:lnSpc>
                        <a:spcAft>
                          <a:spcPts val="0"/>
                        </a:spcAft>
                      </a:pPr>
                      <a:r>
                        <a:rPr lang="tr-TR" sz="1200" b="1" dirty="0">
                          <a:solidFill>
                            <a:srgbClr val="C00000"/>
                          </a:solidFill>
                          <a:effectLst/>
                        </a:rPr>
                        <a:t>Destek ödemelerine ilişkin başvurular;</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Ocak, Şubat ve Mart ayları için Nisan ayının,</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Nisan, Mayıs ve Haziran ayları için Temmuz ayının,</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Temmuz, Ağustos ve Eylül ayları için Ekim ayının,</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Ekim, Kasım ve Aralık ayları için izleyen yılın Ocak ayının sonuna kadar yapılır.</a:t>
                      </a:r>
                    </a:p>
                    <a:p>
                      <a:pPr marL="228600" algn="l">
                        <a:lnSpc>
                          <a:spcPct val="107000"/>
                        </a:lnSpc>
                        <a:spcAft>
                          <a:spcPts val="0"/>
                        </a:spcAft>
                      </a:pPr>
                      <a:r>
                        <a:rPr lang="tr-TR" sz="1200" b="1" dirty="0">
                          <a:solidFill>
                            <a:srgbClr val="C00000"/>
                          </a:solidFill>
                          <a:effectLst/>
                        </a:rPr>
                        <a:t>Ödemeler:</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Birinci dönem destek ödemeleri Ocak, Şubat ve Mart ayları için Mayıs ayının sonunda,</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İkinci dönem destek ödemeleri Nisan, Mayıs ve Haziran ayları için Ağustos ayının sonunda,</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Üçüncü dönem destek ödemeleri Temmuz, Ağustos ve Eylül ayları için Kasım ayının sonunda,</a:t>
                      </a:r>
                    </a:p>
                    <a:p>
                      <a:pPr marL="342900" lvl="0" indent="-342900" algn="l">
                        <a:lnSpc>
                          <a:spcPct val="107000"/>
                        </a:lnSpc>
                        <a:spcAft>
                          <a:spcPts val="0"/>
                        </a:spcAft>
                        <a:buFont typeface="Wingdings" panose="05000000000000000000" pitchFamily="2" charset="2"/>
                        <a:buChar char=""/>
                      </a:pPr>
                      <a:r>
                        <a:rPr lang="tr-TR" sz="1200" b="1" dirty="0">
                          <a:solidFill>
                            <a:schemeClr val="accent5">
                              <a:lumMod val="50000"/>
                            </a:schemeClr>
                          </a:solidFill>
                          <a:effectLst/>
                        </a:rPr>
                        <a:t>Dördüncü dönem destek ödemeleri Ekim, Kasım ve Aralık ayları için izleyen yılın Şubat ayının sonunda gerçekleştirilir.</a:t>
                      </a:r>
                      <a:endParaRPr lang="tr-TR" sz="1200" b="1" dirty="0">
                        <a:solidFill>
                          <a:schemeClr val="accent5">
                            <a:lumMod val="50000"/>
                          </a:schemeClr>
                        </a:solidFill>
                        <a:effectLst/>
                        <a:latin typeface="Times New Roman" panose="02020603050405020304" pitchFamily="18" charset="0"/>
                        <a:ea typeface="Times New Roman" panose="02020603050405020304" pitchFamily="18" charset="0"/>
                      </a:endParaRPr>
                    </a:p>
                  </a:txBody>
                  <a:tcPr marL="89535" marR="89535" marT="0" marB="0">
                    <a:solidFill>
                      <a:schemeClr val="accent1">
                        <a:lumMod val="20000"/>
                        <a:lumOff val="80000"/>
                        <a:alpha val="42000"/>
                      </a:schemeClr>
                    </a:solidFill>
                  </a:tcPr>
                </a:tc>
                <a:extLst>
                  <a:ext uri="{0D108BD9-81ED-4DB2-BD59-A6C34878D82A}">
                    <a16:rowId xmlns:a16="http://schemas.microsoft.com/office/drawing/2014/main" val="3692060178"/>
                  </a:ext>
                </a:extLst>
              </a:tr>
            </a:tbl>
          </a:graphicData>
        </a:graphic>
      </p:graphicFrame>
      <p:graphicFrame>
        <p:nvGraphicFramePr>
          <p:cNvPr id="13" name="Tablo 12">
            <a:extLst>
              <a:ext uri="{FF2B5EF4-FFF2-40B4-BE49-F238E27FC236}">
                <a16:creationId xmlns:a16="http://schemas.microsoft.com/office/drawing/2014/main" id="{288148F4-BA42-6A41-BD03-5A27FC8665FA}"/>
              </a:ext>
            </a:extLst>
          </p:cNvPr>
          <p:cNvGraphicFramePr>
            <a:graphicFrameLocks noGrp="1"/>
          </p:cNvGraphicFramePr>
          <p:nvPr>
            <p:extLst>
              <p:ext uri="{D42A27DB-BD31-4B8C-83A1-F6EECF244321}">
                <p14:modId xmlns:p14="http://schemas.microsoft.com/office/powerpoint/2010/main" val="3298583500"/>
              </p:ext>
            </p:extLst>
          </p:nvPr>
        </p:nvGraphicFramePr>
        <p:xfrm>
          <a:off x="106957" y="5834397"/>
          <a:ext cx="12021542" cy="836060"/>
        </p:xfrm>
        <a:graphic>
          <a:graphicData uri="http://schemas.openxmlformats.org/drawingml/2006/table">
            <a:tbl>
              <a:tblPr firstRow="1" firstCol="1" bandRow="1">
                <a:tableStyleId>{5C22544A-7EE6-4342-B048-85BDC9FD1C3A}</a:tableStyleId>
              </a:tblPr>
              <a:tblGrid>
                <a:gridCol w="5575137">
                  <a:extLst>
                    <a:ext uri="{9D8B030D-6E8A-4147-A177-3AD203B41FA5}">
                      <a16:colId xmlns:a16="http://schemas.microsoft.com/office/drawing/2014/main" val="568512312"/>
                    </a:ext>
                  </a:extLst>
                </a:gridCol>
                <a:gridCol w="6446405">
                  <a:extLst>
                    <a:ext uri="{9D8B030D-6E8A-4147-A177-3AD203B41FA5}">
                      <a16:colId xmlns:a16="http://schemas.microsoft.com/office/drawing/2014/main" val="772339943"/>
                    </a:ext>
                  </a:extLst>
                </a:gridCol>
              </a:tblGrid>
              <a:tr h="262865">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kern="1200" dirty="0">
                          <a:effectLst/>
                        </a:rPr>
                        <a:t>BİR SİGORTALI İÇİN 30 GÜNLÜK DESTEK TUTARI  (2021 RAKAMLARINA GÖRE)</a:t>
                      </a:r>
                      <a:endParaRPr lang="tr-TR" sz="1300" b="1" kern="1200" dirty="0">
                        <a:solidFill>
                          <a:schemeClr val="lt1"/>
                        </a:solidFill>
                        <a:effectLst/>
                        <a:latin typeface="+mn-lt"/>
                        <a:ea typeface="+mn-ea"/>
                        <a:cs typeface="+mn-cs"/>
                      </a:endParaRPr>
                    </a:p>
                  </a:txBody>
                  <a:tcPr marL="66325" marR="66325" marT="0" marB="0">
                    <a:solidFill>
                      <a:srgbClr val="C00000"/>
                    </a:solidFill>
                  </a:tcPr>
                </a:tc>
                <a:tc hMerge="1">
                  <a:txBody>
                    <a:bodyPr/>
                    <a:lstStyle/>
                    <a:p>
                      <a:endParaRPr lang="tr-TR"/>
                    </a:p>
                  </a:txBody>
                  <a:tcPr/>
                </a:tc>
                <a:extLst>
                  <a:ext uri="{0D108BD9-81ED-4DB2-BD59-A6C34878D82A}">
                    <a16:rowId xmlns:a16="http://schemas.microsoft.com/office/drawing/2014/main" val="172108182"/>
                  </a:ext>
                </a:extLst>
              </a:tr>
              <a:tr h="299085">
                <a:tc>
                  <a:txBody>
                    <a:bodyPr/>
                    <a:lstStyle/>
                    <a:p>
                      <a:pPr algn="ctr">
                        <a:lnSpc>
                          <a:spcPct val="107000"/>
                        </a:lnSpc>
                        <a:spcAft>
                          <a:spcPts val="0"/>
                        </a:spcAft>
                      </a:pPr>
                      <a:r>
                        <a:rPr lang="tr-TR" sz="1400" b="1" dirty="0">
                          <a:solidFill>
                            <a:schemeClr val="accent5">
                              <a:lumMod val="50000"/>
                            </a:schemeClr>
                          </a:solidFill>
                          <a:effectLst/>
                        </a:rPr>
                        <a:t>SPEK Alt Sınır (Tehlikeli İşyeri)</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solidFill>
                      <a:schemeClr val="tx2">
                        <a:lumMod val="40000"/>
                        <a:lumOff val="60000"/>
                        <a:alpha val="58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1400" b="1" u="none" strike="noStrike" kern="1200" cap="none" spc="0" normalizeH="0" baseline="0" noProof="0" dirty="0">
                          <a:ln>
                            <a:noFill/>
                          </a:ln>
                          <a:solidFill>
                            <a:schemeClr val="accent5">
                              <a:lumMod val="50000"/>
                            </a:schemeClr>
                          </a:solidFill>
                          <a:effectLst/>
                          <a:uLnTx/>
                          <a:uFillTx/>
                        </a:rPr>
                        <a:t>SPEK Alt Sınır (Çok Tehlikeli İşyeri)</a:t>
                      </a:r>
                      <a:endParaRPr kumimoji="0" lang="tr-TR" sz="1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solidFill>
                      <a:schemeClr val="accent1">
                        <a:alpha val="58000"/>
                      </a:schemeClr>
                    </a:solidFill>
                  </a:tcPr>
                </a:tc>
                <a:extLst>
                  <a:ext uri="{0D108BD9-81ED-4DB2-BD59-A6C34878D82A}">
                    <a16:rowId xmlns:a16="http://schemas.microsoft.com/office/drawing/2014/main" val="2465669530"/>
                  </a:ext>
                </a:extLst>
              </a:tr>
              <a:tr h="274110">
                <a:tc>
                  <a:txBody>
                    <a:bodyPr/>
                    <a:lstStyle/>
                    <a:p>
                      <a:pPr algn="ctr">
                        <a:lnSpc>
                          <a:spcPct val="107000"/>
                        </a:lnSpc>
                        <a:spcAft>
                          <a:spcPts val="800"/>
                        </a:spcAft>
                      </a:pPr>
                      <a:r>
                        <a:rPr lang="tr-TR" sz="1600" b="1" dirty="0">
                          <a:effectLst/>
                        </a:rPr>
                        <a:t>50,09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solidFill>
                      <a:srgbClr val="00B050">
                        <a:alpha val="40000"/>
                      </a:srgbClr>
                    </a:solidFill>
                  </a:tcPr>
                </a:tc>
                <a:tc>
                  <a:txBody>
                    <a:bodyPr/>
                    <a:lstStyle/>
                    <a:p>
                      <a:pPr algn="ctr">
                        <a:lnSpc>
                          <a:spcPct val="107000"/>
                        </a:lnSpc>
                        <a:spcAft>
                          <a:spcPts val="800"/>
                        </a:spcAft>
                      </a:pPr>
                      <a:r>
                        <a:rPr lang="tr-TR" sz="1600" b="1" dirty="0">
                          <a:solidFill>
                            <a:schemeClr val="bg1"/>
                          </a:solidFill>
                          <a:effectLst/>
                        </a:rPr>
                        <a:t>57,24</a:t>
                      </a:r>
                      <a:r>
                        <a:rPr lang="tr-TR" sz="1600" b="1" baseline="0" dirty="0">
                          <a:solidFill>
                            <a:schemeClr val="bg1"/>
                          </a:solidFill>
                          <a:effectLst/>
                        </a:rPr>
                        <a:t> </a:t>
                      </a:r>
                      <a:r>
                        <a:rPr lang="tr-TR" sz="1600" b="1" dirty="0">
                          <a:solidFill>
                            <a:schemeClr val="bg1"/>
                          </a:solidFill>
                          <a:effectLst/>
                        </a:rPr>
                        <a:t>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325" marR="66325" marT="0" marB="0">
                    <a:solidFill>
                      <a:srgbClr val="C00000">
                        <a:alpha val="40000"/>
                      </a:srgbClr>
                    </a:solidFill>
                  </a:tcPr>
                </a:tc>
                <a:extLst>
                  <a:ext uri="{0D108BD9-81ED-4DB2-BD59-A6C34878D82A}">
                    <a16:rowId xmlns:a16="http://schemas.microsoft.com/office/drawing/2014/main" val="1316879781"/>
                  </a:ext>
                </a:extLst>
              </a:tr>
            </a:tbl>
          </a:graphicData>
        </a:graphic>
      </p:graphicFrame>
      <p:graphicFrame>
        <p:nvGraphicFramePr>
          <p:cNvPr id="14" name="Tablo 13">
            <a:extLst>
              <a:ext uri="{FF2B5EF4-FFF2-40B4-BE49-F238E27FC236}">
                <a16:creationId xmlns:a16="http://schemas.microsoft.com/office/drawing/2014/main" id="{B065A2F8-426B-2E46-AA3A-307E72EDF62D}"/>
              </a:ext>
            </a:extLst>
          </p:cNvPr>
          <p:cNvGraphicFramePr>
            <a:graphicFrameLocks noGrp="1"/>
          </p:cNvGraphicFramePr>
          <p:nvPr>
            <p:extLst>
              <p:ext uri="{D42A27DB-BD31-4B8C-83A1-F6EECF244321}">
                <p14:modId xmlns:p14="http://schemas.microsoft.com/office/powerpoint/2010/main" val="628210070"/>
              </p:ext>
            </p:extLst>
          </p:nvPr>
        </p:nvGraphicFramePr>
        <p:xfrm>
          <a:off x="9670461" y="818554"/>
          <a:ext cx="1149651" cy="646364"/>
        </p:xfrm>
        <a:graphic>
          <a:graphicData uri="http://schemas.openxmlformats.org/drawingml/2006/table">
            <a:tbl>
              <a:tblPr firstRow="1" firstCol="1" bandRow="1">
                <a:tableStyleId>{5C22544A-7EE6-4342-B048-85BDC9FD1C3A}</a:tableStyleId>
              </a:tblPr>
              <a:tblGrid>
                <a:gridCol w="1149651">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300" dirty="0">
                          <a:solidFill>
                            <a:schemeClr val="tx1"/>
                          </a:solidFill>
                          <a:effectLst/>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0"/>
                        </a:spcAft>
                      </a:pP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spTree>
    <p:extLst>
      <p:ext uri="{BB962C8B-B14F-4D97-AF65-F5344CB8AC3E}">
        <p14:creationId xmlns:p14="http://schemas.microsoft.com/office/powerpoint/2010/main" val="315411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19D7374-95C2-2140-B837-0BD5FC8198D0}"/>
              </a:ext>
            </a:extLst>
          </p:cNvPr>
          <p:cNvSpPr txBox="1"/>
          <p:nvPr/>
        </p:nvSpPr>
        <p:spPr>
          <a:xfrm>
            <a:off x="3019647" y="3429000"/>
            <a:ext cx="6611105" cy="2123658"/>
          </a:xfrm>
          <a:prstGeom prst="rect">
            <a:avLst/>
          </a:prstGeom>
          <a:noFill/>
        </p:spPr>
        <p:txBody>
          <a:bodyPr wrap="none" rtlCol="0">
            <a:spAutoFit/>
          </a:bodyPr>
          <a:lstStyle/>
          <a:p>
            <a:r>
              <a:rPr lang="tr-TR" sz="4400" b="1" dirty="0">
                <a:solidFill>
                  <a:schemeClr val="accent5">
                    <a:lumMod val="50000"/>
                  </a:schemeClr>
                </a:solidFill>
                <a:latin typeface="American Typewriter" panose="02090604020004020304" pitchFamily="18" charset="0"/>
              </a:rPr>
              <a:t> TEŞEKKÜR EDERİM</a:t>
            </a:r>
          </a:p>
          <a:p>
            <a:r>
              <a:rPr lang="tr-TR" sz="4400" b="1" dirty="0">
                <a:solidFill>
                  <a:schemeClr val="accent5">
                    <a:lumMod val="50000"/>
                  </a:schemeClr>
                </a:solidFill>
                <a:latin typeface="American Typewriter" panose="02090604020004020304" pitchFamily="18" charset="0"/>
                <a:hlinkClick r:id="rId3"/>
              </a:rPr>
              <a:t>ycamlica@sgk.gov.tr</a:t>
            </a:r>
            <a:endParaRPr lang="tr-TR" sz="4400" b="1" dirty="0">
              <a:solidFill>
                <a:schemeClr val="accent5">
                  <a:lumMod val="50000"/>
                </a:schemeClr>
              </a:solidFill>
              <a:latin typeface="American Typewriter" panose="02090604020004020304" pitchFamily="18" charset="0"/>
            </a:endParaRPr>
          </a:p>
          <a:p>
            <a:endParaRPr lang="tr-TR" sz="4400" b="1" dirty="0">
              <a:solidFill>
                <a:schemeClr val="accent5">
                  <a:lumMod val="50000"/>
                </a:schemeClr>
              </a:solidFill>
              <a:latin typeface="American Typewriter" panose="02090604020004020304" pitchFamily="18" charset="0"/>
            </a:endParaRPr>
          </a:p>
        </p:txBody>
      </p:sp>
      <p:graphicFrame>
        <p:nvGraphicFramePr>
          <p:cNvPr id="5" name="Tablo 4">
            <a:extLst>
              <a:ext uri="{FF2B5EF4-FFF2-40B4-BE49-F238E27FC236}">
                <a16:creationId xmlns:a16="http://schemas.microsoft.com/office/drawing/2014/main" id="{7791D489-A27F-45CE-989A-A44953BE9112}"/>
              </a:ext>
            </a:extLst>
          </p:cNvPr>
          <p:cNvGraphicFramePr>
            <a:graphicFrameLocks noGrp="1"/>
          </p:cNvGraphicFramePr>
          <p:nvPr>
            <p:extLst>
              <p:ext uri="{D42A27DB-BD31-4B8C-83A1-F6EECF244321}">
                <p14:modId xmlns:p14="http://schemas.microsoft.com/office/powerpoint/2010/main" val="2333294498"/>
              </p:ext>
            </p:extLst>
          </p:nvPr>
        </p:nvGraphicFramePr>
        <p:xfrm>
          <a:off x="838200" y="1825625"/>
          <a:ext cx="5705542" cy="1715127"/>
        </p:xfrm>
        <a:graphic>
          <a:graphicData uri="http://schemas.openxmlformats.org/drawingml/2006/table">
            <a:tbl>
              <a:tblPr firstRow="1" firstCol="1" bandRow="1">
                <a:tableStyleId>{5C22544A-7EE6-4342-B048-85BDC9FD1C3A}</a:tableStyleId>
              </a:tblPr>
              <a:tblGrid>
                <a:gridCol w="5705542">
                  <a:extLst>
                    <a:ext uri="{9D8B030D-6E8A-4147-A177-3AD203B41FA5}">
                      <a16:colId xmlns:a16="http://schemas.microsoft.com/office/drawing/2014/main" val="805480183"/>
                    </a:ext>
                  </a:extLst>
                </a:gridCol>
              </a:tblGrid>
              <a:tr h="464841">
                <a:tc>
                  <a:txBody>
                    <a:bodyPr/>
                    <a:lstStyle/>
                    <a:p>
                      <a:endParaRPr lang="tr-T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359906983"/>
                  </a:ext>
                </a:extLst>
              </a:tr>
              <a:tr h="464841">
                <a:tc>
                  <a:txBody>
                    <a:bodyPr/>
                    <a:lstStyle/>
                    <a:p>
                      <a:endParaRPr lang="tr-T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320337412"/>
                  </a:ext>
                </a:extLst>
              </a:tr>
              <a:tr h="227151">
                <a:tc>
                  <a:txBody>
                    <a:bodyPr/>
                    <a:lstStyle/>
                    <a:p>
                      <a:endParaRPr lang="tr-T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935960923"/>
                  </a:ext>
                </a:extLst>
              </a:tr>
              <a:tr h="511125">
                <a:tc>
                  <a:txBody>
                    <a:bodyPr/>
                    <a:lstStyle/>
                    <a:p>
                      <a:endParaRPr lang="tr-TR" dirty="0"/>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214970524"/>
                  </a:ext>
                </a:extLst>
              </a:tr>
            </a:tbl>
          </a:graphicData>
        </a:graphic>
      </p:graphicFrame>
    </p:spTree>
    <p:extLst>
      <p:ext uri="{BB962C8B-B14F-4D97-AF65-F5344CB8AC3E}">
        <p14:creationId xmlns:p14="http://schemas.microsoft.com/office/powerpoint/2010/main" val="401661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Dikdörtgen 27"/>
          <p:cNvSpPr/>
          <p:nvPr/>
        </p:nvSpPr>
        <p:spPr>
          <a:xfrm>
            <a:off x="0" y="1913140"/>
            <a:ext cx="12192000" cy="165261"/>
          </a:xfrm>
          <a:prstGeom prst="rect">
            <a:avLst/>
          </a:prstGeom>
          <a:solidFill>
            <a:srgbClr val="ED1C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 name="Grup 1"/>
          <p:cNvGrpSpPr/>
          <p:nvPr/>
        </p:nvGrpSpPr>
        <p:grpSpPr>
          <a:xfrm>
            <a:off x="982810" y="419304"/>
            <a:ext cx="1817277" cy="1277316"/>
            <a:chOff x="483414" y="1666876"/>
            <a:chExt cx="2555231" cy="1862308"/>
          </a:xfrm>
        </p:grpSpPr>
        <p:sp>
          <p:nvSpPr>
            <p:cNvPr id="3" name="Aynı Yanın Köşesi Yuvarlatılmış Dikdörtgen 2"/>
            <p:cNvSpPr/>
            <p:nvPr/>
          </p:nvSpPr>
          <p:spPr>
            <a:xfrm>
              <a:off x="518179" y="1666876"/>
              <a:ext cx="2120731" cy="1862308"/>
            </a:xfrm>
            <a:prstGeom prst="round2SameRect">
              <a:avLst>
                <a:gd name="adj1" fmla="val 2572"/>
                <a:gd name="adj2" fmla="val 0"/>
              </a:avLst>
            </a:prstGeom>
            <a:solidFill>
              <a:schemeClr val="bg1">
                <a:lumMod val="95000"/>
                <a:alpha val="48000"/>
              </a:schemeClr>
            </a:solidFill>
            <a:ln>
              <a:noFill/>
            </a:ln>
            <a:effectLst>
              <a:outerShdw dir="5640000" sx="129000" sy="129000" algn="ctr" rotWithShape="0">
                <a:srgbClr val="E70613">
                  <a:alpha val="81000"/>
                </a:srgb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Dikdörtgen 5"/>
            <p:cNvSpPr/>
            <p:nvPr/>
          </p:nvSpPr>
          <p:spPr>
            <a:xfrm>
              <a:off x="483414" y="1965901"/>
              <a:ext cx="2555231" cy="1346201"/>
            </a:xfrm>
            <a:prstGeom prst="rect">
              <a:avLst/>
            </a:prstGeom>
          </p:spPr>
          <p:txBody>
            <a:bodyPr wrap="square">
              <a:spAutoFit/>
            </a:bodyPr>
            <a:lstStyle/>
            <a:p>
              <a:pPr lvl="0"/>
              <a:r>
                <a:rPr lang="tr-TR" sz="5400" b="1" dirty="0">
                  <a:solidFill>
                    <a:srgbClr val="2C8FD0"/>
                  </a:solidFill>
                  <a:effectLst>
                    <a:outerShdw blurRad="38100" dist="38100" dir="2700000" algn="tl">
                      <a:srgbClr val="000000">
                        <a:alpha val="43137"/>
                      </a:srgbClr>
                    </a:outerShdw>
                  </a:effectLst>
                </a:rPr>
                <a:t>5510</a:t>
              </a:r>
            </a:p>
          </p:txBody>
        </p:sp>
      </p:grpSp>
      <p:sp>
        <p:nvSpPr>
          <p:cNvPr id="12" name="Dikdörtgen 11">
            <a:extLst>
              <a:ext uri="{FF2B5EF4-FFF2-40B4-BE49-F238E27FC236}">
                <a16:creationId xmlns:a16="http://schemas.microsoft.com/office/drawing/2014/main" id="{6EAB013D-5873-4390-96B9-7B787DB7EBE8}"/>
              </a:ext>
            </a:extLst>
          </p:cNvPr>
          <p:cNvSpPr/>
          <p:nvPr/>
        </p:nvSpPr>
        <p:spPr>
          <a:xfrm>
            <a:off x="133474" y="2366555"/>
            <a:ext cx="4024986" cy="4207306"/>
          </a:xfrm>
          <a:prstGeom prst="rect">
            <a:avLst/>
          </a:prstGeom>
          <a:blipFill dpi="0" rotWithShape="1">
            <a:blip r:embed="rId3">
              <a:alphaModFix amt="45000"/>
            </a:blip>
            <a:srcRect/>
            <a:tile tx="0" ty="0" sx="100000" sy="100000" flip="none" algn="tl"/>
          </a:blipFill>
        </p:spPr>
        <p:txBody>
          <a:bodyPr wrap="square">
            <a:spAutoFit/>
          </a:bodyPr>
          <a:lstStyle/>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Malullük, Yaşlılık ve Ölüm Sigortası İşveren Hissesinden 5 Puanlık İndirim</a:t>
            </a:r>
            <a:endParaRPr 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Yurtdışına Götürülen/Gönderilen Sigortalılar İçin Uygulanan 5 Puan İndirim</a:t>
            </a:r>
            <a:endParaRPr 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İlave 6 Puanlık İndirim</a:t>
            </a:r>
          </a:p>
          <a:p>
            <a:pPr marL="34290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4/b (</a:t>
            </a:r>
            <a:r>
              <a:rPr lang="tr-TR" b="1" dirty="0" err="1">
                <a:latin typeface="Calibri" panose="020F0502020204030204" pitchFamily="34" charset="0"/>
                <a:cs typeface="Calibri" panose="020F0502020204030204" pitchFamily="34" charset="0"/>
              </a:rPr>
              <a:t>Bağ-Kur</a:t>
            </a:r>
            <a:r>
              <a:rPr lang="tr-TR" b="1" dirty="0">
                <a:latin typeface="Calibri" panose="020F0502020204030204" pitchFamily="34" charset="0"/>
                <a:cs typeface="Calibri" panose="020F0502020204030204" pitchFamily="34" charset="0"/>
              </a:rPr>
              <a:t>) 5 Puan Teşviki</a:t>
            </a:r>
          </a:p>
          <a:p>
            <a:pPr marL="34290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Genç Girişimci Teşviki</a:t>
            </a: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Yatırımlarda Devlet Yardımları Hakkında Kararlar Uyarınca Uygulanan Teşvik </a:t>
            </a:r>
          </a:p>
          <a:p>
            <a:pPr marL="34290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Asgari ücret desteği</a:t>
            </a:r>
          </a:p>
          <a:p>
            <a:pPr marL="342900" lvl="0" indent="-342900" defTabSz="800100">
              <a:lnSpc>
                <a:spcPct val="90000"/>
              </a:lnSpc>
              <a:spcBef>
                <a:spcPct val="0"/>
              </a:spcBef>
              <a:spcAft>
                <a:spcPct val="15000"/>
              </a:spcAft>
              <a:buFont typeface="Wingdings" panose="05000000000000000000" pitchFamily="2" charset="2"/>
              <a:buChar char="q"/>
            </a:pPr>
            <a:endParaRPr lang="tr-TR" b="1" dirty="0">
              <a:latin typeface="Calibri" panose="020F0502020204030204" pitchFamily="34" charset="0"/>
              <a:cs typeface="Calibri" panose="020F0502020204030204" pitchFamily="34" charset="0"/>
            </a:endParaRPr>
          </a:p>
          <a:p>
            <a:pPr lvl="0"/>
            <a:endParaRPr lang="tr-TR" sz="1900" dirty="0">
              <a:latin typeface="Calibri" panose="020F0502020204030204" pitchFamily="34" charset="0"/>
              <a:cs typeface="Calibri" panose="020F0502020204030204" pitchFamily="34" charset="0"/>
            </a:endParaRPr>
          </a:p>
        </p:txBody>
      </p:sp>
      <p:sp>
        <p:nvSpPr>
          <p:cNvPr id="38" name="Dikdörtgen 37">
            <a:extLst>
              <a:ext uri="{FF2B5EF4-FFF2-40B4-BE49-F238E27FC236}">
                <a16:creationId xmlns:a16="http://schemas.microsoft.com/office/drawing/2014/main" id="{1F3A770C-BB89-4AE5-96B4-15ECD11FE777}"/>
              </a:ext>
            </a:extLst>
          </p:cNvPr>
          <p:cNvSpPr/>
          <p:nvPr/>
        </p:nvSpPr>
        <p:spPr>
          <a:xfrm>
            <a:off x="4454702" y="2380410"/>
            <a:ext cx="7635528" cy="4407360"/>
          </a:xfrm>
          <a:prstGeom prst="rect">
            <a:avLst/>
          </a:prstGeom>
          <a:solidFill>
            <a:srgbClr val="FFC000">
              <a:alpha val="35000"/>
            </a:srgbClr>
          </a:solidFill>
        </p:spPr>
        <p:txBody>
          <a:bodyPr wrap="square">
            <a:spAutoFit/>
          </a:bodyPr>
          <a:lstStyle/>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İşsizlik Ödeneği Alanların İstihdamı Halinde Uygulanan Prim Teşviki</a:t>
            </a:r>
          </a:p>
          <a:p>
            <a:pPr marL="34290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Çok Tehlikeli Sınıfta Yer Alan İşyerleri İçin İşsizlik Sigortası Teşviki</a:t>
            </a:r>
          </a:p>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Genç, Kadın ve Mesleki Belge Sahibi Olanların İstihdamına Yönelik Teşvik</a:t>
            </a:r>
            <a:endParaRPr lang="tr-TR"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İşbaşı Eğitim Programını Tamamlayanların İstihdamına Yönelik Teşvik</a:t>
            </a: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İlave İstihdam Teşviki</a:t>
            </a: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Normalleşme Desteği</a:t>
            </a: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İstihdama Dönüş Prim Desteği</a:t>
            </a: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Artı İstihdam Prim Desteği </a:t>
            </a: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Engelli Sigortalıların İstihdamına Yönelik  Teşvik</a:t>
            </a:r>
            <a:endParaRPr lang="tr-TR" b="1" dirty="0">
              <a:latin typeface="Calibri" panose="020F0502020204030204" pitchFamily="34" charset="0"/>
              <a:cs typeface="Calibri" panose="020F0502020204030204" pitchFamily="34" charset="0"/>
            </a:endParaRPr>
          </a:p>
          <a:p>
            <a:pPr marL="342900" indent="-342900" defTabSz="800100">
              <a:lnSpc>
                <a:spcPct val="90000"/>
              </a:lnSpc>
              <a:spcBef>
                <a:spcPct val="0"/>
              </a:spcBef>
              <a:spcAft>
                <a:spcPct val="15000"/>
              </a:spcAft>
              <a:buFont typeface="Wingdings" panose="05000000000000000000" pitchFamily="2" charset="2"/>
              <a:buChar char="q"/>
            </a:pPr>
            <a:r>
              <a:rPr lang="tr-TR" altLang="tr-TR" b="1" dirty="0">
                <a:latin typeface="Calibri" panose="020F0502020204030204" pitchFamily="34" charset="0"/>
                <a:cs typeface="Calibri" panose="020F0502020204030204" pitchFamily="34" charset="0"/>
              </a:rPr>
              <a:t>Araştırma, Geliştirme ve Tasarım Faaliyetlerine İlişkin Teşvik</a:t>
            </a:r>
          </a:p>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Kültür Yatırımları ve Girişimleri Hakkında Uygulanan Sigorta Primi Teşviki</a:t>
            </a:r>
            <a:endParaRPr lang="tr-TR" alt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ct val="150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Sosyal Hizmetlerden Faydalanan Kişilerin İstihdamı Halinde Uygulanan Teşvik</a:t>
            </a:r>
            <a:endParaRPr lang="tr-TR" altLang="tr-TR" b="1" dirty="0">
              <a:latin typeface="Calibri" panose="020F0502020204030204" pitchFamily="34" charset="0"/>
              <a:cs typeface="Calibri" panose="020F0502020204030204" pitchFamily="34" charset="0"/>
            </a:endParaRPr>
          </a:p>
          <a:p>
            <a:pPr marL="342900" lvl="0" indent="-342900" defTabSz="800100">
              <a:lnSpc>
                <a:spcPct val="90000"/>
              </a:lnSpc>
              <a:spcBef>
                <a:spcPct val="0"/>
              </a:spcBef>
              <a:spcAft>
                <a:spcPts val="6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Sosyal Yardım Alanların İstihdamı Halinde Uygulanan Teşvik</a:t>
            </a:r>
          </a:p>
          <a:p>
            <a:pPr marL="342900" lvl="0" indent="-342900" defTabSz="800100">
              <a:lnSpc>
                <a:spcPct val="90000"/>
              </a:lnSpc>
              <a:spcBef>
                <a:spcPct val="0"/>
              </a:spcBef>
              <a:spcAft>
                <a:spcPts val="600"/>
              </a:spcAft>
              <a:buFont typeface="Wingdings" panose="05000000000000000000" pitchFamily="2" charset="2"/>
              <a:buChar char="q"/>
            </a:pPr>
            <a:r>
              <a:rPr lang="tr-TR" b="1" dirty="0">
                <a:latin typeface="Calibri" panose="020F0502020204030204" pitchFamily="34" charset="0"/>
                <a:cs typeface="Calibri" panose="020F0502020204030204" pitchFamily="34" charset="0"/>
              </a:rPr>
              <a:t>İş Sağlığı ve Güvenliği Hizmetlerinin Desteklenmesi Teşviki</a:t>
            </a:r>
            <a:endParaRPr lang="tr-TR" altLang="tr-TR" b="1" dirty="0">
              <a:solidFill>
                <a:srgbClr val="00B050"/>
              </a:solidFill>
              <a:latin typeface="Calibri" panose="020F0502020204030204" pitchFamily="34" charset="0"/>
              <a:cs typeface="Calibri" panose="020F0502020204030204" pitchFamily="34" charset="0"/>
            </a:endParaRPr>
          </a:p>
        </p:txBody>
      </p:sp>
      <p:grpSp>
        <p:nvGrpSpPr>
          <p:cNvPr id="31" name="Grup 30"/>
          <p:cNvGrpSpPr/>
          <p:nvPr/>
        </p:nvGrpSpPr>
        <p:grpSpPr>
          <a:xfrm>
            <a:off x="4454702" y="356831"/>
            <a:ext cx="1844750" cy="1648551"/>
            <a:chOff x="2377088" y="2189097"/>
            <a:chExt cx="1844750" cy="1648551"/>
          </a:xfrm>
        </p:grpSpPr>
        <p:sp>
          <p:nvSpPr>
            <p:cNvPr id="8" name="Aynı Yanın Köşesi Yuvarlatılmış Dikdörtgen 7"/>
            <p:cNvSpPr/>
            <p:nvPr/>
          </p:nvSpPr>
          <p:spPr>
            <a:xfrm>
              <a:off x="2534328" y="2189097"/>
              <a:ext cx="1641370" cy="1277316"/>
            </a:xfrm>
            <a:prstGeom prst="round2SameRect">
              <a:avLst>
                <a:gd name="adj1" fmla="val 2572"/>
                <a:gd name="adj2" fmla="val 0"/>
              </a:avLst>
            </a:prstGeom>
            <a:solidFill>
              <a:schemeClr val="bg1">
                <a:lumMod val="95000"/>
                <a:alpha val="55000"/>
              </a:schemeClr>
            </a:solidFill>
            <a:ln>
              <a:noFill/>
            </a:ln>
            <a:effectLst>
              <a:outerShdw dir="5640000" sx="129000" sy="129000" algn="ctr" rotWithShape="0">
                <a:srgbClr val="FFC000">
                  <a:alpha val="81000"/>
                </a:srgb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Dikdörtgen 9"/>
            <p:cNvSpPr/>
            <p:nvPr/>
          </p:nvSpPr>
          <p:spPr>
            <a:xfrm>
              <a:off x="2377088" y="3560649"/>
              <a:ext cx="1844750" cy="276999"/>
            </a:xfrm>
            <a:prstGeom prst="rect">
              <a:avLst/>
            </a:prstGeom>
          </p:spPr>
          <p:txBody>
            <a:bodyPr wrap="square">
              <a:spAutoFit/>
            </a:bodyPr>
            <a:lstStyle/>
            <a:p>
              <a:pPr lvl="0" algn="ctr"/>
              <a:endParaRPr lang="tr-TR" sz="1200" b="1" dirty="0">
                <a:solidFill>
                  <a:schemeClr val="bg1"/>
                </a:solidFill>
              </a:endParaRPr>
            </a:p>
          </p:txBody>
        </p:sp>
      </p:grpSp>
      <p:grpSp>
        <p:nvGrpSpPr>
          <p:cNvPr id="13" name="Grup 12"/>
          <p:cNvGrpSpPr/>
          <p:nvPr/>
        </p:nvGrpSpPr>
        <p:grpSpPr>
          <a:xfrm>
            <a:off x="6639946" y="380962"/>
            <a:ext cx="2033155" cy="1592657"/>
            <a:chOff x="9702161" y="2986475"/>
            <a:chExt cx="2033155" cy="1592657"/>
          </a:xfrm>
        </p:grpSpPr>
        <p:sp>
          <p:nvSpPr>
            <p:cNvPr id="15" name="Aynı Yanın Köşesi Yuvarlatılmış Dikdörtgen 14"/>
            <p:cNvSpPr/>
            <p:nvPr/>
          </p:nvSpPr>
          <p:spPr>
            <a:xfrm>
              <a:off x="9853632" y="2986475"/>
              <a:ext cx="1641370" cy="1277316"/>
            </a:xfrm>
            <a:prstGeom prst="round2SameRect">
              <a:avLst>
                <a:gd name="adj1" fmla="val 2572"/>
                <a:gd name="adj2" fmla="val 0"/>
              </a:avLst>
            </a:prstGeom>
            <a:solidFill>
              <a:schemeClr val="bg1">
                <a:lumMod val="85000"/>
                <a:alpha val="56000"/>
              </a:schemeClr>
            </a:solidFill>
            <a:ln>
              <a:noFill/>
            </a:ln>
            <a:effectLst>
              <a:outerShdw dir="5640000" sx="129000" sy="129000" algn="ctr" rotWithShape="0">
                <a:srgbClr val="FFFF00">
                  <a:alpha val="81000"/>
                </a:srgb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16"/>
            <p:cNvSpPr/>
            <p:nvPr/>
          </p:nvSpPr>
          <p:spPr>
            <a:xfrm>
              <a:off x="9702161" y="4302133"/>
              <a:ext cx="2033155" cy="276999"/>
            </a:xfrm>
            <a:prstGeom prst="rect">
              <a:avLst/>
            </a:prstGeom>
          </p:spPr>
          <p:txBody>
            <a:bodyPr wrap="square">
              <a:spAutoFit/>
            </a:bodyPr>
            <a:lstStyle/>
            <a:p>
              <a:pPr lvl="0" algn="ctr"/>
              <a:endParaRPr lang="tr-TR" sz="1200" dirty="0">
                <a:solidFill>
                  <a:schemeClr val="bg1"/>
                </a:solidFill>
              </a:endParaRPr>
            </a:p>
          </p:txBody>
        </p:sp>
      </p:grpSp>
      <p:grpSp>
        <p:nvGrpSpPr>
          <p:cNvPr id="23" name="Grup 22"/>
          <p:cNvGrpSpPr/>
          <p:nvPr/>
        </p:nvGrpSpPr>
        <p:grpSpPr>
          <a:xfrm>
            <a:off x="8970892" y="380962"/>
            <a:ext cx="1844751" cy="1697439"/>
            <a:chOff x="5075504" y="3033684"/>
            <a:chExt cx="1844751" cy="1697439"/>
          </a:xfrm>
        </p:grpSpPr>
        <p:sp>
          <p:nvSpPr>
            <p:cNvPr id="24" name="Aynı Yanın Köşesi Yuvarlatılmış Dikdörtgen 23"/>
            <p:cNvSpPr/>
            <p:nvPr/>
          </p:nvSpPr>
          <p:spPr>
            <a:xfrm>
              <a:off x="5133837" y="3033684"/>
              <a:ext cx="1641371" cy="1277316"/>
            </a:xfrm>
            <a:prstGeom prst="round2SameRect">
              <a:avLst>
                <a:gd name="adj1" fmla="val 2572"/>
                <a:gd name="adj2" fmla="val 0"/>
              </a:avLst>
            </a:prstGeom>
            <a:solidFill>
              <a:schemeClr val="bg1">
                <a:lumMod val="85000"/>
                <a:alpha val="62000"/>
              </a:schemeClr>
            </a:solidFill>
            <a:ln>
              <a:noFill/>
            </a:ln>
            <a:effectLst>
              <a:outerShdw dir="5640000" sx="129000" sy="129000" algn="ctr" rotWithShape="0">
                <a:schemeClr val="accent1">
                  <a:alpha val="81000"/>
                </a:scheme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Dikdörtgen 25"/>
            <p:cNvSpPr/>
            <p:nvPr/>
          </p:nvSpPr>
          <p:spPr>
            <a:xfrm>
              <a:off x="5075504" y="4454124"/>
              <a:ext cx="1844751" cy="276999"/>
            </a:xfrm>
            <a:prstGeom prst="rect">
              <a:avLst/>
            </a:prstGeom>
          </p:spPr>
          <p:txBody>
            <a:bodyPr wrap="square">
              <a:spAutoFit/>
            </a:bodyPr>
            <a:lstStyle/>
            <a:p>
              <a:pPr lvl="0"/>
              <a:endParaRPr lang="tr-TR" sz="1200" dirty="0">
                <a:solidFill>
                  <a:schemeClr val="bg1"/>
                </a:solidFill>
              </a:endParaRPr>
            </a:p>
          </p:txBody>
        </p:sp>
      </p:grpSp>
      <p:sp>
        <p:nvSpPr>
          <p:cNvPr id="39" name="Metin kutusu 38">
            <a:extLst>
              <a:ext uri="{FF2B5EF4-FFF2-40B4-BE49-F238E27FC236}">
                <a16:creationId xmlns:a16="http://schemas.microsoft.com/office/drawing/2014/main" id="{C0AA8535-B7A0-4708-82BD-5077FE86D574}"/>
              </a:ext>
            </a:extLst>
          </p:cNvPr>
          <p:cNvSpPr txBox="1"/>
          <p:nvPr/>
        </p:nvSpPr>
        <p:spPr>
          <a:xfrm>
            <a:off x="4579783" y="487657"/>
            <a:ext cx="1742785" cy="1015663"/>
          </a:xfrm>
          <a:prstGeom prst="rect">
            <a:avLst/>
          </a:prstGeom>
          <a:noFill/>
        </p:spPr>
        <p:txBody>
          <a:bodyPr wrap="none" rtlCol="0">
            <a:spAutoFit/>
          </a:bodyPr>
          <a:lstStyle/>
          <a:p>
            <a:r>
              <a:rPr lang="tr-TR" sz="6000" b="1" dirty="0">
                <a:solidFill>
                  <a:schemeClr val="accent3"/>
                </a:solidFill>
                <a:effectLst>
                  <a:outerShdw blurRad="38100" dist="38100" dir="2700000" algn="tl">
                    <a:srgbClr val="000000">
                      <a:alpha val="43137"/>
                    </a:srgbClr>
                  </a:outerShdw>
                </a:effectLst>
              </a:rPr>
              <a:t>4447</a:t>
            </a:r>
          </a:p>
        </p:txBody>
      </p:sp>
      <p:sp>
        <p:nvSpPr>
          <p:cNvPr id="40" name="Metin kutusu 39">
            <a:extLst>
              <a:ext uri="{FF2B5EF4-FFF2-40B4-BE49-F238E27FC236}">
                <a16:creationId xmlns:a16="http://schemas.microsoft.com/office/drawing/2014/main" id="{A7B40570-66F8-4B00-8C44-73EE99841166}"/>
              </a:ext>
            </a:extLst>
          </p:cNvPr>
          <p:cNvSpPr txBox="1"/>
          <p:nvPr/>
        </p:nvSpPr>
        <p:spPr>
          <a:xfrm>
            <a:off x="6712999" y="478071"/>
            <a:ext cx="1742785" cy="1015663"/>
          </a:xfrm>
          <a:prstGeom prst="rect">
            <a:avLst/>
          </a:prstGeom>
          <a:noFill/>
        </p:spPr>
        <p:txBody>
          <a:bodyPr wrap="none" rtlCol="0">
            <a:spAutoFit/>
          </a:bodyPr>
          <a:lstStyle/>
          <a:p>
            <a:r>
              <a:rPr lang="tr-TR" sz="6000" b="1" dirty="0">
                <a:solidFill>
                  <a:schemeClr val="accent3"/>
                </a:solidFill>
                <a:effectLst>
                  <a:outerShdw blurRad="38100" dist="38100" dir="2700000" algn="tl">
                    <a:srgbClr val="000000">
                      <a:alpha val="43137"/>
                    </a:srgbClr>
                  </a:outerShdw>
                </a:effectLst>
              </a:rPr>
              <a:t>4857</a:t>
            </a:r>
          </a:p>
        </p:txBody>
      </p:sp>
      <p:sp>
        <p:nvSpPr>
          <p:cNvPr id="41" name="Metin kutusu 40">
            <a:extLst>
              <a:ext uri="{FF2B5EF4-FFF2-40B4-BE49-F238E27FC236}">
                <a16:creationId xmlns:a16="http://schemas.microsoft.com/office/drawing/2014/main" id="{8B04CD4B-CA79-4D1E-B409-9786F72BB80A}"/>
              </a:ext>
            </a:extLst>
          </p:cNvPr>
          <p:cNvSpPr txBox="1"/>
          <p:nvPr/>
        </p:nvSpPr>
        <p:spPr>
          <a:xfrm>
            <a:off x="8935891" y="449297"/>
            <a:ext cx="1742785" cy="1015663"/>
          </a:xfrm>
          <a:prstGeom prst="rect">
            <a:avLst/>
          </a:prstGeom>
          <a:noFill/>
        </p:spPr>
        <p:txBody>
          <a:bodyPr wrap="none" rtlCol="0">
            <a:spAutoFit/>
          </a:bodyPr>
          <a:lstStyle/>
          <a:p>
            <a:r>
              <a:rPr lang="tr-TR" sz="6000" b="1" dirty="0">
                <a:solidFill>
                  <a:schemeClr val="accent3"/>
                </a:solidFill>
                <a:effectLst>
                  <a:outerShdw blurRad="38100" dist="38100" dir="2700000" algn="tl">
                    <a:srgbClr val="000000">
                      <a:alpha val="43137"/>
                    </a:srgbClr>
                  </a:outerShdw>
                </a:effectLst>
              </a:rPr>
              <a:t>5225</a:t>
            </a:r>
          </a:p>
        </p:txBody>
      </p:sp>
      <p:grpSp>
        <p:nvGrpSpPr>
          <p:cNvPr id="22" name="Grup 21"/>
          <p:cNvGrpSpPr/>
          <p:nvPr/>
        </p:nvGrpSpPr>
        <p:grpSpPr>
          <a:xfrm>
            <a:off x="11101974" y="356831"/>
            <a:ext cx="988256" cy="1697439"/>
            <a:chOff x="5075504" y="3033684"/>
            <a:chExt cx="1844751" cy="1697439"/>
          </a:xfrm>
        </p:grpSpPr>
        <p:sp>
          <p:nvSpPr>
            <p:cNvPr id="25" name="Aynı Yanın Köşesi Yuvarlatılmış Dikdörtgen 24"/>
            <p:cNvSpPr/>
            <p:nvPr/>
          </p:nvSpPr>
          <p:spPr>
            <a:xfrm>
              <a:off x="5133837" y="3033684"/>
              <a:ext cx="1641371" cy="1277316"/>
            </a:xfrm>
            <a:prstGeom prst="round2SameRect">
              <a:avLst>
                <a:gd name="adj1" fmla="val 2572"/>
                <a:gd name="adj2" fmla="val 0"/>
              </a:avLst>
            </a:prstGeom>
            <a:solidFill>
              <a:schemeClr val="bg1">
                <a:lumMod val="85000"/>
                <a:alpha val="62000"/>
              </a:schemeClr>
            </a:solidFill>
            <a:ln>
              <a:solidFill>
                <a:schemeClr val="accent5">
                  <a:lumMod val="60000"/>
                  <a:lumOff val="40000"/>
                </a:schemeClr>
              </a:solidFill>
            </a:ln>
            <a:effectLst>
              <a:outerShdw dir="5640000" sx="129000" sy="129000" algn="ctr" rotWithShape="0">
                <a:schemeClr val="accent1">
                  <a:alpha val="81000"/>
                </a:schemeClr>
              </a:outerShdw>
            </a:effectLst>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Dikdörtgen 26"/>
            <p:cNvSpPr/>
            <p:nvPr/>
          </p:nvSpPr>
          <p:spPr>
            <a:xfrm>
              <a:off x="5075504" y="4454124"/>
              <a:ext cx="1844751" cy="276999"/>
            </a:xfrm>
            <a:prstGeom prst="rect">
              <a:avLst/>
            </a:prstGeom>
            <a:ln>
              <a:solidFill>
                <a:schemeClr val="accent5">
                  <a:lumMod val="60000"/>
                  <a:lumOff val="40000"/>
                </a:schemeClr>
              </a:solidFill>
            </a:ln>
          </p:spPr>
          <p:txBody>
            <a:bodyPr wrap="square">
              <a:spAutoFit/>
            </a:bodyPr>
            <a:lstStyle/>
            <a:p>
              <a:pPr lvl="0"/>
              <a:endParaRPr lang="tr-TR" sz="1200" dirty="0">
                <a:solidFill>
                  <a:schemeClr val="bg1"/>
                </a:solidFill>
              </a:endParaRPr>
            </a:p>
          </p:txBody>
        </p:sp>
      </p:grpSp>
      <p:sp>
        <p:nvSpPr>
          <p:cNvPr id="5" name="Metin kutusu 4"/>
          <p:cNvSpPr txBox="1"/>
          <p:nvPr/>
        </p:nvSpPr>
        <p:spPr>
          <a:xfrm>
            <a:off x="11101974" y="715396"/>
            <a:ext cx="988256" cy="584775"/>
          </a:xfrm>
          <a:prstGeom prst="rect">
            <a:avLst/>
          </a:prstGeom>
          <a:noFill/>
        </p:spPr>
        <p:txBody>
          <a:bodyPr wrap="square" rtlCol="0">
            <a:spAutoFit/>
          </a:bodyPr>
          <a:lstStyle/>
          <a:p>
            <a:pPr algn="ctr"/>
            <a:r>
              <a:rPr lang="tr-TR" sz="1600" b="1" dirty="0">
                <a:solidFill>
                  <a:schemeClr val="accent3"/>
                </a:solidFill>
                <a:effectLst>
                  <a:outerShdw blurRad="38100" dist="38100" dir="2700000" algn="tl">
                    <a:srgbClr val="000000">
                      <a:alpha val="43137"/>
                    </a:srgbClr>
                  </a:outerShdw>
                </a:effectLst>
              </a:rPr>
              <a:t>Diğer </a:t>
            </a:r>
          </a:p>
          <a:p>
            <a:pPr algn="ctr"/>
            <a:r>
              <a:rPr lang="tr-TR" sz="1600" b="1" dirty="0">
                <a:solidFill>
                  <a:schemeClr val="accent3"/>
                </a:solidFill>
                <a:effectLst>
                  <a:outerShdw blurRad="38100" dist="38100" dir="2700000" algn="tl">
                    <a:srgbClr val="000000">
                      <a:alpha val="43137"/>
                    </a:srgbClr>
                  </a:outerShdw>
                </a:effectLst>
              </a:rPr>
              <a:t>Kanunlar</a:t>
            </a:r>
          </a:p>
        </p:txBody>
      </p:sp>
    </p:spTree>
    <p:extLst>
      <p:ext uri="{BB962C8B-B14F-4D97-AF65-F5344CB8AC3E}">
        <p14:creationId xmlns:p14="http://schemas.microsoft.com/office/powerpoint/2010/main" val="428322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Diyagram 9"/>
          <p:cNvGraphicFramePr/>
          <p:nvPr>
            <p:extLst>
              <p:ext uri="{D42A27DB-BD31-4B8C-83A1-F6EECF244321}">
                <p14:modId xmlns:p14="http://schemas.microsoft.com/office/powerpoint/2010/main" val="1196594170"/>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Calibri" panose="020F0502020204030204" pitchFamily="34" charset="0"/>
                <a:ea typeface="Arial" panose="020B0604020202020204" pitchFamily="34" charset="0"/>
              </a:rPr>
              <a:t>1</a:t>
            </a:r>
            <a:endParaRPr kumimoji="0" lang="tr-TR" altLang="tr-TR" sz="2800" b="0" i="0" u="none" strike="noStrike" cap="none" normalizeH="0" baseline="0" dirty="0">
              <a:ln>
                <a:noFill/>
              </a:ln>
              <a:solidFill>
                <a:schemeClr val="bg1"/>
              </a:solidFill>
              <a:effectLst/>
              <a:latin typeface="Arial" panose="020B0604020202020204" pitchFamily="34" charset="0"/>
            </a:endParaRPr>
          </a:p>
        </p:txBody>
      </p:sp>
      <p:sp>
        <p:nvSpPr>
          <p:cNvPr id="8" name="Dikdörtgen 7"/>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300748"/>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3654035525"/>
              </p:ext>
            </p:extLst>
          </p:nvPr>
        </p:nvGraphicFramePr>
        <p:xfrm>
          <a:off x="106958" y="843612"/>
          <a:ext cx="7320385" cy="638379"/>
        </p:xfrm>
        <a:graphic>
          <a:graphicData uri="http://schemas.openxmlformats.org/drawingml/2006/table">
            <a:tbl>
              <a:tblPr firstRow="1" firstCol="1" bandRow="1">
                <a:tableStyleId>{5C22544A-7EE6-4342-B048-85BDC9FD1C3A}</a:tableStyleId>
              </a:tblPr>
              <a:tblGrid>
                <a:gridCol w="1488929">
                  <a:extLst>
                    <a:ext uri="{9D8B030D-6E8A-4147-A177-3AD203B41FA5}">
                      <a16:colId xmlns:a16="http://schemas.microsoft.com/office/drawing/2014/main" val="1798935961"/>
                    </a:ext>
                  </a:extLst>
                </a:gridCol>
                <a:gridCol w="5831456">
                  <a:extLst>
                    <a:ext uri="{9D8B030D-6E8A-4147-A177-3AD203B41FA5}">
                      <a16:colId xmlns:a16="http://schemas.microsoft.com/office/drawing/2014/main" val="1330910578"/>
                    </a:ext>
                  </a:extLst>
                </a:gridCol>
              </a:tblGrid>
              <a:tr h="638379">
                <a:tc>
                  <a:txBody>
                    <a:bodyPr/>
                    <a:lstStyle/>
                    <a:p>
                      <a:pPr algn="just">
                        <a:lnSpc>
                          <a:spcPct val="107000"/>
                        </a:lnSpc>
                        <a:spcAft>
                          <a:spcPts val="0"/>
                        </a:spcAft>
                      </a:pPr>
                      <a:r>
                        <a:rPr lang="tr-TR" sz="1400" dirty="0">
                          <a:solidFill>
                            <a:srgbClr val="002060"/>
                          </a:solidFill>
                          <a:effectLst/>
                        </a:rPr>
                        <a:t>YASAL DAYANAK</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dirty="0">
                          <a:solidFill>
                            <a:srgbClr val="002060"/>
                          </a:solidFill>
                          <a:effectLst/>
                        </a:rPr>
                        <a:t>5510 sayılı Kanunun 81. maddesinin 1. fıkrasının (ı) bendi, 2008/93 – 2009/139 – 2011/45 sayılı Genelgeler.</a:t>
                      </a:r>
                      <a:endParaRPr lang="tr-TR" sz="1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349350222"/>
              </p:ext>
            </p:extLst>
          </p:nvPr>
        </p:nvGraphicFramePr>
        <p:xfrm>
          <a:off x="7470474" y="835629"/>
          <a:ext cx="1970867" cy="656746"/>
        </p:xfrm>
        <a:graphic>
          <a:graphicData uri="http://schemas.openxmlformats.org/drawingml/2006/table">
            <a:tbl>
              <a:tblPr firstRow="1" firstCol="1" bandRow="1">
                <a:tableStyleId>{5C22544A-7EE6-4342-B048-85BDC9FD1C3A}</a:tableStyleId>
              </a:tblPr>
              <a:tblGrid>
                <a:gridCol w="1100913">
                  <a:extLst>
                    <a:ext uri="{9D8B030D-6E8A-4147-A177-3AD203B41FA5}">
                      <a16:colId xmlns:a16="http://schemas.microsoft.com/office/drawing/2014/main" val="2643230235"/>
                    </a:ext>
                  </a:extLst>
                </a:gridCol>
                <a:gridCol w="869954">
                  <a:extLst>
                    <a:ext uri="{9D8B030D-6E8A-4147-A177-3AD203B41FA5}">
                      <a16:colId xmlns:a16="http://schemas.microsoft.com/office/drawing/2014/main" val="1809252406"/>
                    </a:ext>
                  </a:extLst>
                </a:gridCol>
              </a:tblGrid>
              <a:tr h="429259">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27487">
                <a:tc>
                  <a:txBody>
                    <a:bodyPr/>
                    <a:lstStyle/>
                    <a:p>
                      <a:pPr algn="ctr">
                        <a:lnSpc>
                          <a:spcPct val="107000"/>
                        </a:lnSpc>
                        <a:spcAft>
                          <a:spcPts val="0"/>
                        </a:spcAft>
                      </a:pPr>
                      <a:r>
                        <a:rPr lang="tr-TR" sz="1300" b="1" kern="1200" dirty="0">
                          <a:solidFill>
                            <a:schemeClr val="bg1"/>
                          </a:solidFill>
                          <a:effectLst/>
                          <a:latin typeface="+mn-lt"/>
                          <a:ea typeface="+mn-ea"/>
                          <a:cs typeface="+mn-cs"/>
                        </a:rPr>
                        <a:t>01.10.2008</a:t>
                      </a: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b="1" kern="1200" dirty="0">
                          <a:solidFill>
                            <a:schemeClr val="bg1"/>
                          </a:solidFill>
                          <a:effectLst/>
                          <a:latin typeface="+mn-lt"/>
                          <a:ea typeface="+mn-ea"/>
                          <a:cs typeface="+mn-cs"/>
                        </a:rPr>
                        <a:t>-</a:t>
                      </a: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700128694"/>
              </p:ext>
            </p:extLst>
          </p:nvPr>
        </p:nvGraphicFramePr>
        <p:xfrm>
          <a:off x="106957" y="1615025"/>
          <a:ext cx="12021542" cy="414528"/>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dirty="0">
                          <a:solidFill>
                            <a:srgbClr val="002060"/>
                          </a:solidFill>
                          <a:effectLst/>
                        </a:rPr>
                        <a:t>Özel sektör işverenleri, çalıştırdıkları sigortalılara ilişkin sigortalının prime esas kazancı üzerinden hesaplanan malullük, yaşlılık ve ölüm sigortaları primlerinin işveren hissesinin beş puanlık kısmına isabet eden tutar kadar indirimden yararlanabilir.</a:t>
                      </a:r>
                      <a:endParaRPr lang="tr-TR" sz="13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11" name="Tablo 10">
            <a:extLst>
              <a:ext uri="{FF2B5EF4-FFF2-40B4-BE49-F238E27FC236}">
                <a16:creationId xmlns:a16="http://schemas.microsoft.com/office/drawing/2014/main" id="{F6A2F26D-CB8E-423E-8099-25CFCD36ED6E}"/>
              </a:ext>
            </a:extLst>
          </p:cNvPr>
          <p:cNvGraphicFramePr>
            <a:graphicFrameLocks noGrp="1"/>
          </p:cNvGraphicFramePr>
          <p:nvPr>
            <p:extLst>
              <p:ext uri="{D42A27DB-BD31-4B8C-83A1-F6EECF244321}">
                <p14:modId xmlns:p14="http://schemas.microsoft.com/office/powerpoint/2010/main" val="662941947"/>
              </p:ext>
            </p:extLst>
          </p:nvPr>
        </p:nvGraphicFramePr>
        <p:xfrm>
          <a:off x="106957" y="2623264"/>
          <a:ext cx="11992777" cy="1891216"/>
        </p:xfrm>
        <a:graphic>
          <a:graphicData uri="http://schemas.openxmlformats.org/drawingml/2006/table">
            <a:tbl>
              <a:tblPr firstRow="1" firstCol="1" bandRow="1">
                <a:tableStyleId>{5C22544A-7EE6-4342-B048-85BDC9FD1C3A}</a:tableStyleId>
              </a:tblPr>
              <a:tblGrid>
                <a:gridCol w="244341">
                  <a:extLst>
                    <a:ext uri="{9D8B030D-6E8A-4147-A177-3AD203B41FA5}">
                      <a16:colId xmlns:a16="http://schemas.microsoft.com/office/drawing/2014/main" val="3725870443"/>
                    </a:ext>
                  </a:extLst>
                </a:gridCol>
                <a:gridCol w="11748436">
                  <a:extLst>
                    <a:ext uri="{9D8B030D-6E8A-4147-A177-3AD203B41FA5}">
                      <a16:colId xmlns:a16="http://schemas.microsoft.com/office/drawing/2014/main" val="870740710"/>
                    </a:ext>
                  </a:extLst>
                </a:gridCol>
              </a:tblGrid>
              <a:tr h="433637">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592590557"/>
                  </a:ext>
                </a:extLst>
              </a:tr>
              <a:tr h="279745">
                <a:tc>
                  <a:txBody>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Primlerin yasal süresi içinde ödenmesi,</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544323565"/>
                  </a:ext>
                </a:extLst>
              </a:tr>
              <a:tr h="279745">
                <a:tc>
                  <a:txBody>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Prim, idari para cezası ve bunlara ilişkin gecikme zammı ve cezası borcu bulunmaması, varsa</a:t>
                      </a:r>
                      <a:r>
                        <a:rPr lang="tr-TR" sz="1300" b="1" kern="1200" baseline="0" dirty="0">
                          <a:solidFill>
                            <a:schemeClr val="accent5">
                              <a:lumMod val="50000"/>
                            </a:schemeClr>
                          </a:solidFill>
                          <a:effectLst/>
                          <a:latin typeface="+mn-lt"/>
                          <a:ea typeface="+mn-ea"/>
                          <a:cs typeface="+mn-cs"/>
                        </a:rPr>
                        <a:t> </a:t>
                      </a:r>
                      <a:r>
                        <a:rPr lang="tr-TR" sz="1300" b="1" kern="1200" dirty="0">
                          <a:solidFill>
                            <a:schemeClr val="accent5">
                              <a:lumMod val="50000"/>
                            </a:schemeClr>
                          </a:solidFill>
                          <a:effectLst/>
                          <a:latin typeface="+mn-lt"/>
                          <a:ea typeface="+mn-ea"/>
                          <a:cs typeface="+mn-cs"/>
                        </a:rPr>
                        <a:t> bu borçlar yapılandırılmış, taksitlendirilmiş ve</a:t>
                      </a:r>
                      <a:r>
                        <a:rPr lang="tr-TR" sz="1300" b="1" kern="1200" baseline="0" dirty="0">
                          <a:solidFill>
                            <a:schemeClr val="accent5">
                              <a:lumMod val="50000"/>
                            </a:schemeClr>
                          </a:solidFill>
                          <a:effectLst/>
                          <a:latin typeface="+mn-lt"/>
                          <a:ea typeface="+mn-ea"/>
                          <a:cs typeface="+mn-cs"/>
                        </a:rPr>
                        <a:t> düzenli ödeniyor olması,</a:t>
                      </a:r>
                      <a:endParaRPr lang="tr-TR" sz="1300" b="1" kern="1200" dirty="0">
                        <a:solidFill>
                          <a:schemeClr val="accent5">
                            <a:lumMod val="50000"/>
                          </a:schemeClr>
                        </a:solidFill>
                        <a:effectLst/>
                        <a:latin typeface="+mn-lt"/>
                        <a:ea typeface="+mn-ea"/>
                        <a:cs typeface="+mn-cs"/>
                      </a:endParaRP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030136590"/>
                  </a:ext>
                </a:extLst>
              </a:tr>
              <a:tr h="338599">
                <a:tc>
                  <a:txBody>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Kayıt dışı sigortalı çalıştırılmaması / Sahte sigortalı bildiriminde bulunulmaması,</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817296609"/>
                  </a:ext>
                </a:extLst>
              </a:tr>
              <a:tr h="279745">
                <a:tc>
                  <a:txBody>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İşverenin</a:t>
                      </a:r>
                      <a:r>
                        <a:rPr lang="tr-TR" sz="1300" b="1" kern="1200" baseline="0" dirty="0">
                          <a:solidFill>
                            <a:schemeClr val="accent5">
                              <a:lumMod val="50000"/>
                            </a:schemeClr>
                          </a:solidFill>
                          <a:effectLst/>
                          <a:latin typeface="+mn-lt"/>
                          <a:ea typeface="+mn-ea"/>
                          <a:cs typeface="+mn-cs"/>
                        </a:rPr>
                        <a:t> </a:t>
                      </a:r>
                      <a:r>
                        <a:rPr lang="tr-TR" sz="1300" b="1" kern="1200" dirty="0">
                          <a:solidFill>
                            <a:schemeClr val="accent5">
                              <a:lumMod val="50000"/>
                            </a:schemeClr>
                          </a:solidFill>
                          <a:effectLst/>
                          <a:latin typeface="+mn-lt"/>
                          <a:ea typeface="+mn-ea"/>
                          <a:cs typeface="+mn-cs"/>
                        </a:rPr>
                        <a:t>5335 sayılı Kanunun 30 uncu maddesinin ikinci fıkrası kapsamına giren kurum ve kuruluşlardan olmaması,</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453174846"/>
                  </a:ext>
                </a:extLst>
              </a:tr>
              <a:tr h="279745">
                <a:tc>
                  <a:txBody>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tr-TR" sz="1600" b="0" kern="1200" dirty="0">
                          <a:solidFill>
                            <a:schemeClr val="tx1"/>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Yapılan işin 2886, 4734 sayılı Kanunlar ve 4734 sayılı Kanunun 3. maddesi kapsamında</a:t>
                      </a:r>
                      <a:r>
                        <a:rPr lang="tr-TR" sz="1300" b="1" kern="1200" baseline="0" dirty="0">
                          <a:solidFill>
                            <a:schemeClr val="accent5">
                              <a:lumMod val="50000"/>
                            </a:schemeClr>
                          </a:solidFill>
                          <a:effectLst/>
                          <a:latin typeface="+mn-lt"/>
                          <a:ea typeface="+mn-ea"/>
                          <a:cs typeface="+mn-cs"/>
                        </a:rPr>
                        <a:t> veya</a:t>
                      </a:r>
                      <a:r>
                        <a:rPr lang="tr-TR" sz="1300" b="1" kern="1200" dirty="0">
                          <a:solidFill>
                            <a:schemeClr val="accent5">
                              <a:lumMod val="50000"/>
                            </a:schemeClr>
                          </a:solidFill>
                          <a:effectLst/>
                          <a:latin typeface="+mn-lt"/>
                          <a:ea typeface="+mn-ea"/>
                          <a:cs typeface="+mn-cs"/>
                        </a:rPr>
                        <a:t> uluslararası anlaşmalara istinaden alım ve yapım işlerinden</a:t>
                      </a:r>
                      <a:r>
                        <a:rPr lang="tr-TR" sz="1300" b="1" kern="1200" baseline="0" dirty="0">
                          <a:solidFill>
                            <a:schemeClr val="accent5">
                              <a:lumMod val="50000"/>
                            </a:schemeClr>
                          </a:solidFill>
                          <a:effectLst/>
                          <a:latin typeface="+mn-lt"/>
                          <a:ea typeface="+mn-ea"/>
                          <a:cs typeface="+mn-cs"/>
                        </a:rPr>
                        <a:t> olmaması,</a:t>
                      </a:r>
                      <a:endParaRPr lang="tr-TR" sz="1300" b="1" kern="1200" dirty="0">
                        <a:solidFill>
                          <a:schemeClr val="accent5">
                            <a:lumMod val="50000"/>
                          </a:schemeClr>
                        </a:solidFill>
                        <a:effectLst/>
                        <a:latin typeface="+mn-lt"/>
                        <a:ea typeface="+mn-ea"/>
                        <a:cs typeface="+mn-cs"/>
                      </a:endParaRPr>
                    </a:p>
                  </a:txBody>
                  <a:tcPr marL="58408" marR="584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576425190"/>
                  </a:ext>
                </a:extLst>
              </a:tr>
            </a:tbl>
          </a:graphicData>
        </a:graphic>
      </p:graphicFrame>
      <p:graphicFrame>
        <p:nvGraphicFramePr>
          <p:cNvPr id="23" name="Tablo 22">
            <a:extLst>
              <a:ext uri="{FF2B5EF4-FFF2-40B4-BE49-F238E27FC236}">
                <a16:creationId xmlns:a16="http://schemas.microsoft.com/office/drawing/2014/main" id="{609E5813-0964-4680-BA2B-A35C4B9464AD}"/>
              </a:ext>
            </a:extLst>
          </p:cNvPr>
          <p:cNvGraphicFramePr>
            <a:graphicFrameLocks noGrp="1"/>
          </p:cNvGraphicFramePr>
          <p:nvPr>
            <p:extLst>
              <p:ext uri="{D42A27DB-BD31-4B8C-83A1-F6EECF244321}">
                <p14:modId xmlns:p14="http://schemas.microsoft.com/office/powerpoint/2010/main" val="4098924697"/>
              </p:ext>
            </p:extLst>
          </p:nvPr>
        </p:nvGraphicFramePr>
        <p:xfrm>
          <a:off x="94255" y="4585444"/>
          <a:ext cx="12021543" cy="659746"/>
        </p:xfrm>
        <a:graphic>
          <a:graphicData uri="http://schemas.openxmlformats.org/drawingml/2006/table">
            <a:tbl>
              <a:tblPr firstRow="1" firstCol="1" bandRow="1">
                <a:tableStyleId>{5C22544A-7EE6-4342-B048-85BDC9FD1C3A}</a:tableStyleId>
              </a:tblPr>
              <a:tblGrid>
                <a:gridCol w="382826">
                  <a:extLst>
                    <a:ext uri="{9D8B030D-6E8A-4147-A177-3AD203B41FA5}">
                      <a16:colId xmlns:a16="http://schemas.microsoft.com/office/drawing/2014/main" val="3435398366"/>
                    </a:ext>
                  </a:extLst>
                </a:gridCol>
                <a:gridCol w="11638717">
                  <a:extLst>
                    <a:ext uri="{9D8B030D-6E8A-4147-A177-3AD203B41FA5}">
                      <a16:colId xmlns:a16="http://schemas.microsoft.com/office/drawing/2014/main" val="2238385514"/>
                    </a:ext>
                  </a:extLst>
                </a:gridCol>
              </a:tblGrid>
              <a:tr h="270900">
                <a:tc gridSpan="2">
                  <a:txBody>
                    <a:bodyPr/>
                    <a:lstStyle/>
                    <a:p>
                      <a:pPr marL="0" indent="0">
                        <a:buFont typeface="Wingdings" panose="05000000000000000000" pitchFamily="2" charset="2"/>
                        <a:buNone/>
                      </a:pPr>
                      <a:r>
                        <a:rPr lang="tr-TR" sz="1600" b="0" kern="1200" dirty="0">
                          <a:solidFill>
                            <a:srgbClr val="C00000"/>
                          </a:solidFill>
                          <a:effectLst>
                            <a:outerShdw blurRad="38100" dist="38100" dir="2700000" algn="tl">
                              <a:srgbClr val="000000">
                                <a:alpha val="43137"/>
                              </a:srgbClr>
                            </a:outerShdw>
                          </a:effectLst>
                          <a:latin typeface="+mn-lt"/>
                          <a:ea typeface="+mn-ea"/>
                          <a:cs typeface="+mn-cs"/>
                        </a:rPr>
                        <a:t>NOTLAR</a:t>
                      </a:r>
                    </a:p>
                  </a:txBody>
                  <a:tcPr marL="58408" marR="58408"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pPr marL="0" algn="just" defTabSz="914400" rtl="0" eaLnBrk="1" latinLnBrk="0" hangingPunct="1">
                        <a:lnSpc>
                          <a:spcPct val="107000"/>
                        </a:lnSpc>
                        <a:spcAft>
                          <a:spcPts val="0"/>
                        </a:spcAft>
                      </a:pPr>
                      <a:endParaRPr lang="tr-TR" sz="1300" b="1" kern="1200" dirty="0">
                        <a:solidFill>
                          <a:schemeClr val="tx1"/>
                        </a:solidFill>
                        <a:effectLst/>
                        <a:latin typeface="+mn-lt"/>
                        <a:ea typeface="+mn-ea"/>
                        <a:cs typeface="+mn-cs"/>
                      </a:endParaRPr>
                    </a:p>
                  </a:txBody>
                  <a:tcPr marL="58408" marR="58408" marT="0" marB="0" anchor="ctr">
                    <a:solidFill>
                      <a:schemeClr val="accent1">
                        <a:tint val="40000"/>
                        <a:alpha val="42000"/>
                      </a:schemeClr>
                    </a:solidFill>
                  </a:tcPr>
                </a:tc>
                <a:extLst>
                  <a:ext uri="{0D108BD9-81ED-4DB2-BD59-A6C34878D82A}">
                    <a16:rowId xmlns:a16="http://schemas.microsoft.com/office/drawing/2014/main" val="376485730"/>
                  </a:ext>
                </a:extLst>
              </a:tr>
              <a:tr h="388846">
                <a:tc>
                  <a:txBody>
                    <a:bodyPr/>
                    <a:lstStyle/>
                    <a:p>
                      <a:pPr marL="285750" indent="-285750">
                        <a:buFont typeface="Wingdings" panose="05000000000000000000" pitchFamily="2" charset="2"/>
                        <a:buChar char="ü"/>
                      </a:pPr>
                      <a:r>
                        <a:rPr lang="tr-TR" sz="1600" b="0" kern="1200" dirty="0">
                          <a:solidFill>
                            <a:schemeClr val="accent5">
                              <a:lumMod val="50000"/>
                            </a:schemeClr>
                          </a:solidFill>
                          <a:effectLst>
                            <a:outerShdw blurRad="38100" dist="38100" dir="2700000" algn="tl">
                              <a:srgbClr val="000000">
                                <a:alpha val="43137"/>
                              </a:srgbClr>
                            </a:outerShdw>
                          </a:effectLst>
                          <a:latin typeface="+mn-lt"/>
                          <a:ea typeface="+mn-ea"/>
                          <a:cs typeface="+mn-cs"/>
                        </a:rPr>
                        <a:t> </a:t>
                      </a:r>
                    </a:p>
                  </a:txBody>
                  <a:tcPr marL="58408" marR="5840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42000"/>
                      </a:schemeClr>
                    </a:solidFill>
                  </a:tcPr>
                </a:tc>
                <a:tc>
                  <a:txBody>
                    <a:bodyPr/>
                    <a:lstStyle/>
                    <a:p>
                      <a:pPr marL="0" algn="just"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Sosyal güvenlik destek primine tabi çalışanlardan dolayı 5 puanlık indirimden yararlanılamaz.</a:t>
                      </a:r>
                    </a:p>
                  </a:txBody>
                  <a:tcPr marL="58408" marR="5840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40000"/>
                        <a:alpha val="42000"/>
                      </a:schemeClr>
                    </a:solidFill>
                  </a:tcPr>
                </a:tc>
                <a:extLst>
                  <a:ext uri="{0D108BD9-81ED-4DB2-BD59-A6C34878D82A}">
                    <a16:rowId xmlns:a16="http://schemas.microsoft.com/office/drawing/2014/main" val="2699965204"/>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1565313036"/>
              </p:ext>
            </p:extLst>
          </p:nvPr>
        </p:nvGraphicFramePr>
        <p:xfrm>
          <a:off x="81556" y="5300847"/>
          <a:ext cx="12046943" cy="1524968"/>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248242">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0">
                <a:tc gridSpan="3">
                  <a:txBody>
                    <a:bodyPr/>
                    <a:lstStyle/>
                    <a:p>
                      <a:pPr algn="ctr">
                        <a:lnSpc>
                          <a:spcPct val="107000"/>
                        </a:lnSpc>
                        <a:spcAft>
                          <a:spcPts val="0"/>
                        </a:spcAft>
                      </a:pPr>
                      <a:r>
                        <a:rPr lang="tr-TR" sz="1400" dirty="0">
                          <a:solidFill>
                            <a:schemeClr val="accent5">
                              <a:lumMod val="50000"/>
                            </a:schemeClr>
                          </a:solidFill>
                          <a:effectLst/>
                        </a:rPr>
                        <a:t>PEK ALT SINIRINDAN</a:t>
                      </a:r>
                      <a:endPar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solidFill>
                            <a:schemeClr val="accent5">
                              <a:lumMod val="50000"/>
                            </a:schemeClr>
                          </a:solidFill>
                          <a:effectLst/>
                        </a:rPr>
                        <a:t>PEK ÜST SINIRINDAN</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668000">
                <a:tc>
                  <a:txBody>
                    <a:bodyPr/>
                    <a:lstStyle/>
                    <a:p>
                      <a:pPr algn="ctr">
                        <a:lnSpc>
                          <a:spcPct val="107000"/>
                        </a:lnSpc>
                        <a:spcAft>
                          <a:spcPts val="0"/>
                        </a:spcAft>
                      </a:pPr>
                      <a:r>
                        <a:rPr lang="tr-TR" sz="1600" b="1" dirty="0">
                          <a:solidFill>
                            <a:schemeClr val="accent5">
                              <a:lumMod val="50000"/>
                            </a:schemeClr>
                          </a:solidFill>
                          <a:effectLst/>
                        </a:rPr>
                        <a:t>TEŞVİKSİZ </a:t>
                      </a:r>
                    </a:p>
                    <a:p>
                      <a:pPr algn="ctr">
                        <a:lnSpc>
                          <a:spcPct val="107000"/>
                        </a:lnSpc>
                        <a:spcAft>
                          <a:spcPts val="0"/>
                        </a:spcAft>
                      </a:pPr>
                      <a:r>
                        <a:rPr lang="tr-TR" sz="1600" b="1" dirty="0">
                          <a:solidFill>
                            <a:schemeClr val="accent5">
                              <a:lumMod val="50000"/>
                            </a:schemeClr>
                          </a:solidFill>
                          <a:effectLst/>
                        </a:rPr>
                        <a:t>TUTAR </a:t>
                      </a:r>
                    </a:p>
                    <a:p>
                      <a:pPr algn="ctr">
                        <a:lnSpc>
                          <a:spcPct val="107000"/>
                        </a:lnSpc>
                        <a:spcAft>
                          <a:spcPts val="0"/>
                        </a:spcAft>
                      </a:pPr>
                      <a:r>
                        <a:rPr lang="tr-TR" sz="1600" b="1" dirty="0">
                          <a:solidFill>
                            <a:schemeClr val="accent5">
                              <a:lumMod val="50000"/>
                            </a:schemeClr>
                          </a:solidFill>
                          <a:effectLst/>
                        </a:rPr>
                        <a:t>(%37,5)</a:t>
                      </a:r>
                      <a:endParaRPr lang="tr-TR" sz="1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600" b="1" dirty="0">
                          <a:solidFill>
                            <a:schemeClr val="accent5">
                              <a:lumMod val="50000"/>
                            </a:schemeClr>
                          </a:solidFill>
                          <a:effectLst/>
                        </a:rPr>
                        <a:t>TEŞVİK </a:t>
                      </a:r>
                    </a:p>
                    <a:p>
                      <a:pPr algn="ctr">
                        <a:lnSpc>
                          <a:spcPct val="107000"/>
                        </a:lnSpc>
                        <a:spcAft>
                          <a:spcPts val="0"/>
                        </a:spcAft>
                      </a:pPr>
                      <a:r>
                        <a:rPr lang="tr-TR" sz="1600" b="1" dirty="0">
                          <a:solidFill>
                            <a:schemeClr val="accent5">
                              <a:lumMod val="50000"/>
                            </a:schemeClr>
                          </a:solidFill>
                          <a:effectLst/>
                        </a:rPr>
                        <a:t>TUTARI</a:t>
                      </a:r>
                    </a:p>
                    <a:p>
                      <a:pPr algn="ctr">
                        <a:lnSpc>
                          <a:spcPct val="107000"/>
                        </a:lnSpc>
                        <a:spcAft>
                          <a:spcPts val="0"/>
                        </a:spcAft>
                      </a:pPr>
                      <a:r>
                        <a:rPr lang="tr-TR" sz="1600" b="1" dirty="0">
                          <a:solidFill>
                            <a:schemeClr val="accent5">
                              <a:lumMod val="50000"/>
                            </a:schemeClr>
                          </a:solidFill>
                          <a:effectLst/>
                        </a:rPr>
                        <a:t>( % 5)</a:t>
                      </a:r>
                      <a:endParaRPr lang="tr-TR" sz="1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600" b="1" dirty="0">
                          <a:solidFill>
                            <a:schemeClr val="accent5">
                              <a:lumMod val="50000"/>
                            </a:schemeClr>
                          </a:solidFill>
                          <a:effectLst/>
                        </a:rPr>
                        <a:t>TEŞVİK SONRASI </a:t>
                      </a:r>
                    </a:p>
                    <a:p>
                      <a:pPr algn="ctr">
                        <a:lnSpc>
                          <a:spcPct val="107000"/>
                        </a:lnSpc>
                        <a:spcAft>
                          <a:spcPts val="0"/>
                        </a:spcAft>
                      </a:pPr>
                      <a:r>
                        <a:rPr lang="tr-TR" sz="1600" b="1" dirty="0">
                          <a:solidFill>
                            <a:schemeClr val="accent5">
                              <a:lumMod val="50000"/>
                            </a:schemeClr>
                          </a:solidFill>
                          <a:effectLst/>
                        </a:rPr>
                        <a:t>TUTAR</a:t>
                      </a:r>
                    </a:p>
                    <a:p>
                      <a:pPr algn="ctr">
                        <a:lnSpc>
                          <a:spcPct val="107000"/>
                        </a:lnSpc>
                        <a:spcAft>
                          <a:spcPts val="0"/>
                        </a:spcAft>
                      </a:pPr>
                      <a:r>
                        <a:rPr lang="tr-TR" sz="1600" b="1" dirty="0">
                          <a:solidFill>
                            <a:schemeClr val="accent5">
                              <a:lumMod val="50000"/>
                            </a:schemeClr>
                          </a:solidFill>
                          <a:effectLst/>
                        </a:rPr>
                        <a:t>( % 32,5)</a:t>
                      </a:r>
                      <a:endParaRPr lang="tr-TR" sz="1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a:txBody>
                    <a:bodyPr/>
                    <a:lstStyle/>
                    <a:p>
                      <a:pPr algn="ctr">
                        <a:lnSpc>
                          <a:spcPct val="107000"/>
                        </a:lnSpc>
                        <a:spcAft>
                          <a:spcPts val="0"/>
                        </a:spcAft>
                      </a:pPr>
                      <a:r>
                        <a:rPr lang="tr-TR" sz="1600" b="1" dirty="0">
                          <a:solidFill>
                            <a:schemeClr val="accent5">
                              <a:lumMod val="50000"/>
                            </a:schemeClr>
                          </a:solidFill>
                          <a:effectLst/>
                        </a:rPr>
                        <a:t>TEŞVİKSİZ</a:t>
                      </a:r>
                    </a:p>
                    <a:p>
                      <a:pPr algn="ctr">
                        <a:lnSpc>
                          <a:spcPct val="107000"/>
                        </a:lnSpc>
                        <a:spcAft>
                          <a:spcPts val="0"/>
                        </a:spcAft>
                      </a:pPr>
                      <a:r>
                        <a:rPr lang="tr-TR" sz="1600" b="1" dirty="0">
                          <a:solidFill>
                            <a:schemeClr val="accent5">
                              <a:lumMod val="50000"/>
                            </a:schemeClr>
                          </a:solidFill>
                          <a:effectLst/>
                        </a:rPr>
                        <a:t>TUTAR</a:t>
                      </a:r>
                    </a:p>
                    <a:p>
                      <a:pPr algn="ctr">
                        <a:lnSpc>
                          <a:spcPct val="107000"/>
                        </a:lnSpc>
                        <a:spcAft>
                          <a:spcPts val="0"/>
                        </a:spcAft>
                      </a:pPr>
                      <a:r>
                        <a:rPr lang="tr-TR" sz="1600" b="1" dirty="0">
                          <a:solidFill>
                            <a:schemeClr val="accent5">
                              <a:lumMod val="50000"/>
                            </a:schemeClr>
                          </a:solidFill>
                          <a:effectLst/>
                        </a:rPr>
                        <a:t>(%37,5)</a:t>
                      </a:r>
                      <a:endParaRPr lang="tr-TR" sz="1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a:txBody>
                    <a:bodyPr/>
                    <a:lstStyle/>
                    <a:p>
                      <a:pPr algn="ctr">
                        <a:lnSpc>
                          <a:spcPct val="107000"/>
                        </a:lnSpc>
                        <a:spcAft>
                          <a:spcPts val="0"/>
                        </a:spcAft>
                      </a:pPr>
                      <a:r>
                        <a:rPr lang="tr-TR" sz="1600" b="1" dirty="0">
                          <a:solidFill>
                            <a:schemeClr val="accent5">
                              <a:lumMod val="50000"/>
                            </a:schemeClr>
                          </a:solidFill>
                          <a:effectLst/>
                        </a:rPr>
                        <a:t>TEŞVİK </a:t>
                      </a:r>
                    </a:p>
                    <a:p>
                      <a:pPr algn="ctr">
                        <a:lnSpc>
                          <a:spcPct val="107000"/>
                        </a:lnSpc>
                        <a:spcAft>
                          <a:spcPts val="0"/>
                        </a:spcAft>
                      </a:pPr>
                      <a:r>
                        <a:rPr lang="tr-TR" sz="1600" b="1" dirty="0">
                          <a:solidFill>
                            <a:schemeClr val="accent5">
                              <a:lumMod val="50000"/>
                            </a:schemeClr>
                          </a:solidFill>
                          <a:effectLst/>
                        </a:rPr>
                        <a:t>TUTARI</a:t>
                      </a:r>
                    </a:p>
                    <a:p>
                      <a:pPr algn="ctr">
                        <a:lnSpc>
                          <a:spcPct val="107000"/>
                        </a:lnSpc>
                        <a:spcAft>
                          <a:spcPts val="0"/>
                        </a:spcAft>
                      </a:pPr>
                      <a:r>
                        <a:rPr lang="tr-TR" sz="1600" b="1" dirty="0">
                          <a:solidFill>
                            <a:schemeClr val="accent5">
                              <a:lumMod val="50000"/>
                            </a:schemeClr>
                          </a:solidFill>
                          <a:effectLst/>
                        </a:rPr>
                        <a:t>( % 5)</a:t>
                      </a:r>
                      <a:endParaRPr lang="tr-TR" sz="1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a:txBody>
                    <a:bodyPr/>
                    <a:lstStyle/>
                    <a:p>
                      <a:pPr algn="ctr">
                        <a:lnSpc>
                          <a:spcPct val="107000"/>
                        </a:lnSpc>
                        <a:spcAft>
                          <a:spcPts val="0"/>
                        </a:spcAft>
                      </a:pPr>
                      <a:r>
                        <a:rPr lang="tr-TR" sz="1600" b="1" dirty="0">
                          <a:solidFill>
                            <a:schemeClr val="accent5">
                              <a:lumMod val="50000"/>
                            </a:schemeClr>
                          </a:solidFill>
                          <a:effectLst/>
                        </a:rPr>
                        <a:t>TEŞVİK SONRASI </a:t>
                      </a:r>
                    </a:p>
                    <a:p>
                      <a:pPr algn="ctr">
                        <a:lnSpc>
                          <a:spcPct val="107000"/>
                        </a:lnSpc>
                        <a:spcAft>
                          <a:spcPts val="0"/>
                        </a:spcAft>
                      </a:pPr>
                      <a:r>
                        <a:rPr lang="tr-TR" sz="1600" b="1" dirty="0">
                          <a:solidFill>
                            <a:schemeClr val="accent5">
                              <a:lumMod val="50000"/>
                            </a:schemeClr>
                          </a:solidFill>
                          <a:effectLst/>
                        </a:rPr>
                        <a:t>TUTAR</a:t>
                      </a:r>
                    </a:p>
                    <a:p>
                      <a:pPr algn="ctr">
                        <a:lnSpc>
                          <a:spcPct val="107000"/>
                        </a:lnSpc>
                        <a:spcAft>
                          <a:spcPts val="0"/>
                        </a:spcAft>
                      </a:pPr>
                      <a:r>
                        <a:rPr lang="tr-TR" sz="1600" b="1" dirty="0">
                          <a:solidFill>
                            <a:schemeClr val="accent5">
                              <a:lumMod val="50000"/>
                            </a:schemeClr>
                          </a:solidFill>
                          <a:effectLst/>
                        </a:rPr>
                        <a:t>( % 32,5)</a:t>
                      </a:r>
                      <a:endParaRPr lang="tr-TR" sz="1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extLst>
                  <a:ext uri="{0D108BD9-81ED-4DB2-BD59-A6C34878D82A}">
                    <a16:rowId xmlns:a16="http://schemas.microsoft.com/office/drawing/2014/main" val="340633354"/>
                  </a:ext>
                </a:extLst>
              </a:tr>
              <a:tr h="287396">
                <a:tc>
                  <a:txBody>
                    <a:bodyPr/>
                    <a:lstStyle/>
                    <a:p>
                      <a:pPr algn="ctr">
                        <a:lnSpc>
                          <a:spcPct val="107000"/>
                        </a:lnSpc>
                        <a:spcAft>
                          <a:spcPts val="0"/>
                        </a:spcAft>
                      </a:pPr>
                      <a:r>
                        <a:rPr lang="tr-TR" sz="1600" b="1" dirty="0">
                          <a:solidFill>
                            <a:schemeClr val="bg1"/>
                          </a:solidFill>
                          <a:effectLst/>
                        </a:rPr>
                        <a:t>1.341,56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178,88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1.162,68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10.061,78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rPr>
                        <a:t>1.341,57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rPr>
                        <a:t>8.720,21</a:t>
                      </a:r>
                      <a:r>
                        <a:rPr lang="tr-TR" sz="1600" b="1" baseline="0" dirty="0">
                          <a:solidFill>
                            <a:schemeClr val="bg1"/>
                          </a:solidFill>
                          <a:effectLst/>
                        </a:rPr>
                        <a:t> </a:t>
                      </a:r>
                      <a:r>
                        <a:rPr lang="tr-TR" sz="1600" b="1" dirty="0">
                          <a:solidFill>
                            <a:schemeClr val="bg1"/>
                          </a:solidFill>
                          <a:effectLst/>
                        </a:rPr>
                        <a:t>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nchor="ctr">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3637101775"/>
              </p:ext>
            </p:extLst>
          </p:nvPr>
        </p:nvGraphicFramePr>
        <p:xfrm>
          <a:off x="94255" y="2293627"/>
          <a:ext cx="12021543" cy="24930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94423">
                <a:tc>
                  <a:txBody>
                    <a:bodyPr/>
                    <a:lstStyle/>
                    <a:p>
                      <a:pPr algn="l">
                        <a:lnSpc>
                          <a:spcPct val="107000"/>
                        </a:lnSpc>
                        <a:spcAft>
                          <a:spcPts val="0"/>
                        </a:spcAft>
                      </a:pPr>
                      <a:r>
                        <a:rPr lang="tr-TR" sz="1600" b="1" dirty="0">
                          <a:solidFill>
                            <a:srgbClr val="C00000"/>
                          </a:solidFill>
                          <a:effectLst/>
                        </a:rPr>
                        <a:t>TEŞVİKTEN YARARLANMA ŞARTLARI</a:t>
                      </a:r>
                      <a:endParaRPr lang="tr-TR" sz="1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548716833"/>
              </p:ext>
            </p:extLst>
          </p:nvPr>
        </p:nvGraphicFramePr>
        <p:xfrm>
          <a:off x="9475847" y="835629"/>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800"/>
                        </a:spcAft>
                      </a:pPr>
                      <a:r>
                        <a:rPr lang="tr-TR" sz="1300" b="1" kern="1200" dirty="0">
                          <a:solidFill>
                            <a:schemeClr val="bg1"/>
                          </a:solidFill>
                          <a:effectLst/>
                          <a:latin typeface="+mn-lt"/>
                          <a:ea typeface="+mn-ea"/>
                          <a:cs typeface="+mn-cs"/>
                        </a:rPr>
                        <a:t>5510</a:t>
                      </a: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sp>
        <p:nvSpPr>
          <p:cNvPr id="7" name="24-Nokta Yıldız 6"/>
          <p:cNvSpPr/>
          <p:nvPr/>
        </p:nvSpPr>
        <p:spPr>
          <a:xfrm rot="19928413">
            <a:off x="1108283" y="-6355"/>
            <a:ext cx="1047821" cy="976956"/>
          </a:xfrm>
          <a:prstGeom prst="star24">
            <a:avLst>
              <a:gd name="adj" fmla="val 37034"/>
            </a:avLst>
          </a:prstGeom>
          <a:solidFill>
            <a:srgbClr val="EB3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Black" panose="020B0A04020102020204" pitchFamily="34" charset="0"/>
              </a:rPr>
              <a:t>5</a:t>
            </a:r>
          </a:p>
        </p:txBody>
      </p:sp>
    </p:spTree>
    <p:extLst>
      <p:ext uri="{BB962C8B-B14F-4D97-AF65-F5344CB8AC3E}">
        <p14:creationId xmlns:p14="http://schemas.microsoft.com/office/powerpoint/2010/main" val="255439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4083613126"/>
              </p:ext>
            </p:extLst>
          </p:nvPr>
        </p:nvGraphicFramePr>
        <p:xfrm>
          <a:off x="106958" y="852240"/>
          <a:ext cx="7337638" cy="608401"/>
        </p:xfrm>
        <a:graphic>
          <a:graphicData uri="http://schemas.openxmlformats.org/drawingml/2006/table">
            <a:tbl>
              <a:tblPr firstRow="1" firstCol="1" bandRow="1">
                <a:tableStyleId>{5C22544A-7EE6-4342-B048-85BDC9FD1C3A}</a:tableStyleId>
              </a:tblPr>
              <a:tblGrid>
                <a:gridCol w="1480302">
                  <a:extLst>
                    <a:ext uri="{9D8B030D-6E8A-4147-A177-3AD203B41FA5}">
                      <a16:colId xmlns:a16="http://schemas.microsoft.com/office/drawing/2014/main" val="1798935961"/>
                    </a:ext>
                  </a:extLst>
                </a:gridCol>
                <a:gridCol w="5857336">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400" dirty="0">
                          <a:solidFill>
                            <a:srgbClr val="002060"/>
                          </a:solidFill>
                          <a:effectLst/>
                        </a:rPr>
                        <a:t>YASAL DAYANAK</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5510 sayılı Kanunun 81. maddesinin 1. fıkrasının (i) bendi, 2013/30 sayılı Genelge.</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3060558230"/>
              </p:ext>
            </p:extLst>
          </p:nvPr>
        </p:nvGraphicFramePr>
        <p:xfrm>
          <a:off x="7510454" y="852240"/>
          <a:ext cx="1935472" cy="634209"/>
        </p:xfrm>
        <a:graphic>
          <a:graphicData uri="http://schemas.openxmlformats.org/drawingml/2006/table">
            <a:tbl>
              <a:tblPr firstRow="1" firstCol="1" bandRow="1">
                <a:tableStyleId>{5C22544A-7EE6-4342-B048-85BDC9FD1C3A}</a:tableStyleId>
              </a:tblPr>
              <a:tblGrid>
                <a:gridCol w="1032251">
                  <a:extLst>
                    <a:ext uri="{9D8B030D-6E8A-4147-A177-3AD203B41FA5}">
                      <a16:colId xmlns:a16="http://schemas.microsoft.com/office/drawing/2014/main" val="2643230235"/>
                    </a:ext>
                  </a:extLst>
                </a:gridCol>
                <a:gridCol w="903221">
                  <a:extLst>
                    <a:ext uri="{9D8B030D-6E8A-4147-A177-3AD203B41FA5}">
                      <a16:colId xmlns:a16="http://schemas.microsoft.com/office/drawing/2014/main" val="1809252406"/>
                    </a:ext>
                  </a:extLst>
                </a:gridCol>
              </a:tblGrid>
              <a:tr h="371666">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nchor="ctr">
                    <a:solidFill>
                      <a:srgbClr val="92D050">
                        <a:alpha val="60000"/>
                      </a:srgbClr>
                    </a:solidFill>
                  </a:tcPr>
                </a:tc>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nchor="ctr">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lt1"/>
                          </a:solidFill>
                          <a:effectLst/>
                          <a:latin typeface="+mn-lt"/>
                          <a:ea typeface="+mn-ea"/>
                          <a:cs typeface="+mn-cs"/>
                        </a:rPr>
                        <a:t>01.6.2013</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tc>
                  <a:txBody>
                    <a:bodyPr/>
                    <a:lstStyle/>
                    <a:p>
                      <a:pPr algn="ctr">
                        <a:lnSpc>
                          <a:spcPct val="107000"/>
                        </a:lnSpc>
                        <a:spcAft>
                          <a:spcPts val="0"/>
                        </a:spcAft>
                      </a:pPr>
                      <a:r>
                        <a:rPr lang="tr-TR" sz="1300" dirty="0">
                          <a:effectLst/>
                        </a:rPr>
                        <a:t>-</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3599256021"/>
              </p:ext>
            </p:extLst>
          </p:nvPr>
        </p:nvGraphicFramePr>
        <p:xfrm>
          <a:off x="106957" y="1502887"/>
          <a:ext cx="12021542" cy="626491"/>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Özel sektör işverenlerinin yurt dışındaki işyerlerinde çalıştırılmak üzere yurt içinden götürülen/gönderilen </a:t>
                      </a:r>
                      <a:r>
                        <a:rPr lang="tr-TR" sz="1300" b="1" u="none" kern="1200" dirty="0">
                          <a:solidFill>
                            <a:srgbClr val="002060"/>
                          </a:solidFill>
                          <a:effectLst/>
                          <a:latin typeface="+mn-lt"/>
                          <a:ea typeface="+mn-ea"/>
                          <a:cs typeface="+mn-cs"/>
                        </a:rPr>
                        <a:t>sigortalılar</a:t>
                      </a:r>
                      <a:r>
                        <a:rPr lang="tr-TR" sz="1300" b="1" kern="1200" dirty="0">
                          <a:solidFill>
                            <a:srgbClr val="002060"/>
                          </a:solidFill>
                          <a:effectLst/>
                          <a:latin typeface="+mn-lt"/>
                          <a:ea typeface="+mn-ea"/>
                          <a:cs typeface="+mn-cs"/>
                        </a:rPr>
                        <a:t> için uygulanan bu indirim kapsamında, sigortalıların prime esas kazançları üzerinden hesaplanan genel sağlık sigortası primlerinin işveren hissesinin 5 puanlık kısmı Hazine ve Maliye Bakanlığı tarafından karşılanmaktadır.</a:t>
                      </a:r>
                    </a:p>
                  </a:txBody>
                  <a:tcPr marL="57755" marR="57755"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445499946"/>
              </p:ext>
            </p:extLst>
          </p:nvPr>
        </p:nvGraphicFramePr>
        <p:xfrm>
          <a:off x="94072" y="5205785"/>
          <a:ext cx="12021543" cy="1249807"/>
        </p:xfrm>
        <a:graphic>
          <a:graphicData uri="http://schemas.openxmlformats.org/drawingml/2006/table">
            <a:tbl>
              <a:tblPr firstRow="1" firstCol="1" bandRow="1">
                <a:tableStyleId>{5C22544A-7EE6-4342-B048-85BDC9FD1C3A}</a:tableStyleId>
              </a:tblPr>
              <a:tblGrid>
                <a:gridCol w="2199796">
                  <a:extLst>
                    <a:ext uri="{9D8B030D-6E8A-4147-A177-3AD203B41FA5}">
                      <a16:colId xmlns:a16="http://schemas.microsoft.com/office/drawing/2014/main" val="2564627808"/>
                    </a:ext>
                  </a:extLst>
                </a:gridCol>
                <a:gridCol w="1786924">
                  <a:extLst>
                    <a:ext uri="{9D8B030D-6E8A-4147-A177-3AD203B41FA5}">
                      <a16:colId xmlns:a16="http://schemas.microsoft.com/office/drawing/2014/main" val="3048014946"/>
                    </a:ext>
                  </a:extLst>
                </a:gridCol>
                <a:gridCol w="2027716">
                  <a:extLst>
                    <a:ext uri="{9D8B030D-6E8A-4147-A177-3AD203B41FA5}">
                      <a16:colId xmlns:a16="http://schemas.microsoft.com/office/drawing/2014/main" val="2577724729"/>
                    </a:ext>
                  </a:extLst>
                </a:gridCol>
                <a:gridCol w="1339105">
                  <a:extLst>
                    <a:ext uri="{9D8B030D-6E8A-4147-A177-3AD203B41FA5}">
                      <a16:colId xmlns:a16="http://schemas.microsoft.com/office/drawing/2014/main" val="3708009783"/>
                    </a:ext>
                  </a:extLst>
                </a:gridCol>
                <a:gridCol w="2278040">
                  <a:extLst>
                    <a:ext uri="{9D8B030D-6E8A-4147-A177-3AD203B41FA5}">
                      <a16:colId xmlns:a16="http://schemas.microsoft.com/office/drawing/2014/main" val="812310856"/>
                    </a:ext>
                  </a:extLst>
                </a:gridCol>
                <a:gridCol w="2389962">
                  <a:extLst>
                    <a:ext uri="{9D8B030D-6E8A-4147-A177-3AD203B41FA5}">
                      <a16:colId xmlns:a16="http://schemas.microsoft.com/office/drawing/2014/main" val="198867333"/>
                    </a:ext>
                  </a:extLst>
                </a:gridCol>
              </a:tblGrid>
              <a:tr h="190297">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5934">
                <a:tc gridSpan="3">
                  <a:txBody>
                    <a:bodyPr/>
                    <a:lstStyle/>
                    <a:p>
                      <a:pPr algn="ctr">
                        <a:lnSpc>
                          <a:spcPct val="107000"/>
                        </a:lnSpc>
                        <a:spcAft>
                          <a:spcPts val="0"/>
                        </a:spcAft>
                      </a:pPr>
                      <a:r>
                        <a:rPr lang="tr-TR" sz="1000" dirty="0">
                          <a:solidFill>
                            <a:schemeClr val="tx1"/>
                          </a:solidFill>
                          <a:effectLst/>
                        </a:rPr>
                        <a:t>PEK ALT SINIRINDAN</a:t>
                      </a:r>
                      <a:endParaRPr lang="tr-TR"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000" b="1" dirty="0">
                          <a:effectLst/>
                        </a:rPr>
                        <a:t>PEK ÜST SINIRINDAN</a:t>
                      </a:r>
                      <a:endParaRPr lang="tr-T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530078">
                <a:tc>
                  <a:txBody>
                    <a:bodyPr/>
                    <a:lstStyle/>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14,5 )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9,5)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9,5)</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17505">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518,74</a:t>
                      </a:r>
                      <a:r>
                        <a:rPr lang="tr-TR" sz="1600" b="1"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 </a:t>
                      </a: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rPr>
                        <a:t>178,88 </a:t>
                      </a: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339,86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1.556,21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536,63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1.019,58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3364270003"/>
              </p:ext>
            </p:extLst>
          </p:nvPr>
        </p:nvGraphicFramePr>
        <p:xfrm>
          <a:off x="85228" y="2301357"/>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 </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873856545"/>
              </p:ext>
            </p:extLst>
          </p:nvPr>
        </p:nvGraphicFramePr>
        <p:xfrm>
          <a:off x="94072" y="2605911"/>
          <a:ext cx="12021542" cy="2240824"/>
        </p:xfrm>
        <a:graphic>
          <a:graphicData uri="http://schemas.openxmlformats.org/drawingml/2006/table">
            <a:tbl>
              <a:tblPr firstRow="1" firstCol="1" bandRow="1">
                <a:effectLst>
                  <a:outerShdw blurRad="50800" dist="50800" dir="5400000" algn="ctr" rotWithShape="0">
                    <a:schemeClr val="accent1">
                      <a:lumMod val="20000"/>
                      <a:lumOff val="80000"/>
                    </a:schemeClr>
                  </a:outerShdw>
                </a:effectLst>
                <a:tableStyleId>{5C22544A-7EE6-4342-B048-85BDC9FD1C3A}</a:tableStyleId>
              </a:tblPr>
              <a:tblGrid>
                <a:gridCol w="302875">
                  <a:extLst>
                    <a:ext uri="{9D8B030D-6E8A-4147-A177-3AD203B41FA5}">
                      <a16:colId xmlns:a16="http://schemas.microsoft.com/office/drawing/2014/main" val="1533996502"/>
                    </a:ext>
                  </a:extLst>
                </a:gridCol>
                <a:gridCol w="11718667">
                  <a:extLst>
                    <a:ext uri="{9D8B030D-6E8A-4147-A177-3AD203B41FA5}">
                      <a16:colId xmlns:a16="http://schemas.microsoft.com/office/drawing/2014/main" val="1658546961"/>
                    </a:ext>
                  </a:extLst>
                </a:gridCol>
              </a:tblGrid>
              <a:tr h="216539">
                <a:tc>
                  <a:txBody>
                    <a:bodyPr/>
                    <a:lstStyle/>
                    <a:p>
                      <a:pPr marL="171450" indent="-171450" algn="just">
                        <a:lnSpc>
                          <a:spcPct val="107000"/>
                        </a:lnSpc>
                        <a:spcAft>
                          <a:spcPts val="0"/>
                        </a:spcAft>
                        <a:buFont typeface="Wingdings" panose="05000000000000000000" pitchFamily="2" charset="2"/>
                        <a:buChar char="ü"/>
                      </a:pPr>
                      <a:r>
                        <a:rPr lang="tr-TR" sz="14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just"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48553675"/>
                  </a:ext>
                </a:extLst>
              </a:tr>
              <a:tr h="216539">
                <a:tc>
                  <a:txBody>
                    <a:bodyPr/>
                    <a:lstStyle/>
                    <a:p>
                      <a:pPr marL="285750" indent="-285750" algn="just">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just"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Primlerin yasal süresi içinde ödenmesi,</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32457515"/>
                  </a:ext>
                </a:extLst>
              </a:tr>
              <a:tr h="216539">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Prim, idari para cezası ve bunlara ilişkin gecikme zammı ve cezası borcu bulunmaması, varsa</a:t>
                      </a:r>
                      <a:r>
                        <a:rPr lang="tr-TR" sz="1300" b="1" kern="1200" baseline="0" dirty="0">
                          <a:solidFill>
                            <a:schemeClr val="accent5">
                              <a:lumMod val="50000"/>
                            </a:schemeClr>
                          </a:solidFill>
                          <a:effectLst/>
                          <a:latin typeface="+mn-lt"/>
                          <a:ea typeface="+mn-ea"/>
                          <a:cs typeface="+mn-cs"/>
                        </a:rPr>
                        <a:t> </a:t>
                      </a:r>
                      <a:r>
                        <a:rPr lang="tr-TR" sz="1300" b="1" kern="1200" dirty="0">
                          <a:solidFill>
                            <a:schemeClr val="accent5">
                              <a:lumMod val="50000"/>
                            </a:schemeClr>
                          </a:solidFill>
                          <a:effectLst/>
                          <a:latin typeface="+mn-lt"/>
                          <a:ea typeface="+mn-ea"/>
                          <a:cs typeface="+mn-cs"/>
                        </a:rPr>
                        <a:t> bu borçlar yapılandırılmış, taksitlendirilmiş ve</a:t>
                      </a:r>
                      <a:r>
                        <a:rPr lang="tr-TR" sz="1300" b="1" kern="1200" baseline="0" dirty="0">
                          <a:solidFill>
                            <a:schemeClr val="accent5">
                              <a:lumMod val="50000"/>
                            </a:schemeClr>
                          </a:solidFill>
                          <a:effectLst/>
                          <a:latin typeface="+mn-lt"/>
                          <a:ea typeface="+mn-ea"/>
                          <a:cs typeface="+mn-cs"/>
                        </a:rPr>
                        <a:t> düzenli ödeniyor olması,</a:t>
                      </a:r>
                      <a:endParaRPr lang="tr-TR" sz="13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22555645"/>
                  </a:ext>
                </a:extLst>
              </a:tr>
              <a:tr h="216539">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Kayıt dışı sigortalı çalıştırılmaması / Sahte sigortalı bildiriminde bulunulmaması,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77228978"/>
                  </a:ext>
                </a:extLst>
              </a:tr>
              <a:tr h="296065">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İşverenin</a:t>
                      </a:r>
                      <a:r>
                        <a:rPr lang="tr-TR" sz="1300" b="1" kern="1200" baseline="0" dirty="0">
                          <a:solidFill>
                            <a:schemeClr val="accent5">
                              <a:lumMod val="50000"/>
                            </a:schemeClr>
                          </a:solidFill>
                          <a:effectLst/>
                          <a:latin typeface="+mn-lt"/>
                          <a:ea typeface="+mn-ea"/>
                          <a:cs typeface="+mn-cs"/>
                        </a:rPr>
                        <a:t> </a:t>
                      </a:r>
                      <a:r>
                        <a:rPr lang="tr-TR" sz="1300" b="1" kern="1200" dirty="0">
                          <a:solidFill>
                            <a:schemeClr val="accent5">
                              <a:lumMod val="50000"/>
                            </a:schemeClr>
                          </a:solidFill>
                          <a:effectLst/>
                          <a:latin typeface="+mn-lt"/>
                          <a:ea typeface="+mn-ea"/>
                          <a:cs typeface="+mn-cs"/>
                        </a:rPr>
                        <a:t>5335 sayılı Kanunun 30 uncu maddesinin ikinci fıkrası kapsamına giren kurum ve kuruluşlardan olmaması,</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38023294"/>
                  </a:ext>
                </a:extLst>
              </a:tr>
              <a:tr h="216539">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Yapılan işin 2886, 4734 sayılı Kanunlar ve 4734 sayılı Kanunun 3. maddesi kapsamında</a:t>
                      </a:r>
                      <a:r>
                        <a:rPr lang="tr-TR" sz="1300" b="1" kern="1200" baseline="0" dirty="0">
                          <a:solidFill>
                            <a:schemeClr val="accent5">
                              <a:lumMod val="50000"/>
                            </a:schemeClr>
                          </a:solidFill>
                          <a:effectLst/>
                          <a:latin typeface="+mn-lt"/>
                          <a:ea typeface="+mn-ea"/>
                          <a:cs typeface="+mn-cs"/>
                        </a:rPr>
                        <a:t> veya</a:t>
                      </a:r>
                      <a:r>
                        <a:rPr lang="tr-TR" sz="1300" b="1" kern="1200" dirty="0">
                          <a:solidFill>
                            <a:schemeClr val="accent5">
                              <a:lumMod val="50000"/>
                            </a:schemeClr>
                          </a:solidFill>
                          <a:effectLst/>
                          <a:latin typeface="+mn-lt"/>
                          <a:ea typeface="+mn-ea"/>
                          <a:cs typeface="+mn-cs"/>
                        </a:rPr>
                        <a:t> uluslararası anlaşmalara istinaden alım ve yapım işlerinden</a:t>
                      </a:r>
                      <a:r>
                        <a:rPr lang="tr-TR" sz="1300" b="1" kern="1200" baseline="0" dirty="0">
                          <a:solidFill>
                            <a:schemeClr val="accent5">
                              <a:lumMod val="50000"/>
                            </a:schemeClr>
                          </a:solidFill>
                          <a:effectLst/>
                          <a:latin typeface="+mn-lt"/>
                          <a:ea typeface="+mn-ea"/>
                          <a:cs typeface="+mn-cs"/>
                        </a:rPr>
                        <a:t> olmaması,</a:t>
                      </a:r>
                      <a:endParaRPr lang="tr-TR" sz="1300" b="1" kern="1200" dirty="0">
                        <a:solidFill>
                          <a:schemeClr val="accent5">
                            <a:lumMod val="50000"/>
                          </a:schemeClr>
                        </a:solidFill>
                        <a:effectLst/>
                        <a:latin typeface="+mn-lt"/>
                        <a:ea typeface="+mn-ea"/>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66072331"/>
                  </a:ext>
                </a:extLst>
              </a:tr>
              <a:tr h="145495">
                <a:tc gridSpan="2">
                  <a:txBody>
                    <a:bodyPr/>
                    <a:lstStyle/>
                    <a:p>
                      <a:pPr algn="just">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1299441130"/>
                  </a:ext>
                </a:extLst>
              </a:tr>
              <a:tr h="433078">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300" b="1" kern="1200" dirty="0">
                          <a:solidFill>
                            <a:schemeClr val="accent5">
                              <a:lumMod val="50000"/>
                            </a:schemeClr>
                          </a:solidFill>
                          <a:effectLst/>
                          <a:latin typeface="+mn-lt"/>
                          <a:ea typeface="+mn-ea"/>
                          <a:cs typeface="+mn-cs"/>
                        </a:rPr>
                        <a:t>Sosyal güvenlik destek primine tabi çalışanlar, Libya’da çalışanlar, zorunlu staja tabi tutulan öğrenciler, aday çırak, çırak ve işletmelerde mesleki eğitim gören öğrenciler, iş kaybı tazminatı alanlar ve harp malulleri ile vazife malullüğü aylığı alanlar için bu indirimden yararlanılamaz.</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908528876"/>
                  </a:ext>
                </a:extLst>
              </a:tr>
              <a:tr h="0">
                <a:tc>
                  <a:txBody>
                    <a:bodyPr/>
                    <a:lstStyle/>
                    <a:p>
                      <a:pPr marL="285750" indent="-285750" algn="l">
                        <a:lnSpc>
                          <a:spcPct val="107000"/>
                        </a:lnSpc>
                        <a:spcAft>
                          <a:spcPts val="0"/>
                        </a:spcAft>
                        <a:buFont typeface="Wingdings" panose="05000000000000000000" pitchFamily="2" charset="2"/>
                        <a:buChar char="ü"/>
                      </a:pPr>
                      <a:r>
                        <a:rPr lang="tr-TR" sz="14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l">
                        <a:lnSpc>
                          <a:spcPct val="107000"/>
                        </a:lnSpc>
                        <a:spcAft>
                          <a:spcPts val="0"/>
                        </a:spcAft>
                      </a:pPr>
                      <a:r>
                        <a:rPr lang="tr-TR" sz="1300" b="1" kern="1200" dirty="0">
                          <a:solidFill>
                            <a:schemeClr val="accent5">
                              <a:lumMod val="50000"/>
                            </a:schemeClr>
                          </a:solidFill>
                          <a:effectLst/>
                          <a:latin typeface="+mn-lt"/>
                          <a:ea typeface="+mn-ea"/>
                          <a:cs typeface="+mn-cs"/>
                        </a:rPr>
                        <a:t>5 puanlık indirim (5510 - 81/ı) ile birlikte uygulanmaz.  PEK üzerinden hesaplanan işveren hissesinin GSS payından 5 puanlık indirim uygulanır.</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028723207"/>
                  </a:ext>
                </a:extLst>
              </a:tr>
            </a:tbl>
          </a:graphicData>
        </a:graphic>
      </p:graphicFrame>
      <p:graphicFrame>
        <p:nvGraphicFramePr>
          <p:cNvPr id="13" name="Diyagram 12"/>
          <p:cNvGraphicFramePr/>
          <p:nvPr>
            <p:extLst>
              <p:ext uri="{D42A27DB-BD31-4B8C-83A1-F6EECF244321}">
                <p14:modId xmlns:p14="http://schemas.microsoft.com/office/powerpoint/2010/main" val="1294833038"/>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24-Nokta Yıldız 13"/>
          <p:cNvSpPr/>
          <p:nvPr/>
        </p:nvSpPr>
        <p:spPr>
          <a:xfrm rot="19928413">
            <a:off x="5377223" y="53922"/>
            <a:ext cx="1047821" cy="976956"/>
          </a:xfrm>
          <a:prstGeom prst="star24">
            <a:avLst>
              <a:gd name="adj" fmla="val 37034"/>
            </a:avLst>
          </a:prstGeom>
          <a:solidFill>
            <a:srgbClr val="EB3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Black" panose="020B0A04020102020204" pitchFamily="34" charset="0"/>
              </a:rPr>
              <a:t>5</a:t>
            </a: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sp>
        <p:nvSpPr>
          <p:cNvPr id="5"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2</a:t>
            </a:r>
          </a:p>
        </p:txBody>
      </p:sp>
      <p:sp>
        <p:nvSpPr>
          <p:cNvPr id="15" name="Dikdörtgen 14"/>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Tablo 15"/>
          <p:cNvGraphicFramePr>
            <a:graphicFrameLocks noGrp="1"/>
          </p:cNvGraphicFramePr>
          <p:nvPr>
            <p:extLst>
              <p:ext uri="{D42A27DB-BD31-4B8C-83A1-F6EECF244321}">
                <p14:modId xmlns:p14="http://schemas.microsoft.com/office/powerpoint/2010/main" val="3584422479"/>
              </p:ext>
            </p:extLst>
          </p:nvPr>
        </p:nvGraphicFramePr>
        <p:xfrm>
          <a:off x="9489056" y="849483"/>
          <a:ext cx="1417320" cy="646364"/>
        </p:xfrm>
        <a:graphic>
          <a:graphicData uri="http://schemas.openxmlformats.org/drawingml/2006/table">
            <a:tbl>
              <a:tblPr firstRow="1" firstCol="1" bandRow="1">
                <a:tableStyleId>{5C22544A-7EE6-4342-B048-85BDC9FD1C3A}</a:tableStyleId>
              </a:tblPr>
              <a:tblGrid>
                <a:gridCol w="1417320">
                  <a:extLst>
                    <a:ext uri="{9D8B030D-6E8A-4147-A177-3AD203B41FA5}">
                      <a16:colId xmlns:a16="http://schemas.microsoft.com/office/drawing/2014/main" val="3100724707"/>
                    </a:ext>
                  </a:extLst>
                </a:gridCol>
              </a:tblGrid>
              <a:tr h="424644">
                <a:tc>
                  <a:txBody>
                    <a:bodyPr/>
                    <a:lstStyle/>
                    <a:p>
                      <a:pPr algn="ctr">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80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6486</a:t>
                      </a: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spTree>
    <p:extLst>
      <p:ext uri="{BB962C8B-B14F-4D97-AF65-F5344CB8AC3E}">
        <p14:creationId xmlns:p14="http://schemas.microsoft.com/office/powerpoint/2010/main" val="312454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769993152"/>
              </p:ext>
            </p:extLst>
          </p:nvPr>
        </p:nvGraphicFramePr>
        <p:xfrm>
          <a:off x="106958" y="834988"/>
          <a:ext cx="7122517" cy="608401"/>
        </p:xfrm>
        <a:graphic>
          <a:graphicData uri="http://schemas.openxmlformats.org/drawingml/2006/table">
            <a:tbl>
              <a:tblPr firstRow="1" firstCol="1" bandRow="1">
                <a:tableStyleId>{5C22544A-7EE6-4342-B048-85BDC9FD1C3A}</a:tableStyleId>
              </a:tblPr>
              <a:tblGrid>
                <a:gridCol w="1470172">
                  <a:extLst>
                    <a:ext uri="{9D8B030D-6E8A-4147-A177-3AD203B41FA5}">
                      <a16:colId xmlns:a16="http://schemas.microsoft.com/office/drawing/2014/main" val="1798935961"/>
                    </a:ext>
                  </a:extLst>
                </a:gridCol>
                <a:gridCol w="5652345">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5510 sayılı Kanunun 81. maddesinin 2. fıkrası, 2013/30–2016/8 sayılı Genelgeler.</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594267546"/>
              </p:ext>
            </p:extLst>
          </p:nvPr>
        </p:nvGraphicFramePr>
        <p:xfrm>
          <a:off x="7295153" y="796292"/>
          <a:ext cx="1831955" cy="634209"/>
        </p:xfrm>
        <a:graphic>
          <a:graphicData uri="http://schemas.openxmlformats.org/drawingml/2006/table">
            <a:tbl>
              <a:tblPr firstRow="1" firstCol="1" bandRow="1">
                <a:tableStyleId>{5C22544A-7EE6-4342-B048-85BDC9FD1C3A}</a:tableStyleId>
              </a:tblPr>
              <a:tblGrid>
                <a:gridCol w="920156">
                  <a:extLst>
                    <a:ext uri="{9D8B030D-6E8A-4147-A177-3AD203B41FA5}">
                      <a16:colId xmlns:a16="http://schemas.microsoft.com/office/drawing/2014/main" val="2643230235"/>
                    </a:ext>
                  </a:extLst>
                </a:gridCol>
                <a:gridCol w="911799">
                  <a:extLst>
                    <a:ext uri="{9D8B030D-6E8A-4147-A177-3AD203B41FA5}">
                      <a16:colId xmlns:a16="http://schemas.microsoft.com/office/drawing/2014/main" val="1809252406"/>
                    </a:ext>
                  </a:extLst>
                </a:gridCol>
              </a:tblGrid>
              <a:tr h="406174">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nchor="ctr">
                    <a:solidFill>
                      <a:srgbClr val="92D050">
                        <a:alpha val="60000"/>
                      </a:srgbClr>
                    </a:solidFill>
                  </a:tcPr>
                </a:tc>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BİTİŞ </a:t>
                      </a:r>
                    </a:p>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TARİHİ</a:t>
                      </a:r>
                    </a:p>
                  </a:txBody>
                  <a:tcPr marL="57755" marR="57755" marT="0" marB="0" anchor="ctr">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lt1"/>
                          </a:solidFill>
                          <a:effectLst/>
                          <a:latin typeface="+mn-lt"/>
                          <a:ea typeface="+mn-ea"/>
                          <a:cs typeface="+mn-cs"/>
                        </a:rPr>
                        <a:t>01.01.2013</a:t>
                      </a:r>
                      <a:endParaRPr lang="tr-TR"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tc>
                  <a:txBody>
                    <a:bodyPr/>
                    <a:lstStyle/>
                    <a:p>
                      <a:pPr algn="ctr">
                        <a:lnSpc>
                          <a:spcPct val="107000"/>
                        </a:lnSpc>
                        <a:spcAft>
                          <a:spcPts val="0"/>
                        </a:spcAft>
                      </a:pPr>
                      <a:r>
                        <a:rPr lang="tr-TR" sz="1300" b="1" dirty="0">
                          <a:solidFill>
                            <a:schemeClr val="bg1"/>
                          </a:solidFill>
                          <a:effectLst/>
                          <a:latin typeface="+mn-lt"/>
                          <a:ea typeface="+mn-ea"/>
                          <a:cs typeface="+mn-cs"/>
                        </a:rPr>
                        <a:t>31.12.2021</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810557622"/>
              </p:ext>
            </p:extLst>
          </p:nvPr>
        </p:nvGraphicFramePr>
        <p:xfrm>
          <a:off x="106957" y="1494261"/>
          <a:ext cx="12021542" cy="626491"/>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51 il ile Bozcaada ve Gökçeada ilçelerinde faaliyet gösteren özel sektör işverenleri için öncelikle prime esas kazanç üst sınırına kadar olan kazançlar üzerinden hesaplanacak malullük, yaşlılık ve ölüm sigorta primlerinde 5 puanlık indirim, ardından prime esas kazanç </a:t>
                      </a:r>
                      <a:r>
                        <a:rPr lang="tr-TR" sz="1300" b="1" i="1" u="sng" kern="1200" dirty="0">
                          <a:solidFill>
                            <a:srgbClr val="002060"/>
                          </a:solidFill>
                          <a:effectLst/>
                          <a:latin typeface="+mn-lt"/>
                          <a:ea typeface="+mn-ea"/>
                          <a:cs typeface="+mn-cs"/>
                        </a:rPr>
                        <a:t>alt sınırına </a:t>
                      </a:r>
                      <a:r>
                        <a:rPr lang="tr-TR" sz="1300" b="1" kern="1200" dirty="0">
                          <a:solidFill>
                            <a:srgbClr val="002060"/>
                          </a:solidFill>
                          <a:effectLst/>
                          <a:latin typeface="+mn-lt"/>
                          <a:ea typeface="+mn-ea"/>
                          <a:cs typeface="+mn-cs"/>
                        </a:rPr>
                        <a:t>kadar olan kazançlar üzerinden hesaplanan malullük, yaşlılık ve ölüm sigorta primlerinde 6 puanlık indirim sağlanmaktadır.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2115572218"/>
              </p:ext>
            </p:extLst>
          </p:nvPr>
        </p:nvGraphicFramePr>
        <p:xfrm>
          <a:off x="81556" y="5328557"/>
          <a:ext cx="12046943" cy="1315462"/>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(2020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tx1"/>
                          </a:solidFill>
                          <a:effectLst/>
                        </a:rPr>
                        <a:t>PEK 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effectLst/>
                        </a:rPr>
                        <a:t>PEK 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458412">
                <a:tc>
                  <a:txBody>
                    <a:bodyPr/>
                    <a:lstStyle/>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(%37,5)</a:t>
                      </a:r>
                      <a:endParaRPr lang="tr-TR"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(%5 + %6)</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 % 26,5)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TEŞVİKSİZ </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TUTAR</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TUTARI</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(%5xPEK) + (%6xA.Ü)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tc>
                  <a:txBody>
                    <a:bodyPr/>
                    <a:lstStyle/>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TUTAR </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300" b="1" dirty="0">
                          <a:effectLst/>
                          <a:latin typeface="Calibri" panose="020F0502020204030204" pitchFamily="34" charset="0"/>
                          <a:ea typeface="Times New Roman" panose="02020603050405020304" pitchFamily="18" charset="0"/>
                          <a:cs typeface="Times New Roman" panose="02020603050405020304" pitchFamily="18" charset="0"/>
                        </a:rPr>
                        <a:t>%37,5- ((%5xPEK) + (%6xA.Ü))</a:t>
                      </a:r>
                      <a:endParaRPr lang="tr-TR"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alpha val="58000"/>
                      </a:schemeClr>
                    </a:solidFill>
                  </a:tcPr>
                </a:tc>
                <a:extLst>
                  <a:ext uri="{0D108BD9-81ED-4DB2-BD59-A6C34878D82A}">
                    <a16:rowId xmlns:a16="http://schemas.microsoft.com/office/drawing/2014/main" val="340633354"/>
                  </a:ext>
                </a:extLst>
              </a:tr>
              <a:tr h="252599">
                <a:tc>
                  <a:txBody>
                    <a:bodyPr/>
                    <a:lstStyle/>
                    <a:p>
                      <a:pPr algn="ctr">
                        <a:lnSpc>
                          <a:spcPct val="107000"/>
                        </a:lnSpc>
                        <a:spcAft>
                          <a:spcPts val="0"/>
                        </a:spcAft>
                      </a:pPr>
                      <a:r>
                        <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a:t>
                      </a: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393,53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948,03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chemeClr val="bg1"/>
                          </a:solidFill>
                          <a:effectLst/>
                        </a:rPr>
                        <a:t>10.061,78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1.556,22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8.505,56 TL</a:t>
                      </a:r>
                      <a:endParaRPr lang="tr-TR" sz="1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587692837"/>
              </p:ext>
            </p:extLst>
          </p:nvPr>
        </p:nvGraphicFramePr>
        <p:xfrm>
          <a:off x="106956" y="2260257"/>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 </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961447681"/>
              </p:ext>
            </p:extLst>
          </p:nvPr>
        </p:nvGraphicFramePr>
        <p:xfrm>
          <a:off x="107273" y="2557030"/>
          <a:ext cx="12008342" cy="2631727"/>
        </p:xfrm>
        <a:graphic>
          <a:graphicData uri="http://schemas.openxmlformats.org/drawingml/2006/table">
            <a:tbl>
              <a:tblPr firstRow="1" firstCol="1" bandRow="1">
                <a:tableStyleId>{5C22544A-7EE6-4342-B048-85BDC9FD1C3A}</a:tableStyleId>
              </a:tblPr>
              <a:tblGrid>
                <a:gridCol w="302543">
                  <a:extLst>
                    <a:ext uri="{9D8B030D-6E8A-4147-A177-3AD203B41FA5}">
                      <a16:colId xmlns:a16="http://schemas.microsoft.com/office/drawing/2014/main" val="1020767473"/>
                    </a:ext>
                  </a:extLst>
                </a:gridCol>
                <a:gridCol w="11705799">
                  <a:extLst>
                    <a:ext uri="{9D8B030D-6E8A-4147-A177-3AD203B41FA5}">
                      <a16:colId xmlns:a16="http://schemas.microsoft.com/office/drawing/2014/main" val="516551715"/>
                    </a:ext>
                  </a:extLst>
                </a:gridCol>
              </a:tblGrid>
              <a:tr h="220294">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l"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Aylık prim ve hizmet belgesinin / muhtasar ve prim hizmet beyannamesinin Kuruma yasal süresinde verilmiş olması,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4194955119"/>
                  </a:ext>
                </a:extLst>
              </a:tr>
              <a:tr h="76979">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l"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Primlerin yasal süresi içinde ödenmesi,</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143176678"/>
                  </a:ext>
                </a:extLst>
              </a:tr>
              <a:tr h="220294">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Türkiye genelinde prim, idari para cezası ve bunlara ilişkin gecikme zammı ve cezası borcu bulunmaması, varsa</a:t>
                      </a:r>
                      <a:r>
                        <a:rPr lang="tr-TR" sz="1300" b="1" kern="1200" baseline="0" dirty="0">
                          <a:solidFill>
                            <a:schemeClr val="accent5">
                              <a:lumMod val="50000"/>
                            </a:schemeClr>
                          </a:solidFill>
                          <a:effectLst/>
                          <a:latin typeface="+mn-lt"/>
                          <a:ea typeface="+mn-ea"/>
                          <a:cs typeface="+mn-cs"/>
                        </a:rPr>
                        <a:t> </a:t>
                      </a:r>
                      <a:r>
                        <a:rPr lang="tr-TR" sz="1300" b="1" kern="1200" dirty="0">
                          <a:solidFill>
                            <a:schemeClr val="accent5">
                              <a:lumMod val="50000"/>
                            </a:schemeClr>
                          </a:solidFill>
                          <a:effectLst/>
                          <a:latin typeface="+mn-lt"/>
                          <a:ea typeface="+mn-ea"/>
                          <a:cs typeface="+mn-cs"/>
                        </a:rPr>
                        <a:t> bu borçlar yapılandırılmış, taksitlendirilmiş ve</a:t>
                      </a:r>
                      <a:r>
                        <a:rPr lang="tr-TR" sz="1300" b="1" kern="1200" baseline="0" dirty="0">
                          <a:solidFill>
                            <a:schemeClr val="accent5">
                              <a:lumMod val="50000"/>
                            </a:schemeClr>
                          </a:solidFill>
                          <a:effectLst/>
                          <a:latin typeface="+mn-lt"/>
                          <a:ea typeface="+mn-ea"/>
                          <a:cs typeface="+mn-cs"/>
                        </a:rPr>
                        <a:t> düzenli ödeniyor olması,</a:t>
                      </a:r>
                      <a:endParaRPr lang="tr-TR" sz="1300" b="1" kern="1200" dirty="0">
                        <a:solidFill>
                          <a:schemeClr val="accent5">
                            <a:lumMod val="50000"/>
                          </a:schemeClr>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416196838"/>
                  </a:ext>
                </a:extLst>
              </a:tr>
              <a:tr h="220294">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l"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Kayıt dışı sigortalı çalıştıran işyeri ya da sahte sigortalı bildiriminde bulunan işyeri olmamalı,</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793060431"/>
                  </a:ext>
                </a:extLst>
              </a:tr>
              <a:tr h="220294">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5335 sayılı Kanunun 30 uncu maddesinin ikinci fıkrası kapsamına giren kurum ve kuruluşlar teşvikten yararlanamaz,</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966679228"/>
                  </a:ext>
                </a:extLst>
              </a:tr>
              <a:tr h="220294">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Yapılan işin 2886, 4734 sayılı Kanunlar ve 4734 sayılı Kanunun 3. maddesi kapsamında</a:t>
                      </a:r>
                      <a:r>
                        <a:rPr lang="tr-TR" sz="1300" b="1" kern="1200" baseline="0" dirty="0">
                          <a:solidFill>
                            <a:schemeClr val="accent5">
                              <a:lumMod val="50000"/>
                            </a:schemeClr>
                          </a:solidFill>
                          <a:effectLst/>
                          <a:latin typeface="+mn-lt"/>
                          <a:ea typeface="+mn-ea"/>
                          <a:cs typeface="+mn-cs"/>
                        </a:rPr>
                        <a:t> veya</a:t>
                      </a:r>
                      <a:r>
                        <a:rPr lang="tr-TR" sz="1300" b="1" kern="1200" dirty="0">
                          <a:solidFill>
                            <a:schemeClr val="accent5">
                              <a:lumMod val="50000"/>
                            </a:schemeClr>
                          </a:solidFill>
                          <a:effectLst/>
                          <a:latin typeface="+mn-lt"/>
                          <a:ea typeface="+mn-ea"/>
                          <a:cs typeface="+mn-cs"/>
                        </a:rPr>
                        <a:t> uluslararası anlaşmalara istinaden alım ve yapım işlerinden</a:t>
                      </a:r>
                      <a:r>
                        <a:rPr lang="tr-TR" sz="1300" b="1" kern="1200" baseline="0" dirty="0">
                          <a:solidFill>
                            <a:schemeClr val="accent5">
                              <a:lumMod val="50000"/>
                            </a:schemeClr>
                          </a:solidFill>
                          <a:effectLst/>
                          <a:latin typeface="+mn-lt"/>
                          <a:ea typeface="+mn-ea"/>
                          <a:cs typeface="+mn-cs"/>
                        </a:rPr>
                        <a:t> olmaması,</a:t>
                      </a:r>
                      <a:endParaRPr lang="tr-TR" sz="1300" b="1" kern="1200" dirty="0">
                        <a:solidFill>
                          <a:schemeClr val="accent5">
                            <a:lumMod val="50000"/>
                          </a:schemeClr>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088479983"/>
                  </a:ext>
                </a:extLst>
              </a:tr>
              <a:tr h="203394">
                <a:tc gridSpan="2">
                  <a:txBody>
                    <a:bodyPr/>
                    <a:lstStyle/>
                    <a:p>
                      <a:pPr marL="0" algn="l" defTabSz="914400" rtl="0" eaLnBrk="1" latinLnBrk="0" hangingPunct="1">
                        <a:lnSpc>
                          <a:spcPct val="107000"/>
                        </a:lnSpc>
                        <a:spcAft>
                          <a:spcPts val="0"/>
                        </a:spcAft>
                      </a:pPr>
                      <a:r>
                        <a:rPr lang="tr-TR" sz="1300" b="1" kern="1200" dirty="0">
                          <a:solidFill>
                            <a:srgbClr val="C00000"/>
                          </a:solidFill>
                          <a:effectLst/>
                          <a:latin typeface="+mn-lt"/>
                          <a:ea typeface="+mn-ea"/>
                          <a:cs typeface="+mn-cs"/>
                        </a:rPr>
                        <a:t>NOTLAR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1307839495"/>
                  </a:ext>
                </a:extLst>
              </a:tr>
              <a:tr h="232516">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l"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Yararlanma süresi</a:t>
                      </a:r>
                      <a:r>
                        <a:rPr lang="tr-TR" sz="1300" b="1" kern="1200" baseline="0" dirty="0">
                          <a:solidFill>
                            <a:schemeClr val="accent5">
                              <a:lumMod val="50000"/>
                            </a:schemeClr>
                          </a:solidFill>
                          <a:effectLst/>
                          <a:latin typeface="+mn-lt"/>
                          <a:ea typeface="+mn-ea"/>
                          <a:cs typeface="+mn-cs"/>
                        </a:rPr>
                        <a:t>nin sonu </a:t>
                      </a:r>
                      <a:r>
                        <a:rPr lang="tr-TR" sz="1300" b="1" kern="1200" dirty="0">
                          <a:solidFill>
                            <a:schemeClr val="accent5">
                              <a:lumMod val="50000"/>
                            </a:schemeClr>
                          </a:solidFill>
                          <a:effectLst/>
                          <a:latin typeface="+mn-lt"/>
                          <a:ea typeface="+mn-ea"/>
                          <a:cs typeface="+mn-cs"/>
                        </a:rPr>
                        <a:t>tüm iller </a:t>
                      </a:r>
                      <a:r>
                        <a:rPr lang="tr-TR" sz="1300" b="1" kern="1200">
                          <a:solidFill>
                            <a:schemeClr val="accent5">
                              <a:lumMod val="50000"/>
                            </a:schemeClr>
                          </a:solidFill>
                          <a:effectLst/>
                          <a:latin typeface="+mn-lt"/>
                          <a:ea typeface="+mn-ea"/>
                          <a:cs typeface="+mn-cs"/>
                        </a:rPr>
                        <a:t>için 31/12/2021 </a:t>
                      </a:r>
                      <a:r>
                        <a:rPr lang="tr-TR" sz="1300" b="1" kern="1200" dirty="0">
                          <a:solidFill>
                            <a:schemeClr val="accent5">
                              <a:lumMod val="50000"/>
                            </a:schemeClr>
                          </a:solidFill>
                          <a:effectLst/>
                          <a:latin typeface="+mn-lt"/>
                          <a:ea typeface="+mn-ea"/>
                          <a:cs typeface="+mn-cs"/>
                        </a:rPr>
                        <a:t>tarihidir.</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496104347"/>
                  </a:ext>
                </a:extLst>
              </a:tr>
              <a:tr h="232516">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300" b="1" kern="1200" dirty="0">
                          <a:solidFill>
                            <a:schemeClr val="accent5">
                              <a:lumMod val="50000"/>
                            </a:schemeClr>
                          </a:solidFill>
                          <a:effectLst/>
                          <a:latin typeface="+mn-lt"/>
                          <a:ea typeface="+mn-ea"/>
                          <a:cs typeface="+mn-cs"/>
                        </a:rPr>
                        <a:t>2016/Mart ayından itibaren işyerinde ilgili ayda on ve üzerinde sigortalı çalıştırma şartı kaldırılmıştır.</a:t>
                      </a: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4123280766"/>
                  </a:ext>
                </a:extLst>
              </a:tr>
              <a:tr h="232516">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l"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5 puanlık indirim PEK üzerinden, İlave 6 puanlık indirim ise asgari ücret üzerinden hesaplanmaktadır.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715294882"/>
                  </a:ext>
                </a:extLst>
              </a:tr>
              <a:tr h="232516">
                <a:tc>
                  <a:txBody>
                    <a:bodyPr/>
                    <a:lstStyle/>
                    <a:p>
                      <a:pPr marL="285750" indent="-285750" algn="l" defTabSz="914400" rtl="0" eaLnBrk="1" latinLnBrk="0" hangingPunct="1">
                        <a:lnSpc>
                          <a:spcPct val="107000"/>
                        </a:lnSpc>
                        <a:spcAft>
                          <a:spcPts val="0"/>
                        </a:spcAft>
                        <a:buFont typeface="Wingdings" panose="05000000000000000000" pitchFamily="2" charset="2"/>
                        <a:buChar char="ü"/>
                      </a:pPr>
                      <a:r>
                        <a:rPr lang="tr-TR" sz="1300" b="1" kern="1200" dirty="0">
                          <a:solidFill>
                            <a:schemeClr val="accent5">
                              <a:lumMod val="50000"/>
                            </a:schemeClr>
                          </a:solidFill>
                          <a:effectLst/>
                          <a:latin typeface="+mn-lt"/>
                          <a:ea typeface="+mn-ea"/>
                          <a:cs typeface="+mn-cs"/>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l" defTabSz="914400" rtl="0" eaLnBrk="1" latinLnBrk="0" hangingPunct="1">
                        <a:lnSpc>
                          <a:spcPct val="107000"/>
                        </a:lnSpc>
                        <a:spcAft>
                          <a:spcPts val="0"/>
                        </a:spcAft>
                      </a:pPr>
                      <a:r>
                        <a:rPr lang="tr-TR" sz="1300" b="1" kern="1200" dirty="0">
                          <a:solidFill>
                            <a:schemeClr val="accent5">
                              <a:lumMod val="50000"/>
                            </a:schemeClr>
                          </a:solidFill>
                          <a:effectLst/>
                          <a:latin typeface="+mn-lt"/>
                          <a:ea typeface="+mn-ea"/>
                          <a:cs typeface="+mn-cs"/>
                        </a:rPr>
                        <a:t>e-Borcu Yoktur aktivasyonu için başvuruda bulunulması.</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111845563"/>
                  </a:ext>
                </a:extLst>
              </a:tr>
            </a:tbl>
          </a:graphicData>
        </a:graphic>
      </p:graphicFrame>
      <p:graphicFrame>
        <p:nvGraphicFramePr>
          <p:cNvPr id="41" name="Diyagram 40"/>
          <p:cNvGraphicFramePr/>
          <p:nvPr>
            <p:extLst>
              <p:ext uri="{D42A27DB-BD31-4B8C-83A1-F6EECF244321}">
                <p14:modId xmlns:p14="http://schemas.microsoft.com/office/powerpoint/2010/main" val="2317651394"/>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3</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24-Nokta Yıldız 43"/>
          <p:cNvSpPr/>
          <p:nvPr/>
        </p:nvSpPr>
        <p:spPr>
          <a:xfrm>
            <a:off x="1663061" y="-73404"/>
            <a:ext cx="1047821" cy="976956"/>
          </a:xfrm>
          <a:prstGeom prst="star24">
            <a:avLst>
              <a:gd name="adj" fmla="val 37034"/>
            </a:avLst>
          </a:prstGeom>
          <a:solidFill>
            <a:srgbClr val="EB3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Arial Black" panose="020B0A04020102020204" pitchFamily="34" charset="0"/>
              </a:rPr>
              <a:t>6</a:t>
            </a: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796782835"/>
              </p:ext>
            </p:extLst>
          </p:nvPr>
        </p:nvGraphicFramePr>
        <p:xfrm>
          <a:off x="9186860" y="791659"/>
          <a:ext cx="1699646" cy="646364"/>
        </p:xfrm>
        <a:graphic>
          <a:graphicData uri="http://schemas.openxmlformats.org/drawingml/2006/table">
            <a:tbl>
              <a:tblPr firstRow="1" firstCol="1" bandRow="1">
                <a:tableStyleId>{5C22544A-7EE6-4342-B048-85BDC9FD1C3A}</a:tableStyleId>
              </a:tblPr>
              <a:tblGrid>
                <a:gridCol w="1699646">
                  <a:extLst>
                    <a:ext uri="{9D8B030D-6E8A-4147-A177-3AD203B41FA5}">
                      <a16:colId xmlns:a16="http://schemas.microsoft.com/office/drawing/2014/main" val="3100724707"/>
                    </a:ext>
                  </a:extLst>
                </a:gridCol>
              </a:tblGrid>
              <a:tr h="424644">
                <a:tc>
                  <a:txBody>
                    <a:bodyPr/>
                    <a:lstStyle/>
                    <a:p>
                      <a:pPr marL="0" algn="ctr" defTabSz="914400" rtl="0" eaLnBrk="1" latinLnBrk="0" hangingPunct="1">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ctr">
                        <a:lnSpc>
                          <a:spcPct val="107000"/>
                        </a:lnSpc>
                        <a:spcAft>
                          <a:spcPts val="800"/>
                        </a:spcAft>
                      </a:pPr>
                      <a:r>
                        <a:rPr lang="tr-TR" sz="1300" dirty="0">
                          <a:effectLst/>
                          <a:latin typeface="Calibri" panose="020F0502020204030204" pitchFamily="34" charset="0"/>
                          <a:ea typeface="Times New Roman" panose="02020603050405020304" pitchFamily="18" charset="0"/>
                          <a:cs typeface="Times New Roman" panose="02020603050405020304" pitchFamily="18" charset="0"/>
                        </a:rPr>
                        <a:t>46486, 56486, 66486</a:t>
                      </a:r>
                    </a:p>
                  </a:txBody>
                  <a:tcPr marL="68580" marR="68580" marT="0" marB="0" anchor="ctr">
                    <a:solidFill>
                      <a:srgbClr val="FFC000">
                        <a:alpha val="40000"/>
                      </a:srgbClr>
                    </a:solidFill>
                  </a:tcPr>
                </a:tc>
                <a:extLst>
                  <a:ext uri="{0D108BD9-81ED-4DB2-BD59-A6C34878D82A}">
                    <a16:rowId xmlns:a16="http://schemas.microsoft.com/office/drawing/2014/main" val="1670417287"/>
                  </a:ext>
                </a:extLst>
              </a:tr>
            </a:tbl>
          </a:graphicData>
        </a:graphic>
      </p:graphicFrame>
    </p:spTree>
    <p:extLst>
      <p:ext uri="{BB962C8B-B14F-4D97-AF65-F5344CB8AC3E}">
        <p14:creationId xmlns:p14="http://schemas.microsoft.com/office/powerpoint/2010/main" val="207505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EC26E00-7025-7C4A-81A6-7826228F19F8}"/>
              </a:ext>
            </a:extLst>
          </p:cNvPr>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o 2">
            <a:extLst>
              <a:ext uri="{FF2B5EF4-FFF2-40B4-BE49-F238E27FC236}">
                <a16:creationId xmlns:a16="http://schemas.microsoft.com/office/drawing/2014/main" id="{C9F03A80-B062-2E48-9C6F-7FDB133D544D}"/>
              </a:ext>
            </a:extLst>
          </p:cNvPr>
          <p:cNvGraphicFramePr>
            <a:graphicFrameLocks noGrp="1"/>
          </p:cNvGraphicFramePr>
          <p:nvPr>
            <p:extLst/>
          </p:nvPr>
        </p:nvGraphicFramePr>
        <p:xfrm>
          <a:off x="106958" y="834988"/>
          <a:ext cx="7084417" cy="608401"/>
        </p:xfrm>
        <a:graphic>
          <a:graphicData uri="http://schemas.openxmlformats.org/drawingml/2006/table">
            <a:tbl>
              <a:tblPr firstRow="1" firstCol="1" bandRow="1">
                <a:tableStyleId>{5C22544A-7EE6-4342-B048-85BDC9FD1C3A}</a:tableStyleId>
              </a:tblPr>
              <a:tblGrid>
                <a:gridCol w="1470172">
                  <a:extLst>
                    <a:ext uri="{9D8B030D-6E8A-4147-A177-3AD203B41FA5}">
                      <a16:colId xmlns:a16="http://schemas.microsoft.com/office/drawing/2014/main" val="1798935961"/>
                    </a:ext>
                  </a:extLst>
                </a:gridCol>
                <a:gridCol w="5614245">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it-IT" sz="1300" b="1" kern="1200" dirty="0">
                          <a:solidFill>
                            <a:srgbClr val="002060"/>
                          </a:solidFill>
                          <a:effectLst/>
                          <a:latin typeface="+mn-lt"/>
                          <a:ea typeface="+mn-ea"/>
                          <a:cs typeface="+mn-cs"/>
                        </a:rPr>
                        <a:t>5510</a:t>
                      </a:r>
                      <a:r>
                        <a:rPr lang="tr-TR" sz="1300" b="1" kern="1200" dirty="0">
                          <a:solidFill>
                            <a:srgbClr val="002060"/>
                          </a:solidFill>
                          <a:effectLst/>
                          <a:latin typeface="+mn-lt"/>
                          <a:ea typeface="+mn-ea"/>
                          <a:cs typeface="+mn-cs"/>
                        </a:rPr>
                        <a:t> sayılı </a:t>
                      </a:r>
                      <a:r>
                        <a:rPr lang="it-IT" sz="1300" b="1" kern="1200" dirty="0">
                          <a:solidFill>
                            <a:srgbClr val="002060"/>
                          </a:solidFill>
                          <a:effectLst/>
                          <a:latin typeface="+mn-lt"/>
                          <a:ea typeface="+mn-ea"/>
                          <a:cs typeface="+mn-cs"/>
                        </a:rPr>
                        <a:t>K</a:t>
                      </a:r>
                      <a:r>
                        <a:rPr lang="tr-TR" sz="1300" b="1" kern="1200" dirty="0" err="1">
                          <a:solidFill>
                            <a:srgbClr val="002060"/>
                          </a:solidFill>
                          <a:effectLst/>
                          <a:latin typeface="+mn-lt"/>
                          <a:ea typeface="+mn-ea"/>
                          <a:cs typeface="+mn-cs"/>
                        </a:rPr>
                        <a:t>anunun</a:t>
                      </a:r>
                      <a:r>
                        <a:rPr lang="it-IT" sz="1300" b="1" kern="1200" dirty="0">
                          <a:solidFill>
                            <a:srgbClr val="002060"/>
                          </a:solidFill>
                          <a:effectLst/>
                          <a:latin typeface="+mn-lt"/>
                          <a:ea typeface="+mn-ea"/>
                          <a:cs typeface="+mn-cs"/>
                        </a:rPr>
                        <a:t> 81. </a:t>
                      </a:r>
                      <a:r>
                        <a:rPr lang="tr-TR" sz="1300" b="1" kern="1200" dirty="0">
                          <a:solidFill>
                            <a:srgbClr val="002060"/>
                          </a:solidFill>
                          <a:effectLst/>
                          <a:latin typeface="+mn-lt"/>
                          <a:ea typeface="+mn-ea"/>
                          <a:cs typeface="+mn-cs"/>
                        </a:rPr>
                        <a:t>m</a:t>
                      </a:r>
                      <a:r>
                        <a:rPr lang="it-IT" sz="1300" b="1" kern="1200" dirty="0">
                          <a:solidFill>
                            <a:srgbClr val="002060"/>
                          </a:solidFill>
                          <a:effectLst/>
                          <a:latin typeface="+mn-lt"/>
                          <a:ea typeface="+mn-ea"/>
                          <a:cs typeface="+mn-cs"/>
                        </a:rPr>
                        <a:t>addesi</a:t>
                      </a:r>
                      <a:r>
                        <a:rPr lang="tr-TR" sz="1300" b="1" kern="1200" dirty="0" err="1">
                          <a:solidFill>
                            <a:srgbClr val="002060"/>
                          </a:solidFill>
                          <a:effectLst/>
                          <a:latin typeface="+mn-lt"/>
                          <a:ea typeface="+mn-ea"/>
                          <a:cs typeface="+mn-cs"/>
                        </a:rPr>
                        <a:t>nin</a:t>
                      </a:r>
                      <a:r>
                        <a:rPr lang="it-IT" sz="1300" b="1" kern="1200" dirty="0">
                          <a:solidFill>
                            <a:srgbClr val="002060"/>
                          </a:solidFill>
                          <a:effectLst/>
                          <a:latin typeface="+mn-lt"/>
                          <a:ea typeface="+mn-ea"/>
                          <a:cs typeface="+mn-cs"/>
                        </a:rPr>
                        <a:t> (j) bendi</a:t>
                      </a:r>
                      <a:r>
                        <a:rPr lang="tr-TR" sz="1300" b="1" kern="1200" dirty="0">
                          <a:solidFill>
                            <a:srgbClr val="002060"/>
                          </a:solidFill>
                          <a:effectLst/>
                          <a:latin typeface="+mn-lt"/>
                          <a:ea typeface="+mn-ea"/>
                          <a:cs typeface="+mn-cs"/>
                        </a:rPr>
                        <a:t>.</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01E9FC8A-C125-2641-8880-F9EC8B75A21A}"/>
              </a:ext>
            </a:extLst>
          </p:cNvPr>
          <p:cNvGraphicFramePr>
            <a:graphicFrameLocks noGrp="1"/>
          </p:cNvGraphicFramePr>
          <p:nvPr>
            <p:extLst/>
          </p:nvPr>
        </p:nvGraphicFramePr>
        <p:xfrm>
          <a:off x="7229475" y="834988"/>
          <a:ext cx="1984075" cy="618736"/>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1505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03682">
                <a:tc>
                  <a:txBody>
                    <a:bodyPr/>
                    <a:lstStyle/>
                    <a:p>
                      <a:pPr algn="ctr">
                        <a:lnSpc>
                          <a:spcPct val="107000"/>
                        </a:lnSpc>
                        <a:spcAft>
                          <a:spcPts val="0"/>
                        </a:spcAft>
                      </a:pPr>
                      <a:r>
                        <a:rPr lang="tr-TR" sz="1300" b="1" kern="1200" dirty="0">
                          <a:solidFill>
                            <a:schemeClr val="bg1"/>
                          </a:solidFill>
                          <a:effectLst/>
                          <a:latin typeface="+mn-lt"/>
                          <a:ea typeface="+mn-ea"/>
                          <a:cs typeface="+mn-cs"/>
                        </a:rPr>
                        <a:t>1/10/2016</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solidFill>
                            <a:schemeClr val="bg1"/>
                          </a:solidFill>
                          <a:effectLst/>
                          <a:latin typeface="+mn-lt"/>
                          <a:ea typeface="+mn-ea"/>
                          <a:cs typeface="+mn-cs"/>
                        </a:rPr>
                        <a:t>-</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5" name="Tablo 4">
            <a:extLst>
              <a:ext uri="{FF2B5EF4-FFF2-40B4-BE49-F238E27FC236}">
                <a16:creationId xmlns:a16="http://schemas.microsoft.com/office/drawing/2014/main" id="{BC60B1D2-A016-BB40-B3BD-1390AEA6CAC7}"/>
              </a:ext>
            </a:extLst>
          </p:cNvPr>
          <p:cNvGraphicFramePr>
            <a:graphicFrameLocks noGrp="1"/>
          </p:cNvGraphicFramePr>
          <p:nvPr>
            <p:extLst/>
          </p:nvPr>
        </p:nvGraphicFramePr>
        <p:xfrm>
          <a:off x="106958" y="1514290"/>
          <a:ext cx="11940621" cy="829517"/>
        </p:xfrm>
        <a:graphic>
          <a:graphicData uri="http://schemas.openxmlformats.org/drawingml/2006/table">
            <a:tbl>
              <a:tblPr firstRow="1" firstCol="1" bandRow="1">
                <a:tableStyleId>{5C22544A-7EE6-4342-B048-85BDC9FD1C3A}</a:tableStyleId>
              </a:tblPr>
              <a:tblGrid>
                <a:gridCol w="1470577">
                  <a:extLst>
                    <a:ext uri="{9D8B030D-6E8A-4147-A177-3AD203B41FA5}">
                      <a16:colId xmlns:a16="http://schemas.microsoft.com/office/drawing/2014/main" val="1635233704"/>
                    </a:ext>
                  </a:extLst>
                </a:gridCol>
                <a:gridCol w="10470044">
                  <a:extLst>
                    <a:ext uri="{9D8B030D-6E8A-4147-A177-3AD203B41FA5}">
                      <a16:colId xmlns:a16="http://schemas.microsoft.com/office/drawing/2014/main" val="4095596175"/>
                    </a:ext>
                  </a:extLst>
                </a:gridCol>
              </a:tblGrid>
              <a:tr h="829517">
                <a:tc>
                  <a:txBody>
                    <a:bodyPr/>
                    <a:lstStyle/>
                    <a:p>
                      <a:pPr algn="l">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l">
                        <a:lnSpc>
                          <a:spcPct val="107000"/>
                        </a:lnSpc>
                        <a:spcAft>
                          <a:spcPts val="0"/>
                        </a:spcAft>
                      </a:pPr>
                      <a:r>
                        <a:rPr lang="tr-TR" sz="1300" b="1" kern="1200" dirty="0">
                          <a:solidFill>
                            <a:srgbClr val="002060"/>
                          </a:solidFill>
                          <a:effectLst/>
                          <a:latin typeface="+mn-lt"/>
                          <a:ea typeface="+mn-ea"/>
                          <a:cs typeface="+mn-cs"/>
                        </a:rPr>
                        <a:t>İsteğe bağlı sigortalılar ve muhtarlar hariç 5510 sayılı Kanunun 4 üncü maddesinin birinci fıkrasının (b) bendi kapsamındaki sigortalıların malullük, yaşlılık ve ölüm sigortaları primlerinin, prime esas kazanç üzerinden beş puanlık kısmına isabet eden tutarı Hazine ve Maliye Bakanlığınca karşılanmaktadır.</a:t>
                      </a:r>
                    </a:p>
                  </a:txBody>
                  <a:tcPr marL="68580" marR="68580" marT="0" marB="0" anchor="ctr">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6" name="Tablo 5">
            <a:extLst>
              <a:ext uri="{FF2B5EF4-FFF2-40B4-BE49-F238E27FC236}">
                <a16:creationId xmlns:a16="http://schemas.microsoft.com/office/drawing/2014/main" id="{02A311D7-AB3A-E44A-A8AF-6EEDEDC2039C}"/>
              </a:ext>
            </a:extLst>
          </p:cNvPr>
          <p:cNvGraphicFramePr>
            <a:graphicFrameLocks noGrp="1"/>
          </p:cNvGraphicFramePr>
          <p:nvPr>
            <p:extLst/>
          </p:nvPr>
        </p:nvGraphicFramePr>
        <p:xfrm>
          <a:off x="94072" y="2513839"/>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7" name="Diyagram 6">
            <a:extLst>
              <a:ext uri="{FF2B5EF4-FFF2-40B4-BE49-F238E27FC236}">
                <a16:creationId xmlns:a16="http://schemas.microsoft.com/office/drawing/2014/main" id="{599B2887-EC2C-444C-BD0A-205FD1EA9D3D}"/>
              </a:ext>
            </a:extLst>
          </p:cNvPr>
          <p:cNvGraphicFramePr/>
          <p:nvPr>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2">
            <a:extLst>
              <a:ext uri="{FF2B5EF4-FFF2-40B4-BE49-F238E27FC236}">
                <a16:creationId xmlns:a16="http://schemas.microsoft.com/office/drawing/2014/main" id="{AEB17A0C-DD5A-0442-95B7-8EF7C197F168}"/>
              </a:ext>
            </a:extLst>
          </p:cNvPr>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tr-TR" altLang="tr-TR"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4</a:t>
            </a:r>
          </a:p>
        </p:txBody>
      </p:sp>
      <p:sp>
        <p:nvSpPr>
          <p:cNvPr id="9" name="Dikdörtgen 8">
            <a:extLst>
              <a:ext uri="{FF2B5EF4-FFF2-40B4-BE49-F238E27FC236}">
                <a16:creationId xmlns:a16="http://schemas.microsoft.com/office/drawing/2014/main" id="{B128F8D5-F589-7F46-8C11-AA2FE6D21296}"/>
              </a:ext>
            </a:extLst>
          </p:cNvPr>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Resim 9">
            <a:extLst>
              <a:ext uri="{FF2B5EF4-FFF2-40B4-BE49-F238E27FC236}">
                <a16:creationId xmlns:a16="http://schemas.microsoft.com/office/drawing/2014/main" id="{8F95BB73-9FF7-6149-9180-5417BE36C5E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11" name="Tablo 10">
            <a:extLst>
              <a:ext uri="{FF2B5EF4-FFF2-40B4-BE49-F238E27FC236}">
                <a16:creationId xmlns:a16="http://schemas.microsoft.com/office/drawing/2014/main" id="{C9A6ED3E-694A-6A45-B6BC-656C24B72687}"/>
              </a:ext>
            </a:extLst>
          </p:cNvPr>
          <p:cNvGraphicFramePr>
            <a:graphicFrameLocks noGrp="1"/>
          </p:cNvGraphicFramePr>
          <p:nvPr>
            <p:extLst/>
          </p:nvPr>
        </p:nvGraphicFramePr>
        <p:xfrm>
          <a:off x="9280085" y="821025"/>
          <a:ext cx="1625613" cy="646364"/>
        </p:xfrm>
        <a:graphic>
          <a:graphicData uri="http://schemas.openxmlformats.org/drawingml/2006/table">
            <a:tbl>
              <a:tblPr firstRow="1" firstCol="1" bandRow="1">
                <a:tableStyleId>{5C22544A-7EE6-4342-B048-85BDC9FD1C3A}</a:tableStyleId>
              </a:tblPr>
              <a:tblGrid>
                <a:gridCol w="1625613">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just">
                        <a:lnSpc>
                          <a:spcPct val="107000"/>
                        </a:lnSpc>
                        <a:spcAft>
                          <a:spcPts val="0"/>
                        </a:spcAft>
                      </a:pP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12" name="Tablo 11">
            <a:extLst>
              <a:ext uri="{FF2B5EF4-FFF2-40B4-BE49-F238E27FC236}">
                <a16:creationId xmlns:a16="http://schemas.microsoft.com/office/drawing/2014/main" id="{1A8315E8-672C-BC43-81B9-9D267B43E45B}"/>
              </a:ext>
            </a:extLst>
          </p:cNvPr>
          <p:cNvGraphicFramePr>
            <a:graphicFrameLocks noGrp="1"/>
          </p:cNvGraphicFramePr>
          <p:nvPr>
            <p:extLst/>
          </p:nvPr>
        </p:nvGraphicFramePr>
        <p:xfrm>
          <a:off x="106957" y="2835858"/>
          <a:ext cx="11940622" cy="937672"/>
        </p:xfrm>
        <a:graphic>
          <a:graphicData uri="http://schemas.openxmlformats.org/drawingml/2006/table">
            <a:tbl>
              <a:tblPr/>
              <a:tblGrid>
                <a:gridCol w="11940622">
                  <a:extLst>
                    <a:ext uri="{9D8B030D-6E8A-4147-A177-3AD203B41FA5}">
                      <a16:colId xmlns:a16="http://schemas.microsoft.com/office/drawing/2014/main" val="477401867"/>
                    </a:ext>
                  </a:extLst>
                </a:gridCol>
              </a:tblGrid>
              <a:tr h="937672">
                <a:tc>
                  <a:txBody>
                    <a:bodyPr/>
                    <a:lstStyle/>
                    <a:p>
                      <a:pPr marL="342900" lvl="0" indent="-342900" algn="l">
                        <a:lnSpc>
                          <a:spcPct val="115000"/>
                        </a:lnSpc>
                        <a:spcAft>
                          <a:spcPts val="1000"/>
                        </a:spcAft>
                        <a:buFont typeface="Wingdings" panose="05000000000000000000" pitchFamily="2" charset="2"/>
                        <a:buChar char=""/>
                      </a:pPr>
                      <a:r>
                        <a:rPr lang="tr-TR" sz="1400" b="1"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Primlerin yasal süresi içinde ödenmesi,</a:t>
                      </a:r>
                    </a:p>
                    <a:p>
                      <a:pPr marL="342900" lvl="0" indent="-342900" algn="just">
                        <a:lnSpc>
                          <a:spcPct val="115000"/>
                        </a:lnSpc>
                        <a:spcAft>
                          <a:spcPts val="1000"/>
                        </a:spcAft>
                        <a:buFont typeface="Wingdings" panose="05000000000000000000" pitchFamily="2" charset="2"/>
                        <a:buChar char=""/>
                      </a:pPr>
                      <a:r>
                        <a:rPr lang="tr-TR" sz="1400" b="1" dirty="0">
                          <a:solidFill>
                            <a:schemeClr val="accent5">
                              <a:lumMod val="50000"/>
                            </a:schemeClr>
                          </a:solidFill>
                          <a:effectLst/>
                          <a:latin typeface="Calibri" panose="020F0502020204030204" pitchFamily="34" charset="0"/>
                          <a:ea typeface="Times New Roman" panose="02020603050405020304" pitchFamily="18" charset="0"/>
                          <a:cs typeface="Calibri" panose="020F0502020204030204" pitchFamily="34" charset="0"/>
                        </a:rPr>
                        <a:t>Kuruma kendi sigortalılıklarından kaynaklanan prim, idari para cezası ve bunlara ilişkin gecikme cezası ve gecikme zammı borcunun bulunmaması ya da borçlarını taksitlendirmesi/yapılandırması ve taksitlendirmenin/yapılandırmanın devam etmesi gerekmektedir.</a:t>
                      </a:r>
                    </a:p>
                  </a:txBody>
                  <a:tcPr marL="89535" marR="89535" marT="0" marB="0">
                    <a:lnL>
                      <a:noFill/>
                    </a:lnL>
                    <a:lnR>
                      <a:noFill/>
                    </a:lnR>
                    <a:lnT>
                      <a:noFill/>
                    </a:lnT>
                    <a:lnB>
                      <a:noFill/>
                    </a:lnB>
                    <a:solidFill>
                      <a:schemeClr val="accent1">
                        <a:lumMod val="20000"/>
                        <a:lumOff val="80000"/>
                        <a:alpha val="42000"/>
                      </a:schemeClr>
                    </a:solidFill>
                  </a:tcPr>
                </a:tc>
                <a:extLst>
                  <a:ext uri="{0D108BD9-81ED-4DB2-BD59-A6C34878D82A}">
                    <a16:rowId xmlns:a16="http://schemas.microsoft.com/office/drawing/2014/main" val="3033264210"/>
                  </a:ext>
                </a:extLst>
              </a:tr>
            </a:tbl>
          </a:graphicData>
        </a:graphic>
      </p:graphicFrame>
      <p:graphicFrame>
        <p:nvGraphicFramePr>
          <p:cNvPr id="14" name="Tablo 13">
            <a:extLst>
              <a:ext uri="{FF2B5EF4-FFF2-40B4-BE49-F238E27FC236}">
                <a16:creationId xmlns:a16="http://schemas.microsoft.com/office/drawing/2014/main" id="{510EBCB6-C17D-B54B-B386-6C7E2A5109EE}"/>
              </a:ext>
            </a:extLst>
          </p:cNvPr>
          <p:cNvGraphicFramePr>
            <a:graphicFrameLocks noGrp="1"/>
          </p:cNvGraphicFramePr>
          <p:nvPr>
            <p:extLst/>
          </p:nvPr>
        </p:nvGraphicFramePr>
        <p:xfrm>
          <a:off x="166283" y="3970894"/>
          <a:ext cx="11877120" cy="2705799"/>
        </p:xfrm>
        <a:graphic>
          <a:graphicData uri="http://schemas.openxmlformats.org/drawingml/2006/table">
            <a:tbl>
              <a:tblPr firstRow="1" firstCol="1" bandRow="1">
                <a:tableStyleId>{5C22544A-7EE6-4342-B048-85BDC9FD1C3A}</a:tableStyleId>
              </a:tblPr>
              <a:tblGrid>
                <a:gridCol w="1369060">
                  <a:extLst>
                    <a:ext uri="{9D8B030D-6E8A-4147-A177-3AD203B41FA5}">
                      <a16:colId xmlns:a16="http://schemas.microsoft.com/office/drawing/2014/main" val="3300318444"/>
                    </a:ext>
                  </a:extLst>
                </a:gridCol>
                <a:gridCol w="1869387">
                  <a:extLst>
                    <a:ext uri="{9D8B030D-6E8A-4147-A177-3AD203B41FA5}">
                      <a16:colId xmlns:a16="http://schemas.microsoft.com/office/drawing/2014/main" val="3019422159"/>
                    </a:ext>
                  </a:extLst>
                </a:gridCol>
                <a:gridCol w="1910790">
                  <a:extLst>
                    <a:ext uri="{9D8B030D-6E8A-4147-A177-3AD203B41FA5}">
                      <a16:colId xmlns:a16="http://schemas.microsoft.com/office/drawing/2014/main" val="3806991860"/>
                    </a:ext>
                  </a:extLst>
                </a:gridCol>
                <a:gridCol w="1889737">
                  <a:extLst>
                    <a:ext uri="{9D8B030D-6E8A-4147-A177-3AD203B41FA5}">
                      <a16:colId xmlns:a16="http://schemas.microsoft.com/office/drawing/2014/main" val="2236347995"/>
                    </a:ext>
                  </a:extLst>
                </a:gridCol>
                <a:gridCol w="1970435">
                  <a:extLst>
                    <a:ext uri="{9D8B030D-6E8A-4147-A177-3AD203B41FA5}">
                      <a16:colId xmlns:a16="http://schemas.microsoft.com/office/drawing/2014/main" val="152617521"/>
                    </a:ext>
                  </a:extLst>
                </a:gridCol>
                <a:gridCol w="2867711">
                  <a:extLst>
                    <a:ext uri="{9D8B030D-6E8A-4147-A177-3AD203B41FA5}">
                      <a16:colId xmlns:a16="http://schemas.microsoft.com/office/drawing/2014/main" val="1265111753"/>
                    </a:ext>
                  </a:extLst>
                </a:gridCol>
              </a:tblGrid>
              <a:tr h="260827">
                <a:tc gridSpan="6">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RAKAMLARLA TEŞVİK ÖRNEKLERİ  (2021 RAKAMLARINA GÖRE)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3724771"/>
                  </a:ext>
                </a:extLst>
              </a:tr>
              <a:tr h="260827">
                <a:tc gridSpan="6">
                  <a:txBody>
                    <a:bodyPr/>
                    <a:lstStyle/>
                    <a:p>
                      <a:pPr algn="ctr">
                        <a:lnSpc>
                          <a:spcPct val="107000"/>
                        </a:lnSpc>
                        <a:spcAft>
                          <a:spcPts val="0"/>
                        </a:spcAft>
                      </a:pPr>
                      <a:r>
                        <a:rPr lang="tr-TR" sz="1400" dirty="0">
                          <a:effectLst/>
                        </a:rPr>
                        <a:t>4/b  5 PUAN PRİM TEŞVİĞİ</a:t>
                      </a:r>
                      <a:endParaRPr lang="tr-T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lnL w="12700" cap="flat" cmpd="sng" algn="ctr">
                      <a:solidFill>
                        <a:srgbClr val="B4C6E7"/>
                      </a:solidFill>
                      <a:prstDash val="solid"/>
                      <a:round/>
                      <a:headEnd type="none" w="med" len="med"/>
                      <a:tailEnd type="none" w="med" len="med"/>
                    </a:lnL>
                  </a:tcPr>
                </a:tc>
                <a:tc hMerge="1">
                  <a:txBody>
                    <a:bodyPr/>
                    <a:lstStyle/>
                    <a:p>
                      <a:endParaRPr lang="tr-TR"/>
                    </a:p>
                  </a:txBody>
                  <a:tcPr/>
                </a:tc>
                <a:tc hMerge="1">
                  <a:txBody>
                    <a:bodyPr/>
                    <a:lstStyle/>
                    <a:p>
                      <a:endParaRPr lang="tr-TR"/>
                    </a:p>
                  </a:txBody>
                  <a:tcPr>
                    <a:lnL w="12700" cap="flat" cmpd="sng" algn="ctr">
                      <a:solidFill>
                        <a:srgbClr val="B4C6E7"/>
                      </a:solidFill>
                      <a:prstDash val="solid"/>
                      <a:round/>
                      <a:headEnd type="none" w="med" len="med"/>
                      <a:tailEnd type="none" w="med" len="med"/>
                    </a:lnL>
                  </a:tcPr>
                </a:tc>
                <a:tc hMerge="1">
                  <a:txBody>
                    <a:bodyPr/>
                    <a:lstStyle/>
                    <a:p>
                      <a:endParaRPr lang="tr-TR"/>
                    </a:p>
                  </a:txBody>
                  <a:tcPr/>
                </a:tc>
                <a:extLst>
                  <a:ext uri="{0D108BD9-81ED-4DB2-BD59-A6C34878D82A}">
                    <a16:rowId xmlns:a16="http://schemas.microsoft.com/office/drawing/2014/main" val="107709186"/>
                  </a:ext>
                </a:extLst>
              </a:tr>
              <a:tr h="239122">
                <a:tc gridSpan="3">
                  <a:txBody>
                    <a:bodyPr/>
                    <a:lstStyle/>
                    <a:p>
                      <a:pPr marL="0" algn="ctr" defTabSz="914400" rtl="0" eaLnBrk="1" latinLnBrk="0" hangingPunct="1">
                        <a:lnSpc>
                          <a:spcPct val="107000"/>
                        </a:lnSpc>
                        <a:spcAft>
                          <a:spcPts val="0"/>
                        </a:spcAft>
                      </a:pPr>
                      <a:r>
                        <a:rPr lang="tr-TR" sz="1400" kern="1200" dirty="0">
                          <a:solidFill>
                            <a:schemeClr val="accent5">
                              <a:lumMod val="50000"/>
                            </a:schemeClr>
                          </a:solidFill>
                          <a:effectLst/>
                        </a:rPr>
                        <a:t>SPEK ALT SINIRINDAN</a:t>
                      </a:r>
                      <a:endParaRPr lang="tr-TR" sz="1400" b="1" kern="1200" dirty="0">
                        <a:solidFill>
                          <a:schemeClr val="accent5">
                            <a:lumMod val="50000"/>
                          </a:schemeClr>
                        </a:solidFill>
                        <a:effectLst/>
                        <a:latin typeface="+mn-lt"/>
                        <a:ea typeface="+mn-ea"/>
                        <a:cs typeface="+mn-cs"/>
                      </a:endParaRPr>
                    </a:p>
                  </a:txBody>
                  <a:tcPr marL="68580" marR="68580" marT="0" marB="0" anchor="ctr">
                    <a:solidFill>
                      <a:schemeClr val="accent1">
                        <a:tint val="20000"/>
                        <a:alpha val="58000"/>
                      </a:schemeClr>
                    </a:solidFill>
                  </a:tcPr>
                </a:tc>
                <a:tc hMerge="1">
                  <a:txBody>
                    <a:bodyPr/>
                    <a:lstStyle/>
                    <a:p>
                      <a:endParaRPr lang="tr-TR"/>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gridSpan="3">
                  <a:txBody>
                    <a:bodyPr/>
                    <a:lstStyle/>
                    <a:p>
                      <a:pPr algn="ctr">
                        <a:lnSpc>
                          <a:spcPct val="107000"/>
                        </a:lnSpc>
                        <a:spcAft>
                          <a:spcPts val="0"/>
                        </a:spcAft>
                      </a:pPr>
                      <a:r>
                        <a:rPr lang="tr-TR" sz="1400" b="1" kern="1200" dirty="0">
                          <a:solidFill>
                            <a:schemeClr val="accent5">
                              <a:lumMod val="50000"/>
                            </a:schemeClr>
                          </a:solidFill>
                          <a:effectLst/>
                        </a:rPr>
                        <a:t>SPEK ÜST SINIRINDAN</a:t>
                      </a:r>
                      <a:endParaRPr lang="tr-TR" sz="1400" b="1" kern="1200" dirty="0">
                        <a:solidFill>
                          <a:schemeClr val="accent5">
                            <a:lumMod val="50000"/>
                          </a:schemeClr>
                        </a:solidFill>
                        <a:effectLst/>
                        <a:latin typeface="+mn-lt"/>
                        <a:ea typeface="+mn-ea"/>
                        <a:cs typeface="+mn-cs"/>
                      </a:endParaRPr>
                    </a:p>
                  </a:txBody>
                  <a:tcPr marL="68580" marR="68580" marT="0" marB="0" anchor="ctr">
                    <a:solidFill>
                      <a:srgbClr val="C00000">
                        <a:alpha val="40000"/>
                      </a:srgbClr>
                    </a:solidFill>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extLst>
                  <a:ext uri="{0D108BD9-81ED-4DB2-BD59-A6C34878D82A}">
                    <a16:rowId xmlns:a16="http://schemas.microsoft.com/office/drawing/2014/main" val="3978694187"/>
                  </a:ext>
                </a:extLst>
              </a:tr>
              <a:tr h="488952">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Teşviksiz Tutar</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34,50</a:t>
                      </a:r>
                      <a:endParaRPr lang="tr-TR" sz="1400" b="1" kern="12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alpha val="58000"/>
                      </a:scheme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Tutarı</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5</a:t>
                      </a:r>
                      <a:endParaRPr lang="tr-TR" sz="1400" b="1" kern="12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alpha val="58000"/>
                      </a:scheme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Sonrası Tutar </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29,50</a:t>
                      </a:r>
                      <a:endParaRPr lang="tr-TR" sz="1400" b="1" kern="12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alpha val="58000"/>
                      </a:scheme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Teşviksiz Tutar</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34,50</a:t>
                      </a:r>
                      <a:endParaRPr lang="tr-TR" sz="1400" b="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68580" marR="68580" marT="0" marB="0" anchor="ctr">
                    <a:solidFill>
                      <a:srgbClr val="C00000">
                        <a:alpha val="40000"/>
                      </a:srgb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Tutar </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5</a:t>
                      </a:r>
                      <a:endParaRPr lang="tr-TR" sz="1400" b="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68580" marR="68580" marT="0" marB="0" anchor="ctr">
                    <a:solidFill>
                      <a:srgbClr val="C00000">
                        <a:alpha val="40000"/>
                      </a:srgb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Sonrası Tutar</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29,50</a:t>
                      </a:r>
                      <a:endParaRPr lang="tr-TR" sz="1400" b="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236441430"/>
                  </a:ext>
                </a:extLst>
              </a:tr>
              <a:tr h="272221">
                <a:tc>
                  <a:txBody>
                    <a:bodyPr/>
                    <a:lstStyle/>
                    <a:p>
                      <a:pPr marL="0" algn="ctr" defTabSz="914400" rtl="0" eaLnBrk="1" latinLnBrk="0" hangingPunct="1">
                        <a:lnSpc>
                          <a:spcPct val="107000"/>
                        </a:lnSpc>
                        <a:spcAft>
                          <a:spcPts val="0"/>
                        </a:spcAft>
                      </a:pPr>
                      <a:r>
                        <a:rPr lang="tr-TR" sz="1600" b="1" kern="1200" dirty="0">
                          <a:solidFill>
                            <a:schemeClr val="bg1"/>
                          </a:solidFill>
                          <a:effectLst/>
                        </a:rPr>
                        <a:t>1.234,24 TL</a:t>
                      </a:r>
                      <a:endParaRPr lang="tr-TR" sz="16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marL="0" algn="ctr" defTabSz="914400" rtl="0" eaLnBrk="1" latinLnBrk="0" hangingPunct="1">
                        <a:lnSpc>
                          <a:spcPct val="107000"/>
                        </a:lnSpc>
                        <a:spcAft>
                          <a:spcPts val="0"/>
                        </a:spcAft>
                      </a:pPr>
                      <a:r>
                        <a:rPr lang="tr-TR" sz="1600" b="1" kern="1200" dirty="0">
                          <a:solidFill>
                            <a:schemeClr val="bg1"/>
                          </a:solidFill>
                          <a:effectLst/>
                        </a:rPr>
                        <a:t>178,88 TL</a:t>
                      </a:r>
                      <a:endParaRPr lang="tr-TR" sz="16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marL="0" algn="ctr" defTabSz="914400" rtl="0" eaLnBrk="1" latinLnBrk="0" hangingPunct="1">
                        <a:lnSpc>
                          <a:spcPct val="107000"/>
                        </a:lnSpc>
                        <a:spcAft>
                          <a:spcPts val="0"/>
                        </a:spcAft>
                      </a:pPr>
                      <a:r>
                        <a:rPr lang="tr-TR" sz="1600" b="1" kern="1200" dirty="0">
                          <a:solidFill>
                            <a:schemeClr val="bg1"/>
                          </a:solidFill>
                          <a:effectLst/>
                        </a:rPr>
                        <a:t>1.055,36 TL</a:t>
                      </a:r>
                      <a:endParaRPr lang="tr-TR" sz="16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9.256,83</a:t>
                      </a:r>
                      <a:r>
                        <a:rPr lang="tr-TR" sz="1600" b="1" baseline="0" dirty="0">
                          <a:solidFill>
                            <a:schemeClr val="bg1"/>
                          </a:solidFill>
                          <a:effectLst/>
                        </a:rPr>
                        <a:t> </a:t>
                      </a:r>
                      <a:r>
                        <a:rPr lang="tr-TR" sz="1600" b="1" dirty="0">
                          <a:solidFill>
                            <a:schemeClr val="bg1"/>
                          </a:solidFill>
                          <a:effectLst/>
                        </a:rPr>
                        <a:t>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1.341,57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7.915,26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extLst>
                  <a:ext uri="{0D108BD9-81ED-4DB2-BD59-A6C34878D82A}">
                    <a16:rowId xmlns:a16="http://schemas.microsoft.com/office/drawing/2014/main" val="2920731353"/>
                  </a:ext>
                </a:extLst>
              </a:tr>
              <a:tr h="247325">
                <a:tc gridSpan="6">
                  <a:txBody>
                    <a:bodyPr/>
                    <a:lstStyle/>
                    <a:p>
                      <a:pPr algn="ctr">
                        <a:lnSpc>
                          <a:spcPct val="107000"/>
                        </a:lnSpc>
                        <a:spcAft>
                          <a:spcPts val="0"/>
                        </a:spcAft>
                      </a:pPr>
                      <a:r>
                        <a:rPr lang="tr-TR" sz="1400" kern="1200" dirty="0">
                          <a:effectLst/>
                        </a:rPr>
                        <a:t>4/b (Tarım) 5 PUAN PRİM TEŞVİĞİ</a:t>
                      </a:r>
                      <a:endParaRPr lang="tr-TR" sz="1400"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lnL w="12700" cap="flat" cmpd="sng" algn="ctr">
                      <a:solidFill>
                        <a:srgbClr val="B4C6E7"/>
                      </a:solidFill>
                      <a:prstDash val="solid"/>
                      <a:round/>
                      <a:headEnd type="none" w="med" len="med"/>
                      <a:tailEnd type="none" w="med" len="med"/>
                    </a:lnL>
                    <a:lnT w="12700" cap="flat" cmpd="sng" algn="ctr">
                      <a:solidFill>
                        <a:srgbClr val="B4C6E7"/>
                      </a:solidFill>
                      <a:prstDash val="solid"/>
                      <a:round/>
                      <a:headEnd type="none" w="med" len="med"/>
                      <a:tailEnd type="none" w="med" len="med"/>
                    </a:lnT>
                  </a:tcPr>
                </a:tc>
                <a:tc hMerge="1">
                  <a:txBody>
                    <a:bodyPr/>
                    <a:lstStyle/>
                    <a:p>
                      <a:endParaRPr lang="tr-TR"/>
                    </a:p>
                  </a:txBody>
                  <a:tcPr/>
                </a:tc>
                <a:tc hMerge="1">
                  <a:txBody>
                    <a:bodyPr/>
                    <a:lstStyle/>
                    <a:p>
                      <a:endParaRPr lang="tr-TR"/>
                    </a:p>
                  </a:txBody>
                  <a:tcPr>
                    <a:lnL w="12700" cap="flat" cmpd="sng" algn="ctr">
                      <a:solidFill>
                        <a:srgbClr val="B4C6E7"/>
                      </a:solidFill>
                      <a:prstDash val="solid"/>
                      <a:round/>
                      <a:headEnd type="none" w="med" len="med"/>
                      <a:tailEnd type="none" w="med" len="med"/>
                    </a:lnL>
                    <a:lnT w="12700" cap="flat" cmpd="sng" algn="ctr">
                      <a:solidFill>
                        <a:srgbClr val="B4C6E7"/>
                      </a:solidFill>
                      <a:prstDash val="solid"/>
                      <a:round/>
                      <a:headEnd type="none" w="med" len="med"/>
                      <a:tailEnd type="none" w="med" len="med"/>
                    </a:lnT>
                  </a:tcPr>
                </a:tc>
                <a:tc hMerge="1">
                  <a:txBody>
                    <a:bodyPr/>
                    <a:lstStyle/>
                    <a:p>
                      <a:endParaRPr lang="tr-TR"/>
                    </a:p>
                  </a:txBody>
                  <a:tcPr/>
                </a:tc>
                <a:extLst>
                  <a:ext uri="{0D108BD9-81ED-4DB2-BD59-A6C34878D82A}">
                    <a16:rowId xmlns:a16="http://schemas.microsoft.com/office/drawing/2014/main" val="2455266556"/>
                  </a:ext>
                </a:extLst>
              </a:tr>
              <a:tr h="238115">
                <a:tc gridSpan="3">
                  <a:txBody>
                    <a:bodyPr/>
                    <a:lstStyle/>
                    <a:p>
                      <a:pPr algn="ctr">
                        <a:lnSpc>
                          <a:spcPct val="107000"/>
                        </a:lnSpc>
                        <a:spcAft>
                          <a:spcPts val="0"/>
                        </a:spcAft>
                      </a:pPr>
                      <a:r>
                        <a:rPr lang="tr-TR" sz="1400" b="1" kern="1200" dirty="0">
                          <a:solidFill>
                            <a:schemeClr val="accent5">
                              <a:lumMod val="50000"/>
                            </a:schemeClr>
                          </a:solidFill>
                          <a:effectLst/>
                        </a:rPr>
                        <a:t>SPEK ALT SINIRINDAN</a:t>
                      </a:r>
                      <a:endParaRPr lang="tr-TR" sz="1400" b="1" kern="1200" dirty="0">
                        <a:solidFill>
                          <a:schemeClr val="accent5">
                            <a:lumMod val="50000"/>
                          </a:schemeClr>
                        </a:solidFill>
                        <a:effectLst/>
                        <a:latin typeface="+mn-lt"/>
                        <a:ea typeface="+mn-ea"/>
                        <a:cs typeface="+mn-cs"/>
                      </a:endParaRPr>
                    </a:p>
                  </a:txBody>
                  <a:tcPr marL="68580" marR="68580" marT="0" marB="0" anchor="ctr">
                    <a:solidFill>
                      <a:schemeClr val="tx2">
                        <a:lumMod val="40000"/>
                        <a:lumOff val="60000"/>
                        <a:alpha val="58000"/>
                      </a:schemeClr>
                    </a:solidFill>
                  </a:tcPr>
                </a:tc>
                <a:tc hMerge="1">
                  <a:txBody>
                    <a:bodyPr/>
                    <a:lstStyle/>
                    <a:p>
                      <a:endParaRPr lang="tr-TR"/>
                    </a:p>
                  </a:txBody>
                  <a:tcPr/>
                </a:tc>
                <a:tc hMerge="1">
                  <a:txBody>
                    <a:bodyPr/>
                    <a:lstStyle/>
                    <a:p>
                      <a:endParaRPr lang="tr-TR"/>
                    </a:p>
                  </a:txBody>
                  <a:tcPr>
                    <a:lnL w="12700" cap="flat" cmpd="sng" algn="ctr">
                      <a:solidFill>
                        <a:srgbClr val="000000"/>
                      </a:solidFill>
                      <a:prstDash val="solid"/>
                      <a:round/>
                      <a:headEnd type="none" w="med" len="med"/>
                      <a:tailEnd type="none" w="med" len="med"/>
                    </a:lnL>
                  </a:tcPr>
                </a:tc>
                <a:tc gridSpan="3">
                  <a:txBody>
                    <a:bodyPr/>
                    <a:lstStyle/>
                    <a:p>
                      <a:pPr algn="ctr">
                        <a:lnSpc>
                          <a:spcPct val="107000"/>
                        </a:lnSpc>
                        <a:spcAft>
                          <a:spcPts val="0"/>
                        </a:spcAft>
                      </a:pPr>
                      <a:r>
                        <a:rPr lang="tr-TR" sz="1400" b="1" dirty="0">
                          <a:solidFill>
                            <a:schemeClr val="accent5">
                              <a:lumMod val="50000"/>
                            </a:schemeClr>
                          </a:solidFill>
                          <a:effectLst/>
                        </a:rPr>
                        <a:t>SPEK ALT SINIRINDAN</a:t>
                      </a:r>
                      <a:endParaRPr lang="tr-TR" sz="14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extLst>
                  <a:ext uri="{0D108BD9-81ED-4DB2-BD59-A6C34878D82A}">
                    <a16:rowId xmlns:a16="http://schemas.microsoft.com/office/drawing/2014/main" val="1564043570"/>
                  </a:ext>
                </a:extLst>
              </a:tr>
              <a:tr h="449109">
                <a:tc>
                  <a:txBody>
                    <a:bodyPr/>
                    <a:lstStyle/>
                    <a:p>
                      <a:pPr marL="0" algn="ctr" defTabSz="914400" rtl="0" eaLnBrk="1" latinLnBrk="0" hangingPunct="1">
                        <a:lnSpc>
                          <a:spcPct val="107000"/>
                        </a:lnSpc>
                        <a:spcAft>
                          <a:spcPts val="0"/>
                        </a:spcAft>
                      </a:pPr>
                      <a:r>
                        <a:rPr lang="tr-TR" sz="1400" b="1" kern="1200" dirty="0">
                          <a:solidFill>
                            <a:schemeClr val="tx1"/>
                          </a:solidFill>
                          <a:effectLst/>
                        </a:rPr>
                        <a:t>Teşviksiz Tutar</a:t>
                      </a:r>
                    </a:p>
                    <a:p>
                      <a:pPr marL="0" algn="ctr" defTabSz="914400" rtl="0" eaLnBrk="1" latinLnBrk="0" hangingPunct="1">
                        <a:lnSpc>
                          <a:spcPct val="107000"/>
                        </a:lnSpc>
                        <a:spcAft>
                          <a:spcPts val="0"/>
                        </a:spcAft>
                      </a:pPr>
                      <a:r>
                        <a:rPr lang="tr-TR" sz="1400" b="1" kern="1200" dirty="0">
                          <a:solidFill>
                            <a:schemeClr val="tx1"/>
                          </a:solidFill>
                          <a:effectLst/>
                        </a:rPr>
                        <a:t>% 34,50</a:t>
                      </a:r>
                      <a:endParaRPr lang="tr-TR"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alpha val="58000"/>
                      </a:scheme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Tutarı      </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5</a:t>
                      </a:r>
                      <a:endParaRPr lang="tr-TR" sz="1400" b="1" kern="12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alpha val="58000"/>
                      </a:scheme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Sonrası Tutar</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29,5</a:t>
                      </a:r>
                      <a:endParaRPr lang="tr-TR" sz="1400" b="1" kern="12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alpha val="58000"/>
                      </a:scheme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Teşviksiz Tutar</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34,50</a:t>
                      </a:r>
                      <a:endParaRPr lang="tr-TR" sz="1400" b="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68580" marR="68580" marT="0" marB="0" anchor="ctr">
                    <a:solidFill>
                      <a:srgbClr val="C00000">
                        <a:alpha val="40000"/>
                      </a:srgb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Tutarı      </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5</a:t>
                      </a:r>
                      <a:endParaRPr lang="tr-TR" sz="1400" b="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68580" marR="68580" marT="0" marB="0" anchor="ctr">
                    <a:solidFill>
                      <a:srgbClr val="C00000">
                        <a:alpha val="40000"/>
                      </a:srgbClr>
                    </a:solidFill>
                  </a:tcPr>
                </a:tc>
                <a:tc>
                  <a:txBody>
                    <a:bodyPr/>
                    <a:lstStyle/>
                    <a:p>
                      <a:pPr marL="0" algn="ctr" defTabSz="914400" rtl="0" eaLnBrk="1" latinLnBrk="0" hangingPunct="1">
                        <a:lnSpc>
                          <a:spcPct val="107000"/>
                        </a:lnSpc>
                        <a:spcAft>
                          <a:spcPts val="0"/>
                        </a:spcAft>
                      </a:pPr>
                      <a:r>
                        <a:rPr lang="tr-TR" sz="1400" b="1" kern="1200" dirty="0">
                          <a:solidFill>
                            <a:schemeClr val="accent5">
                              <a:lumMod val="50000"/>
                            </a:schemeClr>
                          </a:solidFill>
                          <a:effectLst/>
                        </a:rPr>
                        <a:t>Teşvik Sonrası Tutar</a:t>
                      </a:r>
                    </a:p>
                    <a:p>
                      <a:pPr marL="0" algn="ctr" defTabSz="914400" rtl="0" eaLnBrk="1" latinLnBrk="0" hangingPunct="1">
                        <a:lnSpc>
                          <a:spcPct val="107000"/>
                        </a:lnSpc>
                        <a:spcAft>
                          <a:spcPts val="0"/>
                        </a:spcAft>
                      </a:pPr>
                      <a:r>
                        <a:rPr lang="tr-TR" sz="1400" b="1" kern="1200" dirty="0">
                          <a:solidFill>
                            <a:schemeClr val="accent5">
                              <a:lumMod val="50000"/>
                            </a:schemeClr>
                          </a:solidFill>
                          <a:effectLst/>
                        </a:rPr>
                        <a:t>% 29,5</a:t>
                      </a:r>
                      <a:endParaRPr lang="tr-TR" sz="1400" b="1" kern="1200" dirty="0">
                        <a:solidFill>
                          <a:schemeClr val="accent5">
                            <a:lumMod val="50000"/>
                          </a:schemeClr>
                        </a:solidFill>
                        <a:effectLst/>
                        <a:latin typeface="Calibri" panose="020F0502020204030204" pitchFamily="34" charset="0"/>
                        <a:ea typeface="+mn-ea"/>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3283059035"/>
                  </a:ext>
                </a:extLst>
              </a:tr>
              <a:tr h="224555">
                <a:tc>
                  <a:txBody>
                    <a:bodyPr/>
                    <a:lstStyle/>
                    <a:p>
                      <a:pPr algn="ctr">
                        <a:lnSpc>
                          <a:spcPct val="107000"/>
                        </a:lnSpc>
                        <a:spcAft>
                          <a:spcPts val="0"/>
                        </a:spcAft>
                      </a:pPr>
                      <a:r>
                        <a:rPr lang="tr-TR" sz="1600" b="1" dirty="0">
                          <a:solidFill>
                            <a:schemeClr val="bg1"/>
                          </a:solidFill>
                          <a:effectLst/>
                        </a:rPr>
                        <a:t>1.151,96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166,95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985,01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8.639,71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1.252,13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tc>
                  <a:txBody>
                    <a:bodyPr/>
                    <a:lstStyle/>
                    <a:p>
                      <a:pPr algn="ctr">
                        <a:lnSpc>
                          <a:spcPct val="107000"/>
                        </a:lnSpc>
                        <a:spcAft>
                          <a:spcPts val="0"/>
                        </a:spcAft>
                      </a:pPr>
                      <a:r>
                        <a:rPr lang="tr-TR" sz="1600" b="1" dirty="0">
                          <a:solidFill>
                            <a:schemeClr val="bg1"/>
                          </a:solidFill>
                          <a:effectLst/>
                        </a:rPr>
                        <a:t>7.387,58</a:t>
                      </a:r>
                      <a:r>
                        <a:rPr lang="tr-TR" sz="1600" b="1" baseline="0" dirty="0">
                          <a:solidFill>
                            <a:schemeClr val="bg1"/>
                          </a:solidFill>
                          <a:effectLst/>
                        </a:rPr>
                        <a:t> TL</a:t>
                      </a:r>
                      <a:endParaRPr lang="tr-TR"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alpha val="40000"/>
                      </a:schemeClr>
                    </a:solidFill>
                  </a:tcPr>
                </a:tc>
                <a:extLst>
                  <a:ext uri="{0D108BD9-81ED-4DB2-BD59-A6C34878D82A}">
                    <a16:rowId xmlns:a16="http://schemas.microsoft.com/office/drawing/2014/main" val="1364468724"/>
                  </a:ext>
                </a:extLst>
              </a:tr>
            </a:tbl>
          </a:graphicData>
        </a:graphic>
      </p:graphicFrame>
    </p:spTree>
    <p:extLst>
      <p:ext uri="{BB962C8B-B14F-4D97-AF65-F5344CB8AC3E}">
        <p14:creationId xmlns:p14="http://schemas.microsoft.com/office/powerpoint/2010/main" val="55361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F66E9A65-9127-8649-9A3D-5AD85BFFBBCA}"/>
              </a:ext>
            </a:extLst>
          </p:cNvPr>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5" name="Tablo 14">
            <a:extLst>
              <a:ext uri="{FF2B5EF4-FFF2-40B4-BE49-F238E27FC236}">
                <a16:creationId xmlns:a16="http://schemas.microsoft.com/office/drawing/2014/main" id="{B8C8B8DE-0AED-C84B-9E47-F2FF16583EC5}"/>
              </a:ext>
            </a:extLst>
          </p:cNvPr>
          <p:cNvGraphicFramePr>
            <a:graphicFrameLocks noGrp="1"/>
          </p:cNvGraphicFramePr>
          <p:nvPr>
            <p:extLst/>
          </p:nvPr>
        </p:nvGraphicFramePr>
        <p:xfrm>
          <a:off x="106958" y="834988"/>
          <a:ext cx="7084417" cy="608401"/>
        </p:xfrm>
        <a:graphic>
          <a:graphicData uri="http://schemas.openxmlformats.org/drawingml/2006/table">
            <a:tbl>
              <a:tblPr firstRow="1" firstCol="1" bandRow="1">
                <a:tableStyleId>{5C22544A-7EE6-4342-B048-85BDC9FD1C3A}</a:tableStyleId>
              </a:tblPr>
              <a:tblGrid>
                <a:gridCol w="1461783">
                  <a:extLst>
                    <a:ext uri="{9D8B030D-6E8A-4147-A177-3AD203B41FA5}">
                      <a16:colId xmlns:a16="http://schemas.microsoft.com/office/drawing/2014/main" val="1798935961"/>
                    </a:ext>
                  </a:extLst>
                </a:gridCol>
                <a:gridCol w="5622634">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it-IT" sz="1300" b="1" kern="1200" dirty="0">
                          <a:solidFill>
                            <a:srgbClr val="002060"/>
                          </a:solidFill>
                          <a:effectLst/>
                          <a:latin typeface="+mn-lt"/>
                          <a:ea typeface="+mn-ea"/>
                          <a:cs typeface="+mn-cs"/>
                        </a:rPr>
                        <a:t>5510 </a:t>
                      </a:r>
                      <a:r>
                        <a:rPr lang="tr-TR" sz="1300" b="1" kern="1200" dirty="0">
                          <a:solidFill>
                            <a:srgbClr val="002060"/>
                          </a:solidFill>
                          <a:effectLst/>
                          <a:latin typeface="+mn-lt"/>
                          <a:ea typeface="+mn-ea"/>
                          <a:cs typeface="+mn-cs"/>
                        </a:rPr>
                        <a:t>sayılı Kanunun </a:t>
                      </a:r>
                      <a:r>
                        <a:rPr lang="it-IT" sz="1300" b="1" kern="1200" dirty="0">
                          <a:solidFill>
                            <a:srgbClr val="002060"/>
                          </a:solidFill>
                          <a:effectLst/>
                          <a:latin typeface="+mn-lt"/>
                          <a:ea typeface="+mn-ea"/>
                          <a:cs typeface="+mn-cs"/>
                        </a:rPr>
                        <a:t>81. </a:t>
                      </a:r>
                      <a:r>
                        <a:rPr lang="tr-TR" sz="1300" b="1" kern="1200" dirty="0">
                          <a:solidFill>
                            <a:srgbClr val="002060"/>
                          </a:solidFill>
                          <a:effectLst/>
                          <a:latin typeface="+mn-lt"/>
                          <a:ea typeface="+mn-ea"/>
                          <a:cs typeface="+mn-cs"/>
                        </a:rPr>
                        <a:t>m</a:t>
                      </a:r>
                      <a:r>
                        <a:rPr lang="it-IT" sz="1300" b="1" kern="1200" dirty="0">
                          <a:solidFill>
                            <a:srgbClr val="002060"/>
                          </a:solidFill>
                          <a:effectLst/>
                          <a:latin typeface="+mn-lt"/>
                          <a:ea typeface="+mn-ea"/>
                          <a:cs typeface="+mn-cs"/>
                        </a:rPr>
                        <a:t>addesi</a:t>
                      </a:r>
                      <a:r>
                        <a:rPr lang="tr-TR" sz="1300" b="1" kern="1200" dirty="0" err="1">
                          <a:solidFill>
                            <a:srgbClr val="002060"/>
                          </a:solidFill>
                          <a:effectLst/>
                          <a:latin typeface="+mn-lt"/>
                          <a:ea typeface="+mn-ea"/>
                          <a:cs typeface="+mn-cs"/>
                        </a:rPr>
                        <a:t>nin</a:t>
                      </a:r>
                      <a:r>
                        <a:rPr lang="tr-TR" sz="1300" b="1" kern="1200" dirty="0">
                          <a:solidFill>
                            <a:srgbClr val="002060"/>
                          </a:solidFill>
                          <a:effectLst/>
                          <a:latin typeface="+mn-lt"/>
                          <a:ea typeface="+mn-ea"/>
                          <a:cs typeface="+mn-cs"/>
                        </a:rPr>
                        <a:t> </a:t>
                      </a:r>
                      <a:r>
                        <a:rPr lang="it-IT" sz="1300" b="1" kern="1200" dirty="0">
                          <a:solidFill>
                            <a:srgbClr val="002060"/>
                          </a:solidFill>
                          <a:effectLst/>
                          <a:latin typeface="+mn-lt"/>
                          <a:ea typeface="+mn-ea"/>
                          <a:cs typeface="+mn-cs"/>
                        </a:rPr>
                        <a:t>(k) bendi</a:t>
                      </a:r>
                      <a:r>
                        <a:rPr lang="tr-TR" sz="1300" b="1" kern="1200" dirty="0">
                          <a:solidFill>
                            <a:srgbClr val="002060"/>
                          </a:solidFill>
                          <a:effectLst/>
                          <a:latin typeface="+mn-lt"/>
                          <a:ea typeface="+mn-ea"/>
                          <a:cs typeface="+mn-cs"/>
                        </a:rPr>
                        <a:t>.</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16" name="Tablo 15">
            <a:extLst>
              <a:ext uri="{FF2B5EF4-FFF2-40B4-BE49-F238E27FC236}">
                <a16:creationId xmlns:a16="http://schemas.microsoft.com/office/drawing/2014/main" id="{9DAC258A-3847-0F42-AEC6-6B925864AA81}"/>
              </a:ext>
            </a:extLst>
          </p:cNvPr>
          <p:cNvGraphicFramePr>
            <a:graphicFrameLocks noGrp="1"/>
          </p:cNvGraphicFramePr>
          <p:nvPr>
            <p:extLst/>
          </p:nvPr>
        </p:nvGraphicFramePr>
        <p:xfrm>
          <a:off x="7219950" y="832503"/>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bg1"/>
                          </a:solidFill>
                          <a:effectLst/>
                          <a:latin typeface="+mn-lt"/>
                          <a:ea typeface="+mn-ea"/>
                          <a:cs typeface="+mn-cs"/>
                        </a:rPr>
                        <a:t>01/06/2018</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solidFill>
                            <a:schemeClr val="bg1"/>
                          </a:solidFill>
                          <a:effectLst/>
                          <a:latin typeface="+mn-lt"/>
                          <a:ea typeface="+mn-ea"/>
                          <a:cs typeface="+mn-cs"/>
                        </a:rPr>
                        <a:t>-</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17" name="Tablo 16">
            <a:extLst>
              <a:ext uri="{FF2B5EF4-FFF2-40B4-BE49-F238E27FC236}">
                <a16:creationId xmlns:a16="http://schemas.microsoft.com/office/drawing/2014/main" id="{4C5C8289-C5F7-6D46-B9B1-5A34A415EEA8}"/>
              </a:ext>
            </a:extLst>
          </p:cNvPr>
          <p:cNvGraphicFramePr>
            <a:graphicFrameLocks noGrp="1"/>
          </p:cNvGraphicFramePr>
          <p:nvPr>
            <p:extLst/>
          </p:nvPr>
        </p:nvGraphicFramePr>
        <p:xfrm>
          <a:off x="94073" y="1659299"/>
          <a:ext cx="12021542" cy="1068568"/>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1068568">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31/12/1960 tarihli ve 193 sayılı Gelir Vergisi Kanununun mükerrer 20 </a:t>
                      </a:r>
                      <a:r>
                        <a:rPr lang="tr-TR" sz="1300" b="1" kern="1200" dirty="0" err="1">
                          <a:solidFill>
                            <a:srgbClr val="002060"/>
                          </a:solidFill>
                          <a:effectLst/>
                          <a:latin typeface="+mn-lt"/>
                          <a:ea typeface="+mn-ea"/>
                          <a:cs typeface="+mn-cs"/>
                        </a:rPr>
                        <a:t>nci</a:t>
                      </a:r>
                      <a:r>
                        <a:rPr lang="tr-TR" sz="1300" b="1" kern="1200" dirty="0">
                          <a:solidFill>
                            <a:srgbClr val="002060"/>
                          </a:solidFill>
                          <a:effectLst/>
                          <a:latin typeface="+mn-lt"/>
                          <a:ea typeface="+mn-ea"/>
                          <a:cs typeface="+mn-cs"/>
                        </a:rPr>
                        <a:t> maddesi kapsamında genç girişimcilerde kazanç istisnasından faydalanan ve mükellefiyet başlangıç tarihi itibarıyla 18 yaşını doldurmuş ve 29 yaşını doldurmamış olanlardan, bu Kanunun 4 üncü maddesinin birinci fıkrasının (b) bendinin (1) numaralı alt bendi kapsamında 01/6/2018 tarihinden itibaren ilk defa sigortalı sayılan gerçek kişilerin primleri, 1 yıl süreyle 82 </a:t>
                      </a:r>
                      <a:r>
                        <a:rPr lang="tr-TR" sz="1300" b="1" kern="1200" dirty="0" err="1">
                          <a:solidFill>
                            <a:srgbClr val="002060"/>
                          </a:solidFill>
                          <a:effectLst/>
                          <a:latin typeface="+mn-lt"/>
                          <a:ea typeface="+mn-ea"/>
                          <a:cs typeface="+mn-cs"/>
                        </a:rPr>
                        <a:t>nci</a:t>
                      </a:r>
                      <a:r>
                        <a:rPr lang="tr-TR" sz="1300" b="1" kern="1200" dirty="0">
                          <a:solidFill>
                            <a:srgbClr val="002060"/>
                          </a:solidFill>
                          <a:effectLst/>
                          <a:latin typeface="+mn-lt"/>
                          <a:ea typeface="+mn-ea"/>
                          <a:cs typeface="+mn-cs"/>
                        </a:rPr>
                        <a:t> madde uyarınca belirlenen prime esas kazanç alt sınır üzerinden Hazine ve Maliye Bakanlığınca karşılanır. </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18" name="Tablo 17">
            <a:extLst>
              <a:ext uri="{FF2B5EF4-FFF2-40B4-BE49-F238E27FC236}">
                <a16:creationId xmlns:a16="http://schemas.microsoft.com/office/drawing/2014/main" id="{EE234296-CFEA-BF43-9CB2-2F269C0195E6}"/>
              </a:ext>
            </a:extLst>
          </p:cNvPr>
          <p:cNvGraphicFramePr>
            <a:graphicFrameLocks noGrp="1"/>
          </p:cNvGraphicFramePr>
          <p:nvPr>
            <p:extLst/>
          </p:nvPr>
        </p:nvGraphicFramePr>
        <p:xfrm>
          <a:off x="85227" y="5095033"/>
          <a:ext cx="11962352" cy="1002686"/>
        </p:xfrm>
        <a:graphic>
          <a:graphicData uri="http://schemas.openxmlformats.org/drawingml/2006/table">
            <a:tbl>
              <a:tblPr firstRow="1" firstCol="1" bandRow="1">
                <a:tableStyleId>{5C22544A-7EE6-4342-B048-85BDC9FD1C3A}</a:tableStyleId>
              </a:tblPr>
              <a:tblGrid>
                <a:gridCol w="5984822">
                  <a:extLst>
                    <a:ext uri="{9D8B030D-6E8A-4147-A177-3AD203B41FA5}">
                      <a16:colId xmlns:a16="http://schemas.microsoft.com/office/drawing/2014/main" val="2564627808"/>
                    </a:ext>
                  </a:extLst>
                </a:gridCol>
                <a:gridCol w="5977530">
                  <a:extLst>
                    <a:ext uri="{9D8B030D-6E8A-4147-A177-3AD203B41FA5}">
                      <a16:colId xmlns:a16="http://schemas.microsoft.com/office/drawing/2014/main" val="3708009783"/>
                    </a:ext>
                  </a:extLst>
                </a:gridCol>
              </a:tblGrid>
              <a:tr h="166705">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rPr>
                        <a:t>RAKAMLARLA TEŞVİK ÖRNEKLERİ  (2021 RAKAMLARINA GÖRE) (SPEK TABANI X % 34,5)</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extLst>
                  <a:ext uri="{0D108BD9-81ED-4DB2-BD59-A6C34878D82A}">
                    <a16:rowId xmlns:a16="http://schemas.microsoft.com/office/drawing/2014/main" val="153994134"/>
                  </a:ext>
                </a:extLst>
              </a:tr>
              <a:tr h="138903">
                <a:tc>
                  <a:txBody>
                    <a:bodyPr/>
                    <a:lstStyle/>
                    <a:p>
                      <a:pPr algn="ctr">
                        <a:lnSpc>
                          <a:spcPct val="107000"/>
                        </a:lnSpc>
                        <a:spcAft>
                          <a:spcPts val="0"/>
                        </a:spcAft>
                      </a:pPr>
                      <a:r>
                        <a:rPr lang="tr-TR" sz="1400" dirty="0">
                          <a:solidFill>
                            <a:schemeClr val="tx1"/>
                          </a:solidFill>
                          <a:effectLst/>
                          <a:latin typeface="+mn-lt"/>
                          <a:ea typeface="+mn-ea"/>
                          <a:cs typeface="+mn-cs"/>
                        </a:rPr>
                        <a:t>Günlük</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6">
                        <a:alpha val="58000"/>
                      </a:schemeClr>
                    </a:solidFill>
                  </a:tcPr>
                </a:tc>
                <a:tc>
                  <a:txBody>
                    <a:bodyPr/>
                    <a:lstStyle/>
                    <a:p>
                      <a:pPr algn="ctr">
                        <a:lnSpc>
                          <a:spcPct val="107000"/>
                        </a:lnSpc>
                        <a:spcAft>
                          <a:spcPts val="0"/>
                        </a:spcAft>
                      </a:pPr>
                      <a:r>
                        <a:rPr lang="tr-TR" sz="1400" b="1" dirty="0">
                          <a:effectLst/>
                        </a:rPr>
                        <a:t>Aylık</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6">
                        <a:alpha val="58000"/>
                      </a:schemeClr>
                    </a:solidFill>
                  </a:tcPr>
                </a:tc>
                <a:extLst>
                  <a:ext uri="{0D108BD9-81ED-4DB2-BD59-A6C34878D82A}">
                    <a16:rowId xmlns:a16="http://schemas.microsoft.com/office/drawing/2014/main" val="3312391257"/>
                  </a:ext>
                </a:extLst>
              </a:tr>
              <a:tr h="566314">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41,14</a:t>
                      </a:r>
                      <a:r>
                        <a:rPr lang="tr-TR" sz="1600" b="1"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alpha val="40000"/>
                      </a:schemeClr>
                    </a:solidFill>
                  </a:tcPr>
                </a:tc>
                <a:tc>
                  <a:txBody>
                    <a:bodyPr/>
                    <a:lstStyle/>
                    <a:p>
                      <a:pPr algn="ctr">
                        <a:lnSpc>
                          <a:spcPct val="107000"/>
                        </a:lnSpc>
                        <a:spcAft>
                          <a:spcPts val="0"/>
                        </a:spcAft>
                      </a:pPr>
                      <a:r>
                        <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1.234,24</a:t>
                      </a:r>
                      <a:r>
                        <a:rPr lang="tr-TR" sz="1600" b="1"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a:t>
                      </a:r>
                      <a:endParaRPr lang="tr-TR"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340633354"/>
                  </a:ext>
                </a:extLst>
              </a:tr>
            </a:tbl>
          </a:graphicData>
        </a:graphic>
      </p:graphicFrame>
      <p:graphicFrame>
        <p:nvGraphicFramePr>
          <p:cNvPr id="19" name="Tablo 18">
            <a:extLst>
              <a:ext uri="{FF2B5EF4-FFF2-40B4-BE49-F238E27FC236}">
                <a16:creationId xmlns:a16="http://schemas.microsoft.com/office/drawing/2014/main" id="{0C25442B-3831-4346-9F0C-F27F6B09D74A}"/>
              </a:ext>
            </a:extLst>
          </p:cNvPr>
          <p:cNvGraphicFramePr>
            <a:graphicFrameLocks noGrp="1"/>
          </p:cNvGraphicFramePr>
          <p:nvPr>
            <p:extLst/>
          </p:nvPr>
        </p:nvGraphicFramePr>
        <p:xfrm>
          <a:off x="85227" y="2896428"/>
          <a:ext cx="12021543" cy="294546"/>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294546">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20" name="Diyagram 19">
            <a:extLst>
              <a:ext uri="{FF2B5EF4-FFF2-40B4-BE49-F238E27FC236}">
                <a16:creationId xmlns:a16="http://schemas.microsoft.com/office/drawing/2014/main" id="{AFFC7348-AFA9-884F-BD2F-FA6FA569FB35}"/>
              </a:ext>
            </a:extLst>
          </p:cNvPr>
          <p:cNvGraphicFramePr/>
          <p:nvPr>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AutoShape 2">
            <a:extLst>
              <a:ext uri="{FF2B5EF4-FFF2-40B4-BE49-F238E27FC236}">
                <a16:creationId xmlns:a16="http://schemas.microsoft.com/office/drawing/2014/main" id="{E97917AB-3B36-AD46-A634-B53607CAEE01}"/>
              </a:ext>
            </a:extLst>
          </p:cNvPr>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tr-TR" altLang="tr-TR" sz="2800" b="1" dirty="0">
                <a:solidFill>
                  <a:schemeClr val="bg1"/>
                </a:solidFill>
                <a:latin typeface="Arial" panose="020B0604020202020204" pitchFamily="34" charset="0"/>
              </a:rPr>
              <a:t>5</a:t>
            </a:r>
            <a:endParaRPr kumimoji="0" lang="tr-TR" altLang="tr-TR" sz="2800" b="1" i="0" u="none" strike="noStrike" cap="none" normalizeH="0" baseline="0" dirty="0">
              <a:ln>
                <a:noFill/>
              </a:ln>
              <a:solidFill>
                <a:schemeClr val="bg1"/>
              </a:solidFill>
              <a:effectLst/>
              <a:latin typeface="Arial" panose="020B0604020202020204" pitchFamily="34" charset="0"/>
            </a:endParaRPr>
          </a:p>
        </p:txBody>
      </p:sp>
      <p:sp>
        <p:nvSpPr>
          <p:cNvPr id="22" name="Dikdörtgen 21">
            <a:extLst>
              <a:ext uri="{FF2B5EF4-FFF2-40B4-BE49-F238E27FC236}">
                <a16:creationId xmlns:a16="http://schemas.microsoft.com/office/drawing/2014/main" id="{F2FA9778-F6A4-E34F-8C45-E00CB93EF3E6}"/>
              </a:ext>
            </a:extLst>
          </p:cNvPr>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a:extLst>
              <a:ext uri="{FF2B5EF4-FFF2-40B4-BE49-F238E27FC236}">
                <a16:creationId xmlns:a16="http://schemas.microsoft.com/office/drawing/2014/main" id="{64585BB4-AC4F-464F-A3F4-112EEEE9F8C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972234" y="181243"/>
            <a:ext cx="1143381" cy="1262417"/>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26" name="Tablo 25">
            <a:extLst>
              <a:ext uri="{FF2B5EF4-FFF2-40B4-BE49-F238E27FC236}">
                <a16:creationId xmlns:a16="http://schemas.microsoft.com/office/drawing/2014/main" id="{5CAF3FAA-3DA0-AE4C-8ADD-9397B6F1A766}"/>
              </a:ext>
            </a:extLst>
          </p:cNvPr>
          <p:cNvGraphicFramePr>
            <a:graphicFrameLocks noGrp="1"/>
          </p:cNvGraphicFramePr>
          <p:nvPr>
            <p:extLst/>
          </p:nvPr>
        </p:nvGraphicFramePr>
        <p:xfrm>
          <a:off x="9213550" y="818554"/>
          <a:ext cx="1625613" cy="646364"/>
        </p:xfrm>
        <a:graphic>
          <a:graphicData uri="http://schemas.openxmlformats.org/drawingml/2006/table">
            <a:tbl>
              <a:tblPr firstRow="1" firstCol="1" bandRow="1">
                <a:tableStyleId>{5C22544A-7EE6-4342-B048-85BDC9FD1C3A}</a:tableStyleId>
              </a:tblPr>
              <a:tblGrid>
                <a:gridCol w="1625613">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just">
                        <a:lnSpc>
                          <a:spcPct val="107000"/>
                        </a:lnSpc>
                        <a:spcAft>
                          <a:spcPts val="0"/>
                        </a:spcAft>
                      </a:pP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29" name="Tablo 28">
            <a:extLst>
              <a:ext uri="{FF2B5EF4-FFF2-40B4-BE49-F238E27FC236}">
                <a16:creationId xmlns:a16="http://schemas.microsoft.com/office/drawing/2014/main" id="{3D8D9581-F95D-344A-A4FC-5A9F33035320}"/>
              </a:ext>
            </a:extLst>
          </p:cNvPr>
          <p:cNvGraphicFramePr>
            <a:graphicFrameLocks noGrp="1"/>
          </p:cNvGraphicFramePr>
          <p:nvPr>
            <p:extLst/>
          </p:nvPr>
        </p:nvGraphicFramePr>
        <p:xfrm>
          <a:off x="94072" y="3347448"/>
          <a:ext cx="11953148" cy="1533259"/>
        </p:xfrm>
        <a:graphic>
          <a:graphicData uri="http://schemas.openxmlformats.org/drawingml/2006/table">
            <a:tbl>
              <a:tblPr firstRow="1" firstCol="1" bandRow="1">
                <a:tableStyleId>{5C22544A-7EE6-4342-B048-85BDC9FD1C3A}</a:tableStyleId>
              </a:tblPr>
              <a:tblGrid>
                <a:gridCol w="11953148">
                  <a:extLst>
                    <a:ext uri="{9D8B030D-6E8A-4147-A177-3AD203B41FA5}">
                      <a16:colId xmlns:a16="http://schemas.microsoft.com/office/drawing/2014/main" val="2057620468"/>
                    </a:ext>
                  </a:extLst>
                </a:gridCol>
              </a:tblGrid>
              <a:tr h="763376">
                <a:tc>
                  <a:txBody>
                    <a:bodyPr/>
                    <a:lstStyle/>
                    <a:p>
                      <a:pPr marL="285750" indent="-285750" algn="l">
                        <a:lnSpc>
                          <a:spcPct val="100000"/>
                        </a:lnSpc>
                        <a:spcAft>
                          <a:spcPts val="0"/>
                        </a:spcAft>
                        <a:buFont typeface="Wingdings" panose="05000000000000000000" pitchFamily="2" charset="2"/>
                        <a:buChar char="ü"/>
                      </a:pPr>
                      <a:r>
                        <a:rPr lang="tr-TR" sz="1300" b="1" kern="1200" baseline="0" dirty="0">
                          <a:solidFill>
                            <a:schemeClr val="accent5">
                              <a:lumMod val="50000"/>
                            </a:schemeClr>
                          </a:solidFill>
                          <a:effectLst/>
                          <a:latin typeface="+mn-lt"/>
                          <a:ea typeface="+mn-ea"/>
                          <a:cs typeface="+mn-cs"/>
                        </a:rPr>
                        <a:t>18-29 yaş aralığında olup ilk defa iş yeri açan gerçek kişilerden olması gerekmektedir.</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438550973"/>
                  </a:ext>
                </a:extLst>
              </a:tr>
              <a:tr h="769883">
                <a:tc>
                  <a:txBody>
                    <a:bodyPr/>
                    <a:lstStyle/>
                    <a:p>
                      <a:pPr marL="285750" indent="-285750" algn="l">
                        <a:lnSpc>
                          <a:spcPct val="100000"/>
                        </a:lnSpc>
                        <a:spcAft>
                          <a:spcPts val="0"/>
                        </a:spcAft>
                        <a:buFont typeface="Wingdings" panose="05000000000000000000" pitchFamily="2" charset="2"/>
                        <a:buChar char="ü"/>
                      </a:pPr>
                      <a:r>
                        <a:rPr lang="tr-TR" sz="1300" b="1" kern="1200" baseline="0" dirty="0">
                          <a:solidFill>
                            <a:schemeClr val="accent5">
                              <a:lumMod val="50000"/>
                            </a:schemeClr>
                          </a:solidFill>
                          <a:effectLst/>
                          <a:latin typeface="+mn-lt"/>
                          <a:ea typeface="+mn-ea"/>
                          <a:cs typeface="+mn-cs"/>
                        </a:rPr>
                        <a:t> Adi ortaklıklar ve şahıs şirket ortaklıklarında sadece bir ortak bu teşvikten yararlanabilir.</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971807892"/>
                  </a:ext>
                </a:extLst>
              </a:tr>
            </a:tbl>
          </a:graphicData>
        </a:graphic>
      </p:graphicFrame>
    </p:spTree>
    <p:extLst>
      <p:ext uri="{BB962C8B-B14F-4D97-AF65-F5344CB8AC3E}">
        <p14:creationId xmlns:p14="http://schemas.microsoft.com/office/powerpoint/2010/main" val="81720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ikdörtgen 7"/>
          <p:cNvSpPr/>
          <p:nvPr/>
        </p:nvSpPr>
        <p:spPr>
          <a:xfrm>
            <a:off x="772439" y="280620"/>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a:extLst>
              <a:ext uri="{FF2B5EF4-FFF2-40B4-BE49-F238E27FC236}">
                <a16:creationId xmlns:a16="http://schemas.microsoft.com/office/drawing/2014/main" id="{92E6BB84-9757-4D95-B6C5-181FED9A0B8B}"/>
              </a:ext>
            </a:extLst>
          </p:cNvPr>
          <p:cNvGraphicFramePr>
            <a:graphicFrameLocks noGrp="1"/>
          </p:cNvGraphicFramePr>
          <p:nvPr>
            <p:extLst>
              <p:ext uri="{D42A27DB-BD31-4B8C-83A1-F6EECF244321}">
                <p14:modId xmlns:p14="http://schemas.microsoft.com/office/powerpoint/2010/main" val="1532787988"/>
              </p:ext>
            </p:extLst>
          </p:nvPr>
        </p:nvGraphicFramePr>
        <p:xfrm>
          <a:off x="106958" y="834988"/>
          <a:ext cx="7084417" cy="608401"/>
        </p:xfrm>
        <a:graphic>
          <a:graphicData uri="http://schemas.openxmlformats.org/drawingml/2006/table">
            <a:tbl>
              <a:tblPr firstRow="1" firstCol="1" bandRow="1">
                <a:tableStyleId>{5C22544A-7EE6-4342-B048-85BDC9FD1C3A}</a:tableStyleId>
              </a:tblPr>
              <a:tblGrid>
                <a:gridCol w="1478561">
                  <a:extLst>
                    <a:ext uri="{9D8B030D-6E8A-4147-A177-3AD203B41FA5}">
                      <a16:colId xmlns:a16="http://schemas.microsoft.com/office/drawing/2014/main" val="1798935961"/>
                    </a:ext>
                  </a:extLst>
                </a:gridCol>
                <a:gridCol w="5605856">
                  <a:extLst>
                    <a:ext uri="{9D8B030D-6E8A-4147-A177-3AD203B41FA5}">
                      <a16:colId xmlns:a16="http://schemas.microsoft.com/office/drawing/2014/main" val="1330910578"/>
                    </a:ext>
                  </a:extLst>
                </a:gridCol>
              </a:tblGrid>
              <a:tr h="608401">
                <a:tc>
                  <a:txBody>
                    <a:bodyPr/>
                    <a:lstStyle/>
                    <a:p>
                      <a:pPr algn="just">
                        <a:lnSpc>
                          <a:spcPct val="107000"/>
                        </a:lnSpc>
                        <a:spcAft>
                          <a:spcPts val="0"/>
                        </a:spcAft>
                      </a:pPr>
                      <a:r>
                        <a:rPr lang="tr-TR" sz="1300" b="1" kern="1200" dirty="0">
                          <a:solidFill>
                            <a:srgbClr val="002060"/>
                          </a:solidFill>
                          <a:effectLst/>
                          <a:latin typeface="+mn-lt"/>
                          <a:ea typeface="+mn-ea"/>
                          <a:cs typeface="+mn-cs"/>
                        </a:rPr>
                        <a:t>YASAL </a:t>
                      </a:r>
                      <a:r>
                        <a:rPr lang="tr-TR" sz="1400" b="1" kern="1200" dirty="0">
                          <a:solidFill>
                            <a:srgbClr val="002060"/>
                          </a:solidFill>
                          <a:effectLst/>
                          <a:latin typeface="+mn-lt"/>
                          <a:ea typeface="+mn-ea"/>
                          <a:cs typeface="+mn-cs"/>
                        </a:rPr>
                        <a:t>DAYANAK</a:t>
                      </a:r>
                    </a:p>
                  </a:txBody>
                  <a:tcPr marL="57755" marR="57755" marT="0" marB="0" anchor="ctr">
                    <a:solidFill>
                      <a:schemeClr val="accent1">
                        <a:lumMod val="40000"/>
                        <a:lumOff val="60000"/>
                        <a:alpha val="6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5510 sayılı Kanunun ek 2. maddesi, 2011/54 - 2012/30 - 2012/37 sayılı Genelgeler.</a:t>
                      </a:r>
                    </a:p>
                  </a:txBody>
                  <a:tcPr marL="68580" marR="68580" marT="0" marB="0" anchor="ctr">
                    <a:solidFill>
                      <a:schemeClr val="accent1">
                        <a:tint val="20000"/>
                        <a:alpha val="60000"/>
                      </a:schemeClr>
                    </a:solidFill>
                  </a:tcPr>
                </a:tc>
                <a:extLst>
                  <a:ext uri="{0D108BD9-81ED-4DB2-BD59-A6C34878D82A}">
                    <a16:rowId xmlns:a16="http://schemas.microsoft.com/office/drawing/2014/main" val="4115936388"/>
                  </a:ext>
                </a:extLst>
              </a:tr>
            </a:tbl>
          </a:graphicData>
        </a:graphic>
      </p:graphicFrame>
      <p:graphicFrame>
        <p:nvGraphicFramePr>
          <p:cNvPr id="4" name="Tablo 3">
            <a:extLst>
              <a:ext uri="{FF2B5EF4-FFF2-40B4-BE49-F238E27FC236}">
                <a16:creationId xmlns:a16="http://schemas.microsoft.com/office/drawing/2014/main" id="{FA9B8B4E-13D3-4A57-A50B-32ACCBDD5682}"/>
              </a:ext>
            </a:extLst>
          </p:cNvPr>
          <p:cNvGraphicFramePr>
            <a:graphicFrameLocks noGrp="1"/>
          </p:cNvGraphicFramePr>
          <p:nvPr>
            <p:extLst>
              <p:ext uri="{D42A27DB-BD31-4B8C-83A1-F6EECF244321}">
                <p14:modId xmlns:p14="http://schemas.microsoft.com/office/powerpoint/2010/main" val="1559223254"/>
              </p:ext>
            </p:extLst>
          </p:nvPr>
        </p:nvGraphicFramePr>
        <p:xfrm>
          <a:off x="7219950" y="832503"/>
          <a:ext cx="1984075" cy="634209"/>
        </p:xfrm>
        <a:graphic>
          <a:graphicData uri="http://schemas.openxmlformats.org/drawingml/2006/table">
            <a:tbl>
              <a:tblPr firstRow="1" firstCol="1" bandRow="1">
                <a:tableStyleId>{5C22544A-7EE6-4342-B048-85BDC9FD1C3A}</a:tableStyleId>
              </a:tblPr>
              <a:tblGrid>
                <a:gridCol w="1095555">
                  <a:extLst>
                    <a:ext uri="{9D8B030D-6E8A-4147-A177-3AD203B41FA5}">
                      <a16:colId xmlns:a16="http://schemas.microsoft.com/office/drawing/2014/main" val="2643230235"/>
                    </a:ext>
                  </a:extLst>
                </a:gridCol>
                <a:gridCol w="888520">
                  <a:extLst>
                    <a:ext uri="{9D8B030D-6E8A-4147-A177-3AD203B41FA5}">
                      <a16:colId xmlns:a16="http://schemas.microsoft.com/office/drawing/2014/main" val="1809252406"/>
                    </a:ext>
                  </a:extLst>
                </a:gridCol>
              </a:tblGrid>
              <a:tr h="406174">
                <a:tc>
                  <a:txBody>
                    <a:bodyPr/>
                    <a:lstStyle/>
                    <a:p>
                      <a:pPr algn="ctr">
                        <a:lnSpc>
                          <a:spcPct val="107000"/>
                        </a:lnSpc>
                        <a:spcAft>
                          <a:spcPts val="0"/>
                        </a:spcAft>
                      </a:pPr>
                      <a:r>
                        <a:rPr lang="tr-TR" sz="1300" b="1" kern="1200" dirty="0">
                          <a:solidFill>
                            <a:srgbClr val="002060"/>
                          </a:solidFill>
                          <a:effectLst/>
                          <a:latin typeface="+mn-lt"/>
                          <a:ea typeface="+mn-ea"/>
                          <a:cs typeface="+mn-cs"/>
                        </a:rPr>
                        <a:t>BAŞLAMA TARİHİ</a:t>
                      </a:r>
                    </a:p>
                  </a:txBody>
                  <a:tcPr marL="57755" marR="57755" marT="0" marB="0">
                    <a:solidFill>
                      <a:srgbClr val="92D050">
                        <a:alpha val="60000"/>
                      </a:srgbClr>
                    </a:solidFill>
                  </a:tcPr>
                </a:tc>
                <a:tc>
                  <a:txBody>
                    <a:bodyPr/>
                    <a:lstStyle/>
                    <a:p>
                      <a:pPr algn="ctr">
                        <a:lnSpc>
                          <a:spcPct val="107000"/>
                        </a:lnSpc>
                        <a:spcAft>
                          <a:spcPts val="0"/>
                        </a:spcAft>
                      </a:pPr>
                      <a:r>
                        <a:rPr lang="tr-TR" sz="1300" b="1" kern="1200" dirty="0">
                          <a:solidFill>
                            <a:srgbClr val="002060"/>
                          </a:solidFill>
                          <a:effectLst/>
                          <a:latin typeface="+mn-lt"/>
                          <a:ea typeface="+mn-ea"/>
                          <a:cs typeface="+mn-cs"/>
                        </a:rPr>
                        <a:t>BİTİŞ TARİHİ</a:t>
                      </a:r>
                    </a:p>
                  </a:txBody>
                  <a:tcPr marL="57755" marR="57755" marT="0" marB="0">
                    <a:solidFill>
                      <a:srgbClr val="92D050">
                        <a:alpha val="60000"/>
                      </a:srgbClr>
                    </a:solidFill>
                  </a:tcPr>
                </a:tc>
                <a:extLst>
                  <a:ext uri="{0D108BD9-81ED-4DB2-BD59-A6C34878D82A}">
                    <a16:rowId xmlns:a16="http://schemas.microsoft.com/office/drawing/2014/main" val="1774129938"/>
                  </a:ext>
                </a:extLst>
              </a:tr>
              <a:tr h="219681">
                <a:tc>
                  <a:txBody>
                    <a:bodyPr/>
                    <a:lstStyle/>
                    <a:p>
                      <a:pPr algn="ctr">
                        <a:lnSpc>
                          <a:spcPct val="107000"/>
                        </a:lnSpc>
                        <a:spcAft>
                          <a:spcPts val="0"/>
                        </a:spcAft>
                      </a:pPr>
                      <a:r>
                        <a:rPr lang="tr-TR" sz="1300" b="1" kern="1200" dirty="0">
                          <a:solidFill>
                            <a:schemeClr val="bg1"/>
                          </a:solidFill>
                          <a:effectLst/>
                          <a:latin typeface="+mn-lt"/>
                          <a:ea typeface="+mn-ea"/>
                          <a:cs typeface="+mn-cs"/>
                        </a:rPr>
                        <a:t>01.10.2009</a:t>
                      </a:r>
                      <a:endPar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tc>
                  <a:txBody>
                    <a:bodyPr/>
                    <a:lstStyle/>
                    <a:p>
                      <a:pPr algn="ctr">
                        <a:lnSpc>
                          <a:spcPct val="107000"/>
                        </a:lnSpc>
                        <a:spcAft>
                          <a:spcPts val="0"/>
                        </a:spcAft>
                      </a:pPr>
                      <a:r>
                        <a:rPr lang="tr-TR" sz="1300" dirty="0">
                          <a:solidFill>
                            <a:schemeClr val="bg1"/>
                          </a:solidFill>
                          <a:effectLst/>
                          <a:latin typeface="+mn-lt"/>
                          <a:ea typeface="+mn-ea"/>
                          <a:cs typeface="+mn-cs"/>
                        </a:rPr>
                        <a:t>-</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solidFill>
                      <a:schemeClr val="tx2">
                        <a:lumMod val="40000"/>
                        <a:lumOff val="60000"/>
                        <a:alpha val="70000"/>
                      </a:schemeClr>
                    </a:solidFill>
                  </a:tcPr>
                </a:tc>
                <a:extLst>
                  <a:ext uri="{0D108BD9-81ED-4DB2-BD59-A6C34878D82A}">
                    <a16:rowId xmlns:a16="http://schemas.microsoft.com/office/drawing/2014/main" val="1721715383"/>
                  </a:ext>
                </a:extLst>
              </a:tr>
            </a:tbl>
          </a:graphicData>
        </a:graphic>
      </p:graphicFrame>
      <p:graphicFrame>
        <p:nvGraphicFramePr>
          <p:cNvPr id="6" name="Tablo 5">
            <a:extLst>
              <a:ext uri="{FF2B5EF4-FFF2-40B4-BE49-F238E27FC236}">
                <a16:creationId xmlns:a16="http://schemas.microsoft.com/office/drawing/2014/main" id="{659BD7ED-7148-4994-B4CD-753B431D7661}"/>
              </a:ext>
            </a:extLst>
          </p:cNvPr>
          <p:cNvGraphicFramePr>
            <a:graphicFrameLocks noGrp="1"/>
          </p:cNvGraphicFramePr>
          <p:nvPr>
            <p:extLst>
              <p:ext uri="{D42A27DB-BD31-4B8C-83A1-F6EECF244321}">
                <p14:modId xmlns:p14="http://schemas.microsoft.com/office/powerpoint/2010/main" val="767803409"/>
              </p:ext>
            </p:extLst>
          </p:nvPr>
        </p:nvGraphicFramePr>
        <p:xfrm>
          <a:off x="106958" y="1452739"/>
          <a:ext cx="12021542" cy="626491"/>
        </p:xfrm>
        <a:graphic>
          <a:graphicData uri="http://schemas.openxmlformats.org/drawingml/2006/table">
            <a:tbl>
              <a:tblPr firstRow="1" firstCol="1" bandRow="1">
                <a:tableStyleId>{5C22544A-7EE6-4342-B048-85BDC9FD1C3A}</a:tableStyleId>
              </a:tblPr>
              <a:tblGrid>
                <a:gridCol w="1480543">
                  <a:extLst>
                    <a:ext uri="{9D8B030D-6E8A-4147-A177-3AD203B41FA5}">
                      <a16:colId xmlns:a16="http://schemas.microsoft.com/office/drawing/2014/main" val="1635233704"/>
                    </a:ext>
                  </a:extLst>
                </a:gridCol>
                <a:gridCol w="10540999">
                  <a:extLst>
                    <a:ext uri="{9D8B030D-6E8A-4147-A177-3AD203B41FA5}">
                      <a16:colId xmlns:a16="http://schemas.microsoft.com/office/drawing/2014/main" val="4095596175"/>
                    </a:ext>
                  </a:extLst>
                </a:gridCol>
              </a:tblGrid>
              <a:tr h="384495">
                <a:tc>
                  <a:txBody>
                    <a:bodyPr/>
                    <a:lstStyle/>
                    <a:p>
                      <a:pPr algn="just">
                        <a:lnSpc>
                          <a:spcPct val="107000"/>
                        </a:lnSpc>
                        <a:spcAft>
                          <a:spcPts val="0"/>
                        </a:spcAft>
                      </a:pPr>
                      <a:r>
                        <a:rPr lang="tr-TR" sz="1400" dirty="0">
                          <a:solidFill>
                            <a:srgbClr val="002060"/>
                          </a:solidFill>
                          <a:effectLst/>
                        </a:rPr>
                        <a:t>AÇIKLAMA</a:t>
                      </a:r>
                      <a:endParaRPr lang="tr-TR"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755" marR="57755" marT="0" marB="0" anchor="ctr">
                    <a:solidFill>
                      <a:schemeClr val="accent5">
                        <a:lumMod val="20000"/>
                        <a:lumOff val="80000"/>
                      </a:schemeClr>
                    </a:solidFill>
                  </a:tcPr>
                </a:tc>
                <a:tc>
                  <a:txBody>
                    <a:bodyPr/>
                    <a:lstStyle/>
                    <a:p>
                      <a:pPr algn="just">
                        <a:lnSpc>
                          <a:spcPct val="107000"/>
                        </a:lnSpc>
                        <a:spcAft>
                          <a:spcPts val="0"/>
                        </a:spcAft>
                      </a:pPr>
                      <a:r>
                        <a:rPr lang="tr-TR" sz="1300" b="1" kern="1200" dirty="0">
                          <a:solidFill>
                            <a:srgbClr val="002060"/>
                          </a:solidFill>
                          <a:effectLst/>
                          <a:latin typeface="+mn-lt"/>
                          <a:ea typeface="+mn-ea"/>
                          <a:cs typeface="+mn-cs"/>
                        </a:rPr>
                        <a:t>Prime esas kazanç alt sınırı üzerinden hesaplanan sigorta primlerinin; işveren hisselerinin tamamına veya Cumhurbaşkanınca istatistiki bölge birimleri sınıflandırması, kişi başına düşen milli gelir veya sosyoekonomik gelişmişlik düzeyleri dikkate alınmak suretiyle belirlenen illerde işveren hisseleri ile birlikte sigortalı hisselerinin tamamına kadar olan kısmı Sanayi ve Teknoloji Bakanlığı bütçesinden karşılanmaktadır.</a:t>
                      </a:r>
                    </a:p>
                  </a:txBody>
                  <a:tcPr marL="68580" marR="68580" marT="0" marB="0">
                    <a:solidFill>
                      <a:schemeClr val="accent1">
                        <a:tint val="20000"/>
                        <a:alpha val="60000"/>
                      </a:schemeClr>
                    </a:solidFill>
                  </a:tcPr>
                </a:tc>
                <a:extLst>
                  <a:ext uri="{0D108BD9-81ED-4DB2-BD59-A6C34878D82A}">
                    <a16:rowId xmlns:a16="http://schemas.microsoft.com/office/drawing/2014/main" val="2049017253"/>
                  </a:ext>
                </a:extLst>
              </a:tr>
            </a:tbl>
          </a:graphicData>
        </a:graphic>
      </p:graphicFrame>
      <p:graphicFrame>
        <p:nvGraphicFramePr>
          <p:cNvPr id="24" name="Tablo 23">
            <a:extLst>
              <a:ext uri="{FF2B5EF4-FFF2-40B4-BE49-F238E27FC236}">
                <a16:creationId xmlns:a16="http://schemas.microsoft.com/office/drawing/2014/main" id="{F8AF8746-C45A-4BF7-8898-34CF7BFDE17A}"/>
              </a:ext>
            </a:extLst>
          </p:cNvPr>
          <p:cNvGraphicFramePr>
            <a:graphicFrameLocks noGrp="1"/>
          </p:cNvGraphicFramePr>
          <p:nvPr>
            <p:extLst>
              <p:ext uri="{D42A27DB-BD31-4B8C-83A1-F6EECF244321}">
                <p14:modId xmlns:p14="http://schemas.microsoft.com/office/powerpoint/2010/main" val="3766438545"/>
              </p:ext>
            </p:extLst>
          </p:nvPr>
        </p:nvGraphicFramePr>
        <p:xfrm>
          <a:off x="81556" y="5012795"/>
          <a:ext cx="12046943" cy="1789896"/>
        </p:xfrm>
        <a:graphic>
          <a:graphicData uri="http://schemas.openxmlformats.org/drawingml/2006/table">
            <a:tbl>
              <a:tblPr firstRow="1" firstCol="1" bandRow="1">
                <a:tableStyleId>{5C22544A-7EE6-4342-B048-85BDC9FD1C3A}</a:tableStyleId>
              </a:tblPr>
              <a:tblGrid>
                <a:gridCol w="2204444">
                  <a:extLst>
                    <a:ext uri="{9D8B030D-6E8A-4147-A177-3AD203B41FA5}">
                      <a16:colId xmlns:a16="http://schemas.microsoft.com/office/drawing/2014/main" val="2564627808"/>
                    </a:ext>
                  </a:extLst>
                </a:gridCol>
                <a:gridCol w="1790700">
                  <a:extLst>
                    <a:ext uri="{9D8B030D-6E8A-4147-A177-3AD203B41FA5}">
                      <a16:colId xmlns:a16="http://schemas.microsoft.com/office/drawing/2014/main" val="3048014946"/>
                    </a:ext>
                  </a:extLst>
                </a:gridCol>
                <a:gridCol w="2032000">
                  <a:extLst>
                    <a:ext uri="{9D8B030D-6E8A-4147-A177-3AD203B41FA5}">
                      <a16:colId xmlns:a16="http://schemas.microsoft.com/office/drawing/2014/main" val="2577724729"/>
                    </a:ext>
                  </a:extLst>
                </a:gridCol>
                <a:gridCol w="1341934">
                  <a:extLst>
                    <a:ext uri="{9D8B030D-6E8A-4147-A177-3AD203B41FA5}">
                      <a16:colId xmlns:a16="http://schemas.microsoft.com/office/drawing/2014/main" val="3708009783"/>
                    </a:ext>
                  </a:extLst>
                </a:gridCol>
                <a:gridCol w="2282853">
                  <a:extLst>
                    <a:ext uri="{9D8B030D-6E8A-4147-A177-3AD203B41FA5}">
                      <a16:colId xmlns:a16="http://schemas.microsoft.com/office/drawing/2014/main" val="812310856"/>
                    </a:ext>
                  </a:extLst>
                </a:gridCol>
                <a:gridCol w="2395012">
                  <a:extLst>
                    <a:ext uri="{9D8B030D-6E8A-4147-A177-3AD203B41FA5}">
                      <a16:colId xmlns:a16="http://schemas.microsoft.com/office/drawing/2014/main" val="198867333"/>
                    </a:ext>
                  </a:extLst>
                </a:gridCol>
              </a:tblGrid>
              <a:tr h="166705">
                <a:tc gridSpan="6">
                  <a:txBody>
                    <a:bodyPr/>
                    <a:lstStyle/>
                    <a:p>
                      <a:pPr algn="l">
                        <a:lnSpc>
                          <a:spcPct val="107000"/>
                        </a:lnSpc>
                        <a:spcAft>
                          <a:spcPts val="0"/>
                        </a:spcAft>
                      </a:pPr>
                      <a:r>
                        <a:rPr lang="tr-TR" sz="1400" dirty="0">
                          <a:effectLst/>
                        </a:rPr>
                        <a:t>RAKAMLARLA TEŞVİK ÖRNEKLERİ  (2021 RAKAMLARINA GÖRE)</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994134"/>
                  </a:ext>
                </a:extLst>
              </a:tr>
              <a:tr h="138903">
                <a:tc gridSpan="3">
                  <a:txBody>
                    <a:bodyPr/>
                    <a:lstStyle/>
                    <a:p>
                      <a:pPr algn="ctr">
                        <a:lnSpc>
                          <a:spcPct val="107000"/>
                        </a:lnSpc>
                        <a:spcAft>
                          <a:spcPts val="0"/>
                        </a:spcAft>
                      </a:pPr>
                      <a:r>
                        <a:rPr lang="tr-TR" sz="1400" dirty="0">
                          <a:solidFill>
                            <a:schemeClr val="tx1"/>
                          </a:solidFill>
                          <a:effectLst/>
                        </a:rPr>
                        <a:t>PEK ALT SINIRINDAN</a:t>
                      </a:r>
                      <a:endParaRPr lang="tr-T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tx2">
                        <a:lumMod val="40000"/>
                        <a:lumOff val="60000"/>
                        <a:alpha val="58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1400" b="1" dirty="0">
                          <a:effectLst/>
                        </a:rPr>
                        <a:t>PEK ÜST SINIRINDAN</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17" marR="58417" marT="0" marB="0">
                    <a:solidFill>
                      <a:schemeClr val="accent1">
                        <a:alpha val="58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2391257"/>
                  </a:ext>
                </a:extLst>
              </a:tr>
              <a:tr h="566314">
                <a:tc>
                  <a:txBody>
                    <a:bodyPr/>
                    <a:lstStyle/>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TEŞVİKSİZ </a:t>
                      </a: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TUTAR</a:t>
                      </a: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TUTARI</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5 + % 15,5)</a:t>
                      </a: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 17) </a:t>
                      </a:r>
                    </a:p>
                  </a:txBody>
                  <a:tcPr marL="68580" marR="68580" marT="0" marB="0">
                    <a:solidFill>
                      <a:schemeClr val="tx2">
                        <a:lumMod val="40000"/>
                        <a:lumOff val="60000"/>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TEŞVİKSİZ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p>
                  </a:txBody>
                  <a:tcPr marL="68580" marR="68580" marT="0" marB="0">
                    <a:solidFill>
                      <a:schemeClr val="accent1">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TUTARI</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(%5xPEK) + (%15,5xA.Ü)</a:t>
                      </a:r>
                    </a:p>
                  </a:txBody>
                  <a:tcPr marL="68580" marR="68580" marT="0" marB="0">
                    <a:solidFill>
                      <a:schemeClr val="accent1">
                        <a:alpha val="58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TEŞVİK SONRASI </a:t>
                      </a: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TUTAR</a:t>
                      </a:r>
                    </a:p>
                    <a:p>
                      <a:pPr algn="l">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((%5xPEK) + %15,5xA.Ü))</a:t>
                      </a:r>
                    </a:p>
                  </a:txBody>
                  <a:tcPr marL="68580" marR="68580" marT="0" marB="0">
                    <a:solidFill>
                      <a:schemeClr val="accent1">
                        <a:alpha val="58000"/>
                      </a:schemeClr>
                    </a:solidFill>
                  </a:tcPr>
                </a:tc>
                <a:extLst>
                  <a:ext uri="{0D108BD9-81ED-4DB2-BD59-A6C34878D82A}">
                    <a16:rowId xmlns:a16="http://schemas.microsoft.com/office/drawing/2014/main" val="340633354"/>
                  </a:ext>
                </a:extLst>
              </a:tr>
              <a:tr h="98615">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733,39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608,17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alpha val="40000"/>
                      </a:srgbClr>
                    </a:solidFill>
                  </a:tcPr>
                </a:tc>
                <a:tc>
                  <a:txBody>
                    <a:bodyPr/>
                    <a:lstStyle/>
                    <a:p>
                      <a:pPr algn="ctr">
                        <a:lnSpc>
                          <a:spcPct val="107000"/>
                        </a:lnSpc>
                        <a:spcAft>
                          <a:spcPts val="0"/>
                        </a:spcAft>
                      </a:pPr>
                      <a:r>
                        <a:rPr lang="tr-TR" sz="1400" b="1" dirty="0">
                          <a:solidFill>
                            <a:schemeClr val="bg1"/>
                          </a:solidFill>
                          <a:effectLst/>
                        </a:rPr>
                        <a:t>10.061,78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1.896,08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8.165,70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C00000">
                        <a:alpha val="40000"/>
                      </a:srgbClr>
                    </a:solidFill>
                  </a:tcPr>
                </a:tc>
                <a:extLst>
                  <a:ext uri="{0D108BD9-81ED-4DB2-BD59-A6C34878D82A}">
                    <a16:rowId xmlns:a16="http://schemas.microsoft.com/office/drawing/2014/main" val="2087065980"/>
                  </a:ext>
                </a:extLst>
              </a:tr>
              <a:tr h="227521">
                <a:tc>
                  <a:txBody>
                    <a:bodyPr/>
                    <a:lstStyle/>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0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5 + % 29,5)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0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 3)</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alpha val="40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alpha val="40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6. BÖLGE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(%5xPEK) + (%29,5xAÜ)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alpha val="40000"/>
                      </a:schemeClr>
                    </a:solidFill>
                  </a:tcPr>
                </a:tc>
                <a:tc>
                  <a:txBody>
                    <a:bodyPr/>
                    <a:lstStyle/>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  6. BÖLGE</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100" b="1" dirty="0">
                          <a:effectLst/>
                          <a:latin typeface="Calibri" panose="020F0502020204030204" pitchFamily="34" charset="0"/>
                          <a:ea typeface="Times New Roman" panose="02020603050405020304" pitchFamily="18" charset="0"/>
                          <a:cs typeface="Times New Roman" panose="02020603050405020304" pitchFamily="18" charset="0"/>
                        </a:rPr>
                        <a:t>%37,5 – ((%5xPEK) + (%29,5xAÜ))</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alpha val="40000"/>
                      </a:schemeClr>
                    </a:solidFill>
                  </a:tcPr>
                </a:tc>
                <a:extLst>
                  <a:ext uri="{0D108BD9-81ED-4DB2-BD59-A6C34878D82A}">
                    <a16:rowId xmlns:a16="http://schemas.microsoft.com/office/drawing/2014/main" val="2362556689"/>
                  </a:ext>
                </a:extLst>
              </a:tr>
              <a:tr h="0">
                <a:tc>
                  <a:txBody>
                    <a:bodyPr/>
                    <a:lstStyle/>
                    <a:p>
                      <a:pPr algn="ctr">
                        <a:lnSpc>
                          <a:spcPct val="107000"/>
                        </a:lnSpc>
                        <a:spcAft>
                          <a:spcPts val="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1.341,56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80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1.234,24</a:t>
                      </a:r>
                      <a:r>
                        <a:rPr lang="tr-TR" sz="1300" b="1"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80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107,32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alpha val="40000"/>
                      </a:srgbClr>
                    </a:solidFill>
                  </a:tcPr>
                </a:tc>
                <a:tc>
                  <a:txBody>
                    <a:bodyPr/>
                    <a:lstStyle/>
                    <a:p>
                      <a:pPr algn="ctr">
                        <a:lnSpc>
                          <a:spcPct val="107000"/>
                        </a:lnSpc>
                        <a:spcAft>
                          <a:spcPts val="800"/>
                        </a:spcAft>
                      </a:pPr>
                      <a:r>
                        <a:rPr lang="tr-TR" sz="1400" b="1" dirty="0">
                          <a:solidFill>
                            <a:schemeClr val="bg1"/>
                          </a:solidFill>
                          <a:effectLst/>
                        </a:rPr>
                        <a:t>10.061,78</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TL </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80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2.396,93</a:t>
                      </a:r>
                      <a:r>
                        <a:rPr lang="tr-TR" sz="1300" b="1"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tc>
                  <a:txBody>
                    <a:bodyPr/>
                    <a:lstStyle/>
                    <a:p>
                      <a:pPr algn="ctr">
                        <a:lnSpc>
                          <a:spcPct val="107000"/>
                        </a:lnSpc>
                        <a:spcAft>
                          <a:spcPts val="800"/>
                        </a:spcAft>
                      </a:pPr>
                      <a:r>
                        <a:rPr lang="tr-TR" sz="13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7.664,85 TL</a:t>
                      </a:r>
                      <a:endPar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C00000">
                        <a:alpha val="40000"/>
                      </a:srgbClr>
                    </a:solidFill>
                  </a:tcPr>
                </a:tc>
                <a:extLst>
                  <a:ext uri="{0D108BD9-81ED-4DB2-BD59-A6C34878D82A}">
                    <a16:rowId xmlns:a16="http://schemas.microsoft.com/office/drawing/2014/main" val="2404004574"/>
                  </a:ext>
                </a:extLst>
              </a:tr>
            </a:tbl>
          </a:graphicData>
        </a:graphic>
      </p:graphicFrame>
      <p:graphicFrame>
        <p:nvGraphicFramePr>
          <p:cNvPr id="25" name="Tablo 24">
            <a:extLst>
              <a:ext uri="{FF2B5EF4-FFF2-40B4-BE49-F238E27FC236}">
                <a16:creationId xmlns:a16="http://schemas.microsoft.com/office/drawing/2014/main" id="{791E2A19-B08B-4176-8823-E659BB3FDD97}"/>
              </a:ext>
            </a:extLst>
          </p:cNvPr>
          <p:cNvGraphicFramePr>
            <a:graphicFrameLocks noGrp="1"/>
          </p:cNvGraphicFramePr>
          <p:nvPr>
            <p:extLst>
              <p:ext uri="{D42A27DB-BD31-4B8C-83A1-F6EECF244321}">
                <p14:modId xmlns:p14="http://schemas.microsoft.com/office/powerpoint/2010/main" val="577343275"/>
              </p:ext>
            </p:extLst>
          </p:nvPr>
        </p:nvGraphicFramePr>
        <p:xfrm>
          <a:off x="106958" y="2121648"/>
          <a:ext cx="12021543" cy="187071"/>
        </p:xfrm>
        <a:graphic>
          <a:graphicData uri="http://schemas.openxmlformats.org/drawingml/2006/table">
            <a:tbl>
              <a:tblPr firstRow="1" firstCol="1" bandRow="1">
                <a:tableStyleId>{5C22544A-7EE6-4342-B048-85BDC9FD1C3A}</a:tableStyleId>
              </a:tblPr>
              <a:tblGrid>
                <a:gridCol w="12021543">
                  <a:extLst>
                    <a:ext uri="{9D8B030D-6E8A-4147-A177-3AD203B41FA5}">
                      <a16:colId xmlns:a16="http://schemas.microsoft.com/office/drawing/2014/main" val="4060676655"/>
                    </a:ext>
                  </a:extLst>
                </a:gridCol>
              </a:tblGrid>
              <a:tr h="168754">
                <a:tc>
                  <a:txBody>
                    <a:bodyPr/>
                    <a:lstStyle/>
                    <a:p>
                      <a:pPr algn="l">
                        <a:lnSpc>
                          <a:spcPct val="107000"/>
                        </a:lnSpc>
                        <a:spcAft>
                          <a:spcPts val="0"/>
                        </a:spcAft>
                      </a:pPr>
                      <a:r>
                        <a:rPr lang="tr-TR" sz="1200" b="1" dirty="0">
                          <a:solidFill>
                            <a:srgbClr val="C00000"/>
                          </a:solidFill>
                          <a:effectLst/>
                        </a:rPr>
                        <a:t>TEŞVİKTEN YARARLANMA ŞARTLARI</a:t>
                      </a:r>
                      <a:endParaRPr lang="tr-TR"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408" marR="58408" marT="0" marB="0">
                    <a:solidFill>
                      <a:srgbClr val="FFC000">
                        <a:alpha val="42000"/>
                      </a:srgbClr>
                    </a:solidFill>
                  </a:tcPr>
                </a:tc>
                <a:extLst>
                  <a:ext uri="{0D108BD9-81ED-4DB2-BD59-A6C34878D82A}">
                    <a16:rowId xmlns:a16="http://schemas.microsoft.com/office/drawing/2014/main" val="850616689"/>
                  </a:ext>
                </a:extLst>
              </a:tr>
            </a:tbl>
          </a:graphicData>
        </a:graphic>
      </p:graphicFrame>
      <p:graphicFrame>
        <p:nvGraphicFramePr>
          <p:cNvPr id="41" name="Diyagram 40"/>
          <p:cNvGraphicFramePr/>
          <p:nvPr>
            <p:extLst>
              <p:ext uri="{D42A27DB-BD31-4B8C-83A1-F6EECF244321}">
                <p14:modId xmlns:p14="http://schemas.microsoft.com/office/powerpoint/2010/main" val="169903584"/>
              </p:ext>
            </p:extLst>
          </p:nvPr>
        </p:nvGraphicFramePr>
        <p:xfrm>
          <a:off x="734340" y="275858"/>
          <a:ext cx="1131323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AutoShape 2"/>
          <p:cNvSpPr>
            <a:spLocks noChangeArrowheads="1"/>
          </p:cNvSpPr>
          <p:nvPr/>
        </p:nvSpPr>
        <p:spPr bwMode="auto">
          <a:xfrm>
            <a:off x="106958" y="66283"/>
            <a:ext cx="761175" cy="697584"/>
          </a:xfrm>
          <a:prstGeom prst="flowChartDelay">
            <a:avLst/>
          </a:prstGeom>
          <a:solidFill>
            <a:srgbClr val="0FB2EF"/>
          </a:solidFill>
          <a:ln w="9525" cmpd="sng">
            <a:solidFill>
              <a:srgbClr val="F2F2F2"/>
            </a:solidFill>
            <a:miter lim="800000"/>
            <a:headEnd/>
            <a:tailEnd/>
          </a:ln>
          <a:effectLst>
            <a:outerShdw dist="28398" dir="3806097" algn="ctr" rotWithShape="0">
              <a:srgbClr val="1F4D78">
                <a:alpha val="52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tr-TR" altLang="tr-TR" sz="2800" b="1" i="0" u="none" strike="noStrike" cap="none" normalizeH="0" baseline="0" dirty="0">
                <a:ln>
                  <a:noFill/>
                </a:ln>
                <a:solidFill>
                  <a:schemeClr val="bg1"/>
                </a:solidFill>
                <a:effectLst/>
                <a:latin typeface="Arial" panose="020B0604020202020204" pitchFamily="34" charset="0"/>
              </a:rPr>
              <a:t>6</a:t>
            </a:r>
          </a:p>
        </p:txBody>
      </p:sp>
      <p:sp>
        <p:nvSpPr>
          <p:cNvPr id="43" name="Dikdörtgen 42"/>
          <p:cNvSpPr/>
          <p:nvPr/>
        </p:nvSpPr>
        <p:spPr>
          <a:xfrm>
            <a:off x="772439" y="288784"/>
            <a:ext cx="133793" cy="350062"/>
          </a:xfrm>
          <a:prstGeom prst="rect">
            <a:avLst/>
          </a:prstGeom>
          <a:solidFill>
            <a:srgbClr val="0EB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0CF37C5-E855-4449-8504-44670FF6C896}"/>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a:ext>
            </a:extLst>
          </a:blip>
          <a:stretch>
            <a:fillRect/>
          </a:stretch>
        </p:blipFill>
        <p:spPr>
          <a:xfrm>
            <a:off x="10885969" y="638846"/>
            <a:ext cx="1143381" cy="820216"/>
          </a:xfrm>
          <a:prstGeom prst="round2DiagRect">
            <a:avLst>
              <a:gd name="adj1" fmla="val 16667"/>
              <a:gd name="adj2" fmla="val 0"/>
            </a:avLst>
          </a:prstGeom>
          <a:solidFill>
            <a:srgbClr val="0EB2F0"/>
          </a:solidFill>
          <a:ln w="9525" cap="sq">
            <a:solidFill>
              <a:schemeClr val="bg1">
                <a:lumMod val="95000"/>
              </a:schemeClr>
            </a:solidFill>
            <a:miter lim="800000"/>
          </a:ln>
          <a:effectLst>
            <a:outerShdw blurRad="254000" algn="tl" rotWithShape="0">
              <a:srgbClr val="000000">
                <a:alpha val="43000"/>
              </a:srgbClr>
            </a:outerShdw>
          </a:effectLst>
        </p:spPr>
      </p:pic>
      <p:graphicFrame>
        <p:nvGraphicFramePr>
          <p:cNvPr id="45" name="Tablo 44"/>
          <p:cNvGraphicFramePr>
            <a:graphicFrameLocks noGrp="1"/>
          </p:cNvGraphicFramePr>
          <p:nvPr>
            <p:extLst>
              <p:ext uri="{D42A27DB-BD31-4B8C-83A1-F6EECF244321}">
                <p14:modId xmlns:p14="http://schemas.microsoft.com/office/powerpoint/2010/main" val="3302727357"/>
              </p:ext>
            </p:extLst>
          </p:nvPr>
        </p:nvGraphicFramePr>
        <p:xfrm>
          <a:off x="9213550" y="818554"/>
          <a:ext cx="1625613" cy="646364"/>
        </p:xfrm>
        <a:graphic>
          <a:graphicData uri="http://schemas.openxmlformats.org/drawingml/2006/table">
            <a:tbl>
              <a:tblPr firstRow="1" firstCol="1" bandRow="1">
                <a:tableStyleId>{5C22544A-7EE6-4342-B048-85BDC9FD1C3A}</a:tableStyleId>
              </a:tblPr>
              <a:tblGrid>
                <a:gridCol w="1625613">
                  <a:extLst>
                    <a:ext uri="{9D8B030D-6E8A-4147-A177-3AD203B41FA5}">
                      <a16:colId xmlns:a16="http://schemas.microsoft.com/office/drawing/2014/main" val="3100724707"/>
                    </a:ext>
                  </a:extLst>
                </a:gridCol>
              </a:tblGrid>
              <a:tr h="424644">
                <a:tc>
                  <a:txBody>
                    <a:bodyPr/>
                    <a:lstStyle/>
                    <a:p>
                      <a:pPr algn="l">
                        <a:lnSpc>
                          <a:spcPct val="107000"/>
                        </a:lnSpc>
                        <a:spcAft>
                          <a:spcPts val="0"/>
                        </a:spcAft>
                      </a:pPr>
                      <a:r>
                        <a:rPr lang="tr-TR" sz="1300" b="1" kern="1200" dirty="0">
                          <a:solidFill>
                            <a:srgbClr val="002060"/>
                          </a:solidFill>
                          <a:effectLst/>
                          <a:latin typeface="+mn-lt"/>
                          <a:ea typeface="+mn-ea"/>
                          <a:cs typeface="+mn-cs"/>
                        </a:rPr>
                        <a:t>BELGE KANUN NO</a:t>
                      </a:r>
                    </a:p>
                  </a:txBody>
                  <a:tcPr marL="68580" marR="68580" marT="0" marB="0" anchor="ctr">
                    <a:solidFill>
                      <a:srgbClr val="FFC000">
                        <a:alpha val="40000"/>
                      </a:srgbClr>
                    </a:solidFill>
                  </a:tcPr>
                </a:tc>
                <a:extLst>
                  <a:ext uri="{0D108BD9-81ED-4DB2-BD59-A6C34878D82A}">
                    <a16:rowId xmlns:a16="http://schemas.microsoft.com/office/drawing/2014/main" val="527432958"/>
                  </a:ext>
                </a:extLst>
              </a:tr>
              <a:tr h="221720">
                <a:tc>
                  <a:txBody>
                    <a:bodyPr/>
                    <a:lstStyle/>
                    <a:p>
                      <a:pPr algn="just">
                        <a:lnSpc>
                          <a:spcPct val="107000"/>
                        </a:lnSpc>
                        <a:spcAft>
                          <a:spcPts val="0"/>
                        </a:spcAft>
                      </a:pPr>
                      <a:r>
                        <a:rPr lang="tr-TR" sz="13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25510, 16322, 26322</a:t>
                      </a:r>
                    </a:p>
                  </a:txBody>
                  <a:tcPr marL="68580" marR="68580" marT="0" marB="0">
                    <a:solidFill>
                      <a:srgbClr val="FFC000">
                        <a:alpha val="40000"/>
                      </a:srgbClr>
                    </a:solidFill>
                  </a:tcPr>
                </a:tc>
                <a:extLst>
                  <a:ext uri="{0D108BD9-81ED-4DB2-BD59-A6C34878D82A}">
                    <a16:rowId xmlns:a16="http://schemas.microsoft.com/office/drawing/2014/main" val="167041728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310743633"/>
              </p:ext>
            </p:extLst>
          </p:nvPr>
        </p:nvGraphicFramePr>
        <p:xfrm>
          <a:off x="106958" y="2315053"/>
          <a:ext cx="12008659" cy="2550668"/>
        </p:xfrm>
        <a:graphic>
          <a:graphicData uri="http://schemas.openxmlformats.org/drawingml/2006/table">
            <a:tbl>
              <a:tblPr firstRow="1" firstCol="1" bandRow="1">
                <a:tableStyleId>{5C22544A-7EE6-4342-B048-85BDC9FD1C3A}</a:tableStyleId>
              </a:tblPr>
              <a:tblGrid>
                <a:gridCol w="294425">
                  <a:extLst>
                    <a:ext uri="{9D8B030D-6E8A-4147-A177-3AD203B41FA5}">
                      <a16:colId xmlns:a16="http://schemas.microsoft.com/office/drawing/2014/main" val="3642905215"/>
                    </a:ext>
                  </a:extLst>
                </a:gridCol>
                <a:gridCol w="11714234">
                  <a:extLst>
                    <a:ext uri="{9D8B030D-6E8A-4147-A177-3AD203B41FA5}">
                      <a16:colId xmlns:a16="http://schemas.microsoft.com/office/drawing/2014/main" val="2057620468"/>
                    </a:ext>
                  </a:extLst>
                </a:gridCol>
              </a:tblGrid>
              <a:tr h="173990">
                <a:tc>
                  <a:txBody>
                    <a:bodyPr/>
                    <a:lstStyle/>
                    <a:p>
                      <a:pPr marL="171450" indent="-171450" algn="just">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algn="l" defTabSz="914400" rtl="0" eaLnBrk="1" latinLnBrk="0" hangingPunct="1">
                        <a:lnSpc>
                          <a:spcPct val="107000"/>
                        </a:lnSpc>
                        <a:spcAft>
                          <a:spcPts val="0"/>
                        </a:spcAft>
                      </a:pPr>
                      <a:r>
                        <a:rPr lang="tr-TR" sz="1250" b="1" kern="1200" dirty="0">
                          <a:solidFill>
                            <a:schemeClr val="accent5">
                              <a:lumMod val="50000"/>
                            </a:schemeClr>
                          </a:solidFill>
                          <a:effectLst/>
                          <a:latin typeface="+mn-lt"/>
                          <a:ea typeface="+mn-ea"/>
                          <a:cs typeface="+mn-cs"/>
                        </a:rPr>
                        <a:t>Aylık prim ve hizmet belgesinin </a:t>
                      </a:r>
                      <a:r>
                        <a:rPr lang="tr-TR" sz="1200" b="1" kern="1200" dirty="0">
                          <a:solidFill>
                            <a:schemeClr val="accent5">
                              <a:lumMod val="50000"/>
                            </a:schemeClr>
                          </a:solidFill>
                          <a:effectLst/>
                          <a:latin typeface="+mn-lt"/>
                          <a:ea typeface="+mn-ea"/>
                          <a:cs typeface="+mn-cs"/>
                        </a:rPr>
                        <a:t>/ muhtasar ve prim hizmet beyannamesinin </a:t>
                      </a:r>
                      <a:r>
                        <a:rPr lang="tr-TR" sz="1250" b="1" kern="1200" dirty="0">
                          <a:solidFill>
                            <a:schemeClr val="accent5">
                              <a:lumMod val="50000"/>
                            </a:schemeClr>
                          </a:solidFill>
                          <a:effectLst/>
                          <a:latin typeface="+mn-lt"/>
                          <a:ea typeface="+mn-ea"/>
                          <a:cs typeface="+mn-cs"/>
                        </a:rPr>
                        <a:t>Kuruma yasal süresinde verilmiş olması,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438550973"/>
                  </a:ext>
                </a:extLst>
              </a:tr>
              <a:tr h="173990">
                <a:tc>
                  <a:txBody>
                    <a:bodyPr/>
                    <a:lstStyle/>
                    <a:p>
                      <a:pPr marL="171450" indent="-171450" algn="just">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250" b="1" kern="1200" dirty="0">
                          <a:solidFill>
                            <a:schemeClr val="accent5">
                              <a:lumMod val="50000"/>
                            </a:schemeClr>
                          </a:solidFill>
                          <a:effectLst/>
                          <a:latin typeface="+mn-lt"/>
                          <a:ea typeface="+mn-ea"/>
                          <a:cs typeface="+mn-cs"/>
                        </a:rPr>
                        <a:t>Primlerin yasal süresi içinde ödenmesi, </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971807892"/>
                  </a:ext>
                </a:extLst>
              </a:tr>
              <a:tr h="17399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50" b="1" kern="1200" dirty="0">
                          <a:solidFill>
                            <a:schemeClr val="accent5">
                              <a:lumMod val="50000"/>
                            </a:schemeClr>
                          </a:solidFill>
                          <a:effectLst/>
                          <a:latin typeface="+mn-lt"/>
                          <a:ea typeface="+mn-ea"/>
                          <a:cs typeface="+mn-cs"/>
                        </a:rPr>
                        <a:t>Türkiye genelinde prim, idari para cezası ve bunlara ilişkin gecikme zammı ve cezası borcu bulunmaması, varsa  bu borçlar yapılandırılmış, taksitlendirilmiş ve düzenli ödeniyor olması,</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741298564"/>
                  </a:ext>
                </a:extLst>
              </a:tr>
              <a:tr h="18161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50" b="1" kern="1200" dirty="0">
                          <a:solidFill>
                            <a:schemeClr val="accent5">
                              <a:lumMod val="50000"/>
                            </a:schemeClr>
                          </a:solidFill>
                          <a:effectLst/>
                          <a:latin typeface="+mn-lt"/>
                          <a:ea typeface="+mn-ea"/>
                          <a:cs typeface="+mn-cs"/>
                        </a:rPr>
                        <a:t>Sanayi ve Teknoloji Bakanlığınca düzenlenen teşvik belgesi alınmış olması, tamamlama vizesinin yapılmış olması (gemi yatırımları hariç),</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672591867"/>
                  </a:ext>
                </a:extLst>
              </a:tr>
              <a:tr h="17399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tabLst>
                          <a:tab pos="5511165" algn="l"/>
                        </a:tabLst>
                      </a:pPr>
                      <a:r>
                        <a:rPr lang="tr-TR" sz="1250" b="1" kern="1200" dirty="0">
                          <a:solidFill>
                            <a:schemeClr val="accent5">
                              <a:lumMod val="50000"/>
                            </a:schemeClr>
                          </a:solidFill>
                          <a:effectLst/>
                          <a:latin typeface="+mn-lt"/>
                          <a:ea typeface="+mn-ea"/>
                          <a:cs typeface="+mn-cs"/>
                        </a:rPr>
                        <a:t>Kayıt dışı sigortalı çalıştırılmaması, sahte sigortalı bildiriminde bulunulmaması,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426892026"/>
                  </a:ext>
                </a:extLst>
              </a:tr>
              <a:tr h="17399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250" b="1" kern="1200" dirty="0">
                          <a:solidFill>
                            <a:schemeClr val="accent5">
                              <a:lumMod val="50000"/>
                            </a:schemeClr>
                          </a:solidFill>
                          <a:effectLst/>
                          <a:latin typeface="+mn-lt"/>
                          <a:ea typeface="+mn-ea"/>
                          <a:cs typeface="+mn-cs"/>
                        </a:rPr>
                        <a:t>6183 sayılı Kanunun 22/A maddesi uyarınca Hazine ve Maliye Bakanlığı’na başvuru tarihinden önceki 15 gün içinde vadesi geçmiş vergi borcu bulunmaması,</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3388119993"/>
                  </a:ext>
                </a:extLst>
              </a:tr>
              <a:tr h="181610">
                <a:tc gridSpan="2">
                  <a:txBody>
                    <a:bodyPr/>
                    <a:lstStyle/>
                    <a:p>
                      <a:pPr algn="just">
                        <a:lnSpc>
                          <a:spcPct val="107000"/>
                        </a:lnSpc>
                        <a:spcAft>
                          <a:spcPts val="0"/>
                        </a:spcAft>
                      </a:pPr>
                      <a:r>
                        <a:rPr lang="tr-TR" sz="1250" b="1" kern="1200" dirty="0">
                          <a:solidFill>
                            <a:srgbClr val="C00000"/>
                          </a:solidFill>
                          <a:effectLst/>
                          <a:latin typeface="+mn-lt"/>
                          <a:ea typeface="+mn-ea"/>
                          <a:cs typeface="+mn-cs"/>
                        </a:rPr>
                        <a:t>NOTLAR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alpha val="42000"/>
                      </a:srgbClr>
                    </a:solidFill>
                  </a:tcPr>
                </a:tc>
                <a:tc hMerge="1">
                  <a:txBody>
                    <a:bodyPr/>
                    <a:lstStyle/>
                    <a:p>
                      <a:endParaRPr lang="tr-TR"/>
                    </a:p>
                  </a:txBody>
                  <a:tcPr/>
                </a:tc>
                <a:extLst>
                  <a:ext uri="{0D108BD9-81ED-4DB2-BD59-A6C34878D82A}">
                    <a16:rowId xmlns:a16="http://schemas.microsoft.com/office/drawing/2014/main" val="779815073"/>
                  </a:ext>
                </a:extLst>
              </a:tr>
              <a:tr h="18161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250" b="1" kern="1200" dirty="0">
                          <a:solidFill>
                            <a:schemeClr val="accent5">
                              <a:lumMod val="50000"/>
                            </a:schemeClr>
                          </a:solidFill>
                          <a:effectLst/>
                          <a:latin typeface="+mn-lt"/>
                          <a:ea typeface="+mn-ea"/>
                          <a:cs typeface="+mn-cs"/>
                        </a:rPr>
                        <a:t>İşyerinin 6 </a:t>
                      </a:r>
                      <a:r>
                        <a:rPr lang="tr-TR" sz="1250" b="1" kern="1200" dirty="0" err="1">
                          <a:solidFill>
                            <a:schemeClr val="accent5">
                              <a:lumMod val="50000"/>
                            </a:schemeClr>
                          </a:solidFill>
                          <a:effectLst/>
                          <a:latin typeface="+mn-lt"/>
                          <a:ea typeface="+mn-ea"/>
                          <a:cs typeface="+mn-cs"/>
                        </a:rPr>
                        <a:t>ncı</a:t>
                      </a:r>
                      <a:r>
                        <a:rPr lang="tr-TR" sz="1250" b="1" kern="1200" dirty="0">
                          <a:solidFill>
                            <a:schemeClr val="accent5">
                              <a:lumMod val="50000"/>
                            </a:schemeClr>
                          </a:solidFill>
                          <a:effectLst/>
                          <a:latin typeface="+mn-lt"/>
                          <a:ea typeface="+mn-ea"/>
                          <a:cs typeface="+mn-cs"/>
                        </a:rPr>
                        <a:t> bölgede kurulu olması halinde asgari ücret üzerinden sigortalı ve işveren hissesi prim tutarının tamamı karşılanır.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702673457"/>
                  </a:ext>
                </a:extLst>
              </a:tr>
              <a:tr h="18161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algn="just">
                        <a:lnSpc>
                          <a:spcPct val="107000"/>
                        </a:lnSpc>
                        <a:spcAft>
                          <a:spcPts val="0"/>
                        </a:spcAft>
                      </a:pPr>
                      <a:r>
                        <a:rPr lang="tr-TR" sz="1250" b="1" kern="1200" dirty="0">
                          <a:solidFill>
                            <a:schemeClr val="accent5">
                              <a:lumMod val="50000"/>
                            </a:schemeClr>
                          </a:solidFill>
                          <a:effectLst/>
                          <a:latin typeface="+mn-lt"/>
                          <a:ea typeface="+mn-ea"/>
                          <a:cs typeface="+mn-cs"/>
                        </a:rPr>
                        <a:t>5335 sayılı Kanunun 30 uncu maddesinin ikinci fıkrası kapsamına giren kurum ve kuruluşlar teşvikten yararlanamaz. Sosyal güvenlik destek primine tabi çalışan sigortalılardan ve yurtdışında çalıştırılan sigortalılardan dolayı da bu teşvikten</a:t>
                      </a:r>
                      <a:r>
                        <a:rPr lang="tr-TR" sz="1250" b="1" u="sng" kern="1200" dirty="0">
                          <a:solidFill>
                            <a:schemeClr val="accent5">
                              <a:lumMod val="50000"/>
                            </a:schemeClr>
                          </a:solidFill>
                          <a:effectLst/>
                          <a:latin typeface="+mn-lt"/>
                          <a:ea typeface="+mn-ea"/>
                          <a:cs typeface="+mn-cs"/>
                        </a:rPr>
                        <a:t> </a:t>
                      </a:r>
                      <a:r>
                        <a:rPr lang="tr-TR" sz="1250" b="1" kern="1200" dirty="0">
                          <a:solidFill>
                            <a:schemeClr val="accent5">
                              <a:lumMod val="50000"/>
                            </a:schemeClr>
                          </a:solidFill>
                          <a:effectLst/>
                          <a:latin typeface="+mn-lt"/>
                          <a:ea typeface="+mn-ea"/>
                          <a:cs typeface="+mn-cs"/>
                        </a:rPr>
                        <a:t>yararlanılamayacaktır.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2743112477"/>
                  </a:ext>
                </a:extLst>
              </a:tr>
              <a:tr h="14224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50" b="1" kern="1200" dirty="0">
                          <a:solidFill>
                            <a:schemeClr val="accent5">
                              <a:lumMod val="50000"/>
                            </a:schemeClr>
                          </a:solidFill>
                          <a:effectLst/>
                          <a:latin typeface="+mn-lt"/>
                          <a:ea typeface="+mn-ea"/>
                          <a:cs typeface="+mn-cs"/>
                        </a:rPr>
                        <a:t>İlave 6 puanlık indirimle aynı dönem için uygulanmaz. Uygulanan teşvik</a:t>
                      </a:r>
                      <a:r>
                        <a:rPr lang="tr-TR" sz="1200" b="1" kern="1200" dirty="0">
                          <a:solidFill>
                            <a:schemeClr val="accent5">
                              <a:lumMod val="50000"/>
                            </a:schemeClr>
                          </a:solidFill>
                          <a:effectLst/>
                          <a:latin typeface="+mn-lt"/>
                          <a:ea typeface="+mn-ea"/>
                          <a:cs typeface="+mn-cs"/>
                        </a:rPr>
                        <a:t> asgari ücret üzerinden hesaplanmaktadır.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1563346209"/>
                  </a:ext>
                </a:extLst>
              </a:tr>
              <a:tr h="142240">
                <a:tc>
                  <a:txBody>
                    <a:bodyPr/>
                    <a:lstStyle/>
                    <a:p>
                      <a:pPr marL="171450" indent="-171450" algn="l">
                        <a:lnSpc>
                          <a:spcPct val="107000"/>
                        </a:lnSpc>
                        <a:spcAft>
                          <a:spcPts val="0"/>
                        </a:spcAft>
                        <a:buFont typeface="Wingdings" panose="05000000000000000000" pitchFamily="2" charset="2"/>
                        <a:buChar char="ü"/>
                      </a:pPr>
                      <a:r>
                        <a:rPr lang="tr-TR" sz="125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tr-TR" sz="1250" b="1" kern="1200" dirty="0">
                          <a:solidFill>
                            <a:schemeClr val="accent5">
                              <a:lumMod val="50000"/>
                            </a:schemeClr>
                          </a:solidFill>
                          <a:effectLst/>
                          <a:latin typeface="+mn-lt"/>
                          <a:ea typeface="+mn-ea"/>
                          <a:cs typeface="+mn-cs"/>
                        </a:rPr>
                        <a:t>e-Borcu Yoktur aktivasyonu için başvuruda bulunulması.</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42000"/>
                      </a:schemeClr>
                    </a:solidFill>
                  </a:tcPr>
                </a:tc>
                <a:extLst>
                  <a:ext uri="{0D108BD9-81ED-4DB2-BD59-A6C34878D82A}">
                    <a16:rowId xmlns:a16="http://schemas.microsoft.com/office/drawing/2014/main" val="974394441"/>
                  </a:ext>
                </a:extLst>
              </a:tr>
            </a:tbl>
          </a:graphicData>
        </a:graphic>
      </p:graphicFrame>
    </p:spTree>
    <p:extLst>
      <p:ext uri="{BB962C8B-B14F-4D97-AF65-F5344CB8AC3E}">
        <p14:creationId xmlns:p14="http://schemas.microsoft.com/office/powerpoint/2010/main" val="203934918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6602</TotalTime>
  <Words>7101</Words>
  <Application>Microsoft Office PowerPoint</Application>
  <PresentationFormat>Geniş ekran</PresentationFormat>
  <Paragraphs>1166</Paragraphs>
  <Slides>25</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25</vt:i4>
      </vt:variant>
    </vt:vector>
  </HeadingPairs>
  <TitlesOfParts>
    <vt:vector size="35" baseType="lpstr">
      <vt:lpstr>American Typewriter</vt:lpstr>
      <vt:lpstr>Arial</vt:lpstr>
      <vt:lpstr>Arial Black</vt:lpstr>
      <vt:lpstr>Calibri</vt:lpstr>
      <vt:lpstr>Calibri Light</vt:lpstr>
      <vt:lpstr>Impact</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SGK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METIN</dc:creator>
  <cp:lastModifiedBy>YAPRAK CAMLICA</cp:lastModifiedBy>
  <cp:revision>1156</cp:revision>
  <cp:lastPrinted>2019-06-10T11:12:47Z</cp:lastPrinted>
  <dcterms:created xsi:type="dcterms:W3CDTF">2018-09-19T08:21:40Z</dcterms:created>
  <dcterms:modified xsi:type="dcterms:W3CDTF">2021-04-07T10:53:23Z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aydeden">
    <vt:lpwstr>AHMET METİN</vt:lpwstr>
  </property>
  <property fmtid="{D5CDD505-2E9C-101B-9397-08002B2CF9AE}" pid="3" name="İşyeri">
    <vt:lpwstr>SİGORTA PRİMLERİ GENEL MÜDÜRLĞÜ</vt:lpwstr>
  </property>
  <property fmtid="{D5CDD505-2E9C-101B-9397-08002B2CF9AE}" pid="4" name="Sahip">
    <vt:lpwstr>AHMET METİN</vt:lpwstr>
  </property>
</Properties>
</file>