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notesMasterIdLst>
    <p:notesMasterId r:id="rId15"/>
  </p:notesMasterIdLst>
  <p:sldIdLst>
    <p:sldId id="310" r:id="rId2"/>
    <p:sldId id="599" r:id="rId3"/>
    <p:sldId id="631" r:id="rId4"/>
    <p:sldId id="630" r:id="rId5"/>
    <p:sldId id="632" r:id="rId6"/>
    <p:sldId id="641" r:id="rId7"/>
    <p:sldId id="652" r:id="rId8"/>
    <p:sldId id="650" r:id="rId9"/>
    <p:sldId id="624" r:id="rId10"/>
    <p:sldId id="622" r:id="rId11"/>
    <p:sldId id="651" r:id="rId12"/>
    <p:sldId id="653" r:id="rId13"/>
    <p:sldId id="59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F5FC"/>
    <a:srgbClr val="D2ECF9"/>
    <a:srgbClr val="5FCBEF"/>
    <a:srgbClr val="3076A4"/>
    <a:srgbClr val="64CAED"/>
    <a:srgbClr val="7BD2F0"/>
    <a:srgbClr val="67CEF0"/>
    <a:srgbClr val="286D9F"/>
    <a:srgbClr val="EAF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86839" autoAdjust="0"/>
  </p:normalViewPr>
  <p:slideViewPr>
    <p:cSldViewPr snapToGrid="0">
      <p:cViewPr varScale="1">
        <p:scale>
          <a:sx n="115" d="100"/>
          <a:sy n="115" d="100"/>
        </p:scale>
        <p:origin x="312" y="114"/>
      </p:cViewPr>
      <p:guideLst/>
    </p:cSldViewPr>
  </p:slideViewPr>
  <p:outlineViewPr>
    <p:cViewPr>
      <p:scale>
        <a:sx n="33" d="100"/>
        <a:sy n="33" d="100"/>
      </p:scale>
      <p:origin x="0" y="-3648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43C5F-30D3-4E7E-B9FB-D304A69DC67F}" type="datetimeFigureOut">
              <a:rPr lang="tr-TR" smtClean="0"/>
              <a:t>9.04.2021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13C2E-FD21-4DFC-BAD0-C41777F6C3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35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7CD11A-EED3-40CE-98A3-28FEE84867B3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924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D3E265-E4C2-45FB-A49A-24C37B74C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132C9D6-0514-4152-938B-75E9734BF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B82C88-D6DD-4095-A0AC-65EB416D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F60D-17C0-48E3-804F-18A22EA7AAE0}" type="datetime1">
              <a:rPr lang="tr-TR" smtClean="0"/>
              <a:t>9.04.2021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B1D7F4-4D5A-41A1-9A0F-0EFD5360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E4794C-1BED-431E-91F4-95121B55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35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2A1F5-2E0B-4E2C-AE0E-A505201B3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197A1C3-B4D3-47F5-AF72-140855828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8F6AE-CA73-40DE-95D0-B6A53785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526-D704-4C43-B3C5-81F583786AF5}" type="datetime1">
              <a:rPr lang="tr-TR" smtClean="0"/>
              <a:t>9.04.2021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A90B9B-ED03-4F8C-90EE-46F35E29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D9B334-A255-45B8-AA51-7007379F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9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55C29C3-6872-4E34-B961-FAC4E5451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1CB7174-93CC-49F5-B440-4412DF7AF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F1CB1B-9BA0-4F62-8267-33B52C302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D3B1-45FF-4A03-BB4E-DDC92D11DD8B}" type="datetime1">
              <a:rPr lang="tr-TR" smtClean="0"/>
              <a:t>9.04.2021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93ED31-6848-4D1D-8995-B5701E6F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19F689-9950-4739-BB7D-31B0DCB1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3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96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3B825B-8B30-4362-BD7B-46AD1374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54C857-91D4-4691-BA25-2C9095668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403A36-4107-41AA-BBA2-D88E4389B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2A81-8F9B-418D-BC3F-2B0309927A70}" type="datetime1">
              <a:rPr lang="tr-TR" smtClean="0"/>
              <a:t>9.04.2021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2C6C40-37E5-45F0-A83D-2BF22D5E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ABAEAD-6FD3-408E-B20F-404A15F7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29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4891D4-0891-42BC-83C3-A9AF1C0CB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80E4C4-2971-4FDD-81F6-A3338C291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382AC8-4858-4231-AC72-3CC590BDD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1682BA-5707-40EB-9712-8896301D0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FF7354-81D0-44DE-ACBC-A4C8CD49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fld id="{EA97F2E5-E5FB-48CD-A6BA-9FE12ECA901F}" type="slidenum">
              <a:rPr lang="tr-TR" altLang="tr-TR" smtClean="0">
                <a:latin typeface="Arial" charset="0"/>
              </a:rPr>
              <a:pPr defTabSz="79873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22705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119FDF-456B-4BF0-BD7A-65B6AAF6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6B2A70-EA8D-4F19-BE10-3D4744217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2AD9BC3-FEB3-439C-A193-3B8E330B8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E8CEFC-65F1-4765-9E9F-3251A720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66C-773E-4634-8263-D5B67349B125}" type="datetime1">
              <a:rPr lang="tr-TR" smtClean="0"/>
              <a:t>9.04.2021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877FEA-DEEC-41AC-B692-441B15FEE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9DFD706-9671-464A-B646-81CD25CD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30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BAF110-A5FF-4C75-B4D4-89D16DE0B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F6DEBC-92F4-481F-B03D-9CB4CDEAA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7B83CDC-6437-4E1D-89EC-6C6C30722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14D142B-EDB3-433E-86DE-38A1162D2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2655763-55E3-4D32-92B1-FA5864D60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6D7AF23-5065-4A39-B67D-62E266CB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49173-E053-4A02-B011-E81EDC2C0441}" type="datetime1">
              <a:rPr lang="tr-TR" smtClean="0"/>
              <a:t>9.04.2021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2225C3A-73CE-4F24-92A3-1E71003B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1D86B35-BFEF-4B26-97A6-4B7BD066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75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F7402E-285B-4627-BF32-6E8CA877D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B0B8E43-5FB1-4DD3-A599-DE82AD88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C32C-0933-4A03-8142-706705A3F591}" type="datetime1">
              <a:rPr lang="tr-TR" smtClean="0"/>
              <a:t>9.04.2021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FE30831-C7BF-4DA1-898C-6D93EECE8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19E1C45-EFE9-450D-821E-5B61682B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29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414C409-BDB7-49F9-9478-8D826C35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36361-B010-4BC6-B49D-FBCC92600061}" type="datetime1">
              <a:rPr lang="tr-TR" smtClean="0"/>
              <a:t>9.04.2021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E931A58-C486-4E91-AC68-79E78996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08CE8A9-47D7-40C8-A43A-206FC222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55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5B7573-FE14-4296-B59A-485F4229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F7D168-7E1A-4C58-86B5-B3EFFCF45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13D824F-BCA0-4D74-9E5C-ADE697B69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9811DD7-33F6-4AE5-8FFD-A066465D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6BCC-82AF-4B9B-8668-B9FDE5DB6980}" type="datetime1">
              <a:rPr lang="tr-TR" smtClean="0"/>
              <a:t>9.04.2021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650324-4CCC-4B77-A4C4-C2B42F59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730C36-7A6C-44A6-B568-29B85805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7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49141D-5D45-4B46-B390-95493AB94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711076-BA08-4F38-AF33-A933A7F41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D9CCD61-4D71-4152-885E-462DDC2F2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308F128-887D-4AF0-AEDA-26EA855D7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6BA13-7489-42BC-9643-A18448AEAF54}" type="datetime1">
              <a:rPr lang="tr-TR" smtClean="0"/>
              <a:t>9.04.2021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1D51A8-2460-4884-8D99-3D2826C26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CD614E0-6106-4671-812E-62E19174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30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5E18CFE-32FD-4126-B67F-A8E259E9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10826D1-13A6-4B34-9F55-62609B7E3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715BF3-4EDE-4CA8-845B-5891C884E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DDB58D-E7E3-4FF3-AF42-2A5273A4E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C71FDB-EF7A-49D3-8C43-36B201A1B0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8731" fontAlgn="base">
              <a:spcBef>
                <a:spcPct val="0"/>
              </a:spcBef>
              <a:spcAft>
                <a:spcPct val="0"/>
              </a:spcAft>
              <a:defRPr/>
            </a:pPr>
            <a:fld id="{EA97F2E5-E5FB-48CD-A6BA-9FE12ECA901F}" type="slidenum">
              <a:rPr lang="tr-TR" altLang="tr-TR" smtClean="0">
                <a:latin typeface="Arial" charset="0"/>
              </a:rPr>
              <a:pPr defTabSz="79873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62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  <p:sldLayoutId id="214748398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/>
          <p:nvPr/>
        </p:nvSpPr>
        <p:spPr>
          <a:xfrm>
            <a:off x="1051560" y="1963120"/>
            <a:ext cx="10067544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buSzPts val="1200"/>
              <a:defRPr/>
            </a:pPr>
            <a:r>
              <a:rPr lang="tr-TR" sz="20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T.C. </a:t>
            </a:r>
          </a:p>
          <a:p>
            <a:pPr lvl="0" algn="ctr" defTabSz="914400">
              <a:lnSpc>
                <a:spcPct val="107000"/>
              </a:lnSpc>
              <a:buSzPts val="1200"/>
              <a:defRPr/>
            </a:pPr>
            <a:r>
              <a:rPr lang="tr-TR" sz="20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TARIM VE ORMAN BAKANLIĞI</a:t>
            </a:r>
          </a:p>
          <a:p>
            <a:pPr algn="ctr"/>
            <a:r>
              <a:rPr lang="tr-TR" sz="2000" b="1" dirty="0">
                <a:solidFill>
                  <a:schemeClr val="bg1"/>
                </a:solidFill>
              </a:rPr>
              <a:t>TARIM REFORMU GENEL MÜDÜRLÜĞÜ</a:t>
            </a:r>
          </a:p>
          <a:p>
            <a:pPr algn="ctr"/>
            <a:r>
              <a:rPr lang="tr-TR" sz="2000" b="1" dirty="0">
                <a:solidFill>
                  <a:schemeClr val="bg1"/>
                </a:solidFill>
              </a:rPr>
              <a:t>KIRSAL KALKINMA VE KREDİLENDİRME DAİRE BAŞKANLIĞI</a:t>
            </a:r>
          </a:p>
          <a:p>
            <a:pPr algn="ctr"/>
            <a:r>
              <a:rPr lang="tr-TR" sz="2000" b="1" dirty="0" smtClean="0">
                <a:solidFill>
                  <a:schemeClr val="bg1"/>
                </a:solidFill>
              </a:rPr>
              <a:t>2021</a:t>
            </a:r>
            <a:endParaRPr lang="tr-TR" sz="2000" b="1" dirty="0">
              <a:solidFill>
                <a:schemeClr val="bg1"/>
              </a:solidFill>
            </a:endParaRPr>
          </a:p>
          <a:p>
            <a:pPr lvl="0" algn="ctr" defTabSz="914400">
              <a:lnSpc>
                <a:spcPct val="107000"/>
              </a:lnSpc>
              <a:buSzPts val="1200"/>
              <a:defRPr/>
            </a:pPr>
            <a:endParaRPr lang="tr-TR" sz="2000" b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914400">
              <a:lnSpc>
                <a:spcPct val="107000"/>
              </a:lnSpc>
              <a:buSzPts val="1200"/>
              <a:defRPr/>
            </a:pPr>
            <a:endParaRPr lang="tr-TR" sz="2000" b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Resim 4" descr="C:\Users\ahmetsavas.intisah\Desktop\image003.png">
            <a:extLst>
              <a:ext uri="{FF2B5EF4-FFF2-40B4-BE49-F238E27FC236}">
                <a16:creationId xmlns:a16="http://schemas.microsoft.com/office/drawing/2014/main" id="{AA0583AC-D282-CD44-AB21-6C76D9756B71}"/>
              </a:ext>
            </a:extLst>
          </p:cNvPr>
          <p:cNvPicPr/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419" y="632571"/>
            <a:ext cx="1076135" cy="107032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Dikdörtgen 16"/>
          <p:cNvSpPr/>
          <p:nvPr/>
        </p:nvSpPr>
        <p:spPr>
          <a:xfrm>
            <a:off x="1051560" y="4041937"/>
            <a:ext cx="1006754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tr-TR" sz="2800" b="1" dirty="0">
                <a:solidFill>
                  <a:srgbClr val="FFC000"/>
                </a:solidFill>
              </a:rPr>
              <a:t>KIRSAL KALKINMA </a:t>
            </a:r>
            <a:r>
              <a:rPr lang="tr-TR" sz="2800" b="1" dirty="0" smtClean="0">
                <a:solidFill>
                  <a:srgbClr val="FFC000"/>
                </a:solidFill>
              </a:rPr>
              <a:t>YATIRIMLARINI DESTEKLEME PROGRAMI</a:t>
            </a:r>
          </a:p>
        </p:txBody>
      </p:sp>
      <p:grpSp>
        <p:nvGrpSpPr>
          <p:cNvPr id="18" name="Grup 17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9" name="Grup 18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22" name="Grup 21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4" name="Dikdörtgen 23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9" name="Resim 28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30" name="Resim 29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31" name="Resim 30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3" name="Resim 22"/>
              <p:cNvPicPr>
                <a:picLocks noChangeAspect="1"/>
              </p:cNvPicPr>
              <p:nvPr/>
            </p:nvPicPr>
            <p:blipFill>
              <a:blip r:embed="rId10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20" name="Resim 19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21" name="Resim 20"/>
            <p:cNvPicPr>
              <a:picLocks noChangeAspect="1"/>
            </p:cNvPicPr>
            <p:nvPr/>
          </p:nvPicPr>
          <p:blipFill>
            <a:blip r:embed="rId12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03820"/>
            <a:ext cx="448733" cy="365125"/>
          </a:xfrm>
        </p:spPr>
        <p:txBody>
          <a:bodyPr/>
          <a:lstStyle/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t>1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75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10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99993" y="480892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 smtClean="0">
                <a:solidFill>
                  <a:srgbClr val="FFC000"/>
                </a:solidFill>
              </a:rPr>
              <a:t>KIRSAL EKONOMİK ALTYAPI YATIRIMLARI KONU KODLARI</a:t>
            </a:r>
            <a:endParaRPr lang="tr-TR" sz="2131" b="1" dirty="0">
              <a:solidFill>
                <a:srgbClr val="FFC000"/>
              </a:solidFill>
              <a:ea typeface="Calibri"/>
              <a:cs typeface="Arial" pitchFamily="34" charset="0"/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29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10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511408"/>
              </p:ext>
            </p:extLst>
          </p:nvPr>
        </p:nvGraphicFramePr>
        <p:xfrm>
          <a:off x="999992" y="1619508"/>
          <a:ext cx="10192016" cy="4108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8659">
                  <a:extLst>
                    <a:ext uri="{9D8B030D-6E8A-4147-A177-3AD203B41FA5}">
                      <a16:colId xmlns:a16="http://schemas.microsoft.com/office/drawing/2014/main" val="824748674"/>
                    </a:ext>
                  </a:extLst>
                </a:gridCol>
                <a:gridCol w="8693357">
                  <a:extLst>
                    <a:ext uri="{9D8B030D-6E8A-4147-A177-3AD203B41FA5}">
                      <a16:colId xmlns:a16="http://schemas.microsoft.com/office/drawing/2014/main" val="1157035166"/>
                    </a:ext>
                  </a:extLst>
                </a:gridCol>
              </a:tblGrid>
              <a:tr h="169545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AİFG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Aile İşletmeciliği Faaliyetlerinin Geliştirilmesine Yönelik Altyapı Sistemleri Yatırımları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407948"/>
                  </a:ext>
                </a:extLst>
              </a:tr>
              <a:tr h="1511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A. Bitkisel Ve Hayvansal Ürünlerin İşlenmesi, Paketlenmesi Ve Depolanması</a:t>
                      </a:r>
                      <a:endParaRPr lang="tr-TR" sz="18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077752"/>
                  </a:ext>
                </a:extLst>
              </a:tr>
              <a:tr h="1511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B. Tarımsal Ürünlerin Depolanması (</a:t>
                      </a:r>
                      <a:r>
                        <a:rPr lang="tr-TR" sz="1800" b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Çes-shd</a:t>
                      </a: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tr-TR" sz="18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644985"/>
                  </a:ext>
                </a:extLst>
              </a:tr>
              <a:tr h="1511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C. Tarımsal Sabit Yatırımlar (Ahır, Ağıl, Kesimhane Kanatlı Tesisleri, Muz Ve/Veya Sebze Yetiştirilen Örtü Altı Tesisler)</a:t>
                      </a:r>
                      <a:endParaRPr lang="tr-TR" sz="18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957525"/>
                  </a:ext>
                </a:extLst>
              </a:tr>
              <a:tr h="1511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Ç. Kültür Mantarı</a:t>
                      </a:r>
                      <a:endParaRPr lang="tr-TR" sz="18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014765"/>
                  </a:ext>
                </a:extLst>
              </a:tr>
              <a:tr h="1511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8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D. Yenilenebilir Enerji Tesisleri</a:t>
                      </a:r>
                      <a:endParaRPr lang="tr-TR" sz="18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55197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AÜİP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Arıcılık Ve Arı Ürünlerinin İşlenmesi Ve Paketlenmesine Yönelik Yatırımlar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18009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BSY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Bilişim Sistemleri Ve Eğitimi Yatırımları (Akıllı Tarım Uygulamaları)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16923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ESKÜ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El Sanatları (</a:t>
                      </a:r>
                      <a:r>
                        <a:rPr lang="tr-TR" sz="1800" b="1" dirty="0" err="1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Zanaatkȃrlık</a:t>
                      </a: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) Ve Katma Değerli Ürünlere Yönelik Yatırımlar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79979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İPY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İpek Böceği Yetiştiriciliği Tesisi Yatırımları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3750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SÜY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Su Ürünleri Yetiştiriciliği Yatırımları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267819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MP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Makine Parkları Yatırımları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7548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TABY</a:t>
                      </a:r>
                      <a:endParaRPr lang="tr-TR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Tıbbi Ve Aromatik Bitki Yetiştiriciliği Yatırımları </a:t>
                      </a:r>
                      <a:endParaRPr lang="tr-TR" sz="1800" b="1" dirty="0">
                        <a:solidFill>
                          <a:srgbClr val="FFC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4594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772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11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629748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 smtClean="0">
                <a:solidFill>
                  <a:srgbClr val="FFC000"/>
                </a:solidFill>
              </a:rPr>
              <a:t>KIRSAL EKONOMİK ALTYAPI YATIRIMLARI DESTEKLEME ORANLARI</a:t>
            </a:r>
            <a:endParaRPr lang="tr-TR" sz="2398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29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11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758389"/>
              </p:ext>
            </p:extLst>
          </p:nvPr>
        </p:nvGraphicFramePr>
        <p:xfrm>
          <a:off x="1025791" y="2492437"/>
          <a:ext cx="10083392" cy="249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35713">
                  <a:extLst>
                    <a:ext uri="{9D8B030D-6E8A-4147-A177-3AD203B41FA5}">
                      <a16:colId xmlns:a16="http://schemas.microsoft.com/office/drawing/2014/main" val="1815847148"/>
                    </a:ext>
                  </a:extLst>
                </a:gridCol>
                <a:gridCol w="3647679">
                  <a:extLst>
                    <a:ext uri="{9D8B030D-6E8A-4147-A177-3AD203B41FA5}">
                      <a16:colId xmlns:a16="http://schemas.microsoft.com/office/drawing/2014/main" val="118860077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smtClean="0">
                          <a:solidFill>
                            <a:srgbClr val="FFC000"/>
                          </a:solidFill>
                          <a:effectLst/>
                        </a:rPr>
                        <a:t>ALTYAPI YATIRIMLARI </a:t>
                      </a:r>
                      <a:r>
                        <a:rPr lang="tr-TR" sz="2400" b="1" dirty="0">
                          <a:solidFill>
                            <a:srgbClr val="FFC000"/>
                          </a:solidFill>
                          <a:effectLst/>
                        </a:rPr>
                        <a:t>HİBEYE ESAS PROJE TUTARLARI ÜST LİMİTLERİ</a:t>
                      </a:r>
                      <a:endParaRPr lang="tr-TR" sz="24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062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Yeni Tesis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500.000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90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Tamamlama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500.000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522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Kapasite Artırımı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500.000 </a:t>
                      </a: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88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Teknoloji Yenileme ve/veya Modernizasyon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500.000 </a:t>
                      </a: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822214"/>
                  </a:ext>
                </a:extLst>
              </a:tr>
            </a:tbl>
          </a:graphicData>
        </a:graphic>
      </p:graphicFrame>
      <p:sp>
        <p:nvSpPr>
          <p:cNvPr id="8" name="Dikdörtgen 7"/>
          <p:cNvSpPr/>
          <p:nvPr/>
        </p:nvSpPr>
        <p:spPr>
          <a:xfrm>
            <a:off x="971704" y="5163290"/>
            <a:ext cx="10083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Hibeye esas proje tutarı alt limiti </a:t>
            </a:r>
            <a:r>
              <a:rPr lang="tr-TR" sz="2000" b="1" dirty="0" smtClean="0">
                <a:solidFill>
                  <a:srgbClr val="FFC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20.000 </a:t>
            </a:r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Türk Lirasıdır. Bu limitin altındaki başvurular kabul edilmez.</a:t>
            </a:r>
            <a:endParaRPr lang="tr-TR" sz="2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1025791" y="1689952"/>
            <a:ext cx="10083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Başvuruların kabul edilmesi halinde; hibeye esas proje tutarının %50’sine hibe yoluyla destek verilir. </a:t>
            </a:r>
            <a:endParaRPr lang="tr-TR" sz="2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94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Yuvarlatılmış Dikdörtgen 17"/>
          <p:cNvSpPr/>
          <p:nvPr/>
        </p:nvSpPr>
        <p:spPr>
          <a:xfrm>
            <a:off x="3408760" y="840045"/>
            <a:ext cx="1724877" cy="107267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1. Uygulama Rehberinin Yayımlanması</a:t>
            </a:r>
          </a:p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23.12.2020</a:t>
            </a:r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21" name="Yuvarlatılmış Dikdörtgen 20"/>
          <p:cNvSpPr/>
          <p:nvPr/>
        </p:nvSpPr>
        <p:spPr>
          <a:xfrm>
            <a:off x="5631918" y="819202"/>
            <a:ext cx="1670787" cy="109351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2. Başvuruların Elektronik Ortamda Yapılması </a:t>
            </a:r>
          </a:p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23.03.2021</a:t>
            </a:r>
          </a:p>
        </p:txBody>
      </p:sp>
      <p:sp>
        <p:nvSpPr>
          <p:cNvPr id="24" name="Yuvarlatılmış Dikdörtgen 23"/>
          <p:cNvSpPr/>
          <p:nvPr/>
        </p:nvSpPr>
        <p:spPr>
          <a:xfrm>
            <a:off x="7800986" y="816693"/>
            <a:ext cx="1669441" cy="1095266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4. İl Proje Değerlendirme Komisyonu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27" name="Yuvarlatılmış Dikdörtgen 26"/>
          <p:cNvSpPr/>
          <p:nvPr/>
        </p:nvSpPr>
        <p:spPr>
          <a:xfrm>
            <a:off x="5631508" y="2215727"/>
            <a:ext cx="1671197" cy="112657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8. Yer Tespiti ve Teslimi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30" name="Yuvarlatılmış Dikdörtgen 29"/>
          <p:cNvSpPr/>
          <p:nvPr/>
        </p:nvSpPr>
        <p:spPr>
          <a:xfrm>
            <a:off x="7785598" y="2152730"/>
            <a:ext cx="1674666" cy="117390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7. Proje ve Hibe Sözleşmesi Evraklarının Teslimi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33" name="Yuvarlatılmış Dikdörtgen 32"/>
          <p:cNvSpPr/>
          <p:nvPr/>
        </p:nvSpPr>
        <p:spPr>
          <a:xfrm>
            <a:off x="9949668" y="2167786"/>
            <a:ext cx="1731648" cy="1177222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6. Başvuru Sonuçlarının Açıklanması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10 Gün</a:t>
            </a:r>
          </a:p>
        </p:txBody>
      </p:sp>
      <p:sp>
        <p:nvSpPr>
          <p:cNvPr id="37" name="Yuvarlatılmış Dikdörtgen 36"/>
          <p:cNvSpPr/>
          <p:nvPr/>
        </p:nvSpPr>
        <p:spPr>
          <a:xfrm>
            <a:off x="9957175" y="818851"/>
            <a:ext cx="1731648" cy="1078965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5. Merkez Değerlendirme Komisyonu</a:t>
            </a:r>
          </a:p>
        </p:txBody>
      </p:sp>
      <p:sp>
        <p:nvSpPr>
          <p:cNvPr id="40" name="Yuvarlatılmış Dikdörtgen 39"/>
          <p:cNvSpPr/>
          <p:nvPr/>
        </p:nvSpPr>
        <p:spPr>
          <a:xfrm>
            <a:off x="3408759" y="2215727"/>
            <a:ext cx="1724878" cy="112657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9. Hibe Sözleşmesine Davet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5 İş Günü</a:t>
            </a:r>
          </a:p>
        </p:txBody>
      </p:sp>
      <p:sp>
        <p:nvSpPr>
          <p:cNvPr id="43" name="Yuvarlatılmış Dikdörtgen 42"/>
          <p:cNvSpPr/>
          <p:nvPr/>
        </p:nvSpPr>
        <p:spPr>
          <a:xfrm>
            <a:off x="3408759" y="3645312"/>
            <a:ext cx="1724878" cy="10905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tr-TR" sz="1400" b="1" dirty="0">
                <a:solidFill>
                  <a:schemeClr val="bg1"/>
                </a:solidFill>
              </a:rPr>
              <a:t>10. Hibe Sözleşmesi İmzalanması</a:t>
            </a:r>
          </a:p>
        </p:txBody>
      </p:sp>
      <p:sp>
        <p:nvSpPr>
          <p:cNvPr id="46" name="Yuvarlatılmış Dikdörtgen 45"/>
          <p:cNvSpPr/>
          <p:nvPr/>
        </p:nvSpPr>
        <p:spPr>
          <a:xfrm>
            <a:off x="5631508" y="3678290"/>
            <a:ext cx="1606381" cy="10867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>
                <a:solidFill>
                  <a:schemeClr val="bg1"/>
                </a:solidFill>
              </a:rPr>
              <a:t>11. Başlangıç Raporu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>
                <a:solidFill>
                  <a:schemeClr val="bg1"/>
                </a:solidFill>
              </a:rPr>
              <a:t>15 Gün </a:t>
            </a:r>
          </a:p>
        </p:txBody>
      </p:sp>
      <p:sp>
        <p:nvSpPr>
          <p:cNvPr id="49" name="Yuvarlatılmış Dikdörtgen 48"/>
          <p:cNvSpPr/>
          <p:nvPr/>
        </p:nvSpPr>
        <p:spPr>
          <a:xfrm>
            <a:off x="7795677" y="3673601"/>
            <a:ext cx="1655627" cy="109594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12. İlerleme Raporları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4 aylık Periyodlarda</a:t>
            </a:r>
          </a:p>
        </p:txBody>
      </p:sp>
      <p:sp>
        <p:nvSpPr>
          <p:cNvPr id="52" name="Yuvarlatılmış Dikdörtgen 51"/>
          <p:cNvSpPr/>
          <p:nvPr/>
        </p:nvSpPr>
        <p:spPr>
          <a:xfrm>
            <a:off x="9953845" y="3694846"/>
            <a:ext cx="1723293" cy="10905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13. Nihai Rapor ve Ödemeler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Son tarih 30.11.2021</a:t>
            </a:r>
          </a:p>
        </p:txBody>
      </p:sp>
      <p:sp>
        <p:nvSpPr>
          <p:cNvPr id="55" name="Yuvarlatılmış Dikdörtgen 54"/>
          <p:cNvSpPr/>
          <p:nvPr/>
        </p:nvSpPr>
        <p:spPr>
          <a:xfrm>
            <a:off x="9968708" y="5004283"/>
            <a:ext cx="1720115" cy="1055555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>
                <a:solidFill>
                  <a:schemeClr val="bg1"/>
                </a:solidFill>
              </a:rPr>
              <a:t>14. Yatırım İzleme Süreci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>
                <a:solidFill>
                  <a:schemeClr val="bg1"/>
                </a:solidFill>
              </a:rPr>
              <a:t>5 YIL</a:t>
            </a:r>
          </a:p>
        </p:txBody>
      </p:sp>
      <p:sp>
        <p:nvSpPr>
          <p:cNvPr id="61" name="Sağ Ok 60"/>
          <p:cNvSpPr/>
          <p:nvPr/>
        </p:nvSpPr>
        <p:spPr>
          <a:xfrm>
            <a:off x="5016079" y="1405136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2" name="Sağ Ok 61"/>
          <p:cNvSpPr/>
          <p:nvPr/>
        </p:nvSpPr>
        <p:spPr>
          <a:xfrm rot="5400000">
            <a:off x="11133457" y="1716409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3" name="Sağ Ok 62"/>
          <p:cNvSpPr/>
          <p:nvPr/>
        </p:nvSpPr>
        <p:spPr>
          <a:xfrm>
            <a:off x="9406434" y="1366117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4" name="Sağ Ok 63"/>
          <p:cNvSpPr/>
          <p:nvPr/>
        </p:nvSpPr>
        <p:spPr>
          <a:xfrm>
            <a:off x="7186077" y="1385144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5" name="Sağ Ok 64"/>
          <p:cNvSpPr/>
          <p:nvPr/>
        </p:nvSpPr>
        <p:spPr>
          <a:xfrm rot="10800000">
            <a:off x="9310953" y="2786490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6" name="Sağ Ok 65"/>
          <p:cNvSpPr/>
          <p:nvPr/>
        </p:nvSpPr>
        <p:spPr>
          <a:xfrm rot="10800000">
            <a:off x="7152124" y="2802699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7" name="Sağ Ok 66"/>
          <p:cNvSpPr/>
          <p:nvPr/>
        </p:nvSpPr>
        <p:spPr>
          <a:xfrm rot="10800000">
            <a:off x="5027299" y="2792765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8" name="Sağ Ok 67"/>
          <p:cNvSpPr/>
          <p:nvPr/>
        </p:nvSpPr>
        <p:spPr>
          <a:xfrm rot="5400000">
            <a:off x="3367646" y="3218015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9" name="Sağ Ok 68"/>
          <p:cNvSpPr/>
          <p:nvPr/>
        </p:nvSpPr>
        <p:spPr>
          <a:xfrm>
            <a:off x="5005762" y="4240114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0" name="Sağ Ok 69"/>
          <p:cNvSpPr/>
          <p:nvPr/>
        </p:nvSpPr>
        <p:spPr>
          <a:xfrm>
            <a:off x="7237889" y="4261462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1" name="Sağ Ok 70"/>
          <p:cNvSpPr/>
          <p:nvPr/>
        </p:nvSpPr>
        <p:spPr>
          <a:xfrm>
            <a:off x="9372062" y="4276479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2" name="Sağ Ok 71"/>
          <p:cNvSpPr/>
          <p:nvPr/>
        </p:nvSpPr>
        <p:spPr>
          <a:xfrm rot="5400000">
            <a:off x="11128622" y="4642434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32" name="Metin kutusu 31"/>
          <p:cNvSpPr txBox="1"/>
          <p:nvPr/>
        </p:nvSpPr>
        <p:spPr>
          <a:xfrm>
            <a:off x="-13272" y="840045"/>
            <a:ext cx="3343196" cy="49398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Uygulama Rehberinin Yayımlanması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Uygulama Rehberinin yayım tarihinden itibaren 60 gün içerisinde elektronik ortamda başvurular yapılır.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Başvurular tamamlandıktan sonra projeler 30 gün içerisinde İl Proje Değerlendirme komisyonunca değerlendirilir ve sonuçlar Merkez Değerlendirme komisyonuna gönderilir.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İl Proje Değerlendirme Komisyonunca değerlendirilmiş başvurular Merkez Değerlendirme Komisyonunca da Değerlendirilir. Hibe almaya hak kazanan projeler, sonuçları yatırımcılara tebliğ edilmek üzere İl Müdürlüklerine gönderilir.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Hibe almaya hak kazanan projeler İl Müdürlüklerince 10 gün içerisinde yatırımcılara tebliğ edilir.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Hibe almaya hak kazanan yatırımcılar  kendilerine yapılan tebligatı takiben 30 gün içerisinde Proje ve Hibe Sözleşmesi evraklarını İl Müdürlüklerine teslim ederler.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Teslim edilen Proje  ve Hibe sözleşmesi evraklarını inceleyen İl Müdürlükleri 30 gün içerisinde Yer Tespiti ve Teslimi için yatırım yerinde kontrolde bulunur.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Evraklarında ve yer tespiti ve teslimi kontrolleri sonucunda herhangi bir eksiği bulunmayan yatırımcılar 5 iş günü içerisinde sözleşme imzalamak üzere İl Müdürlüklerine resmi yazı ile davet edilir.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İl Müdürlükleri ve Yatırımcılar arasında Hibe Sözleşmesi İmzalanır.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Hibe sözleşmesi imzalandıktan sonra 15 gün içerisinde İl Müdürlüklerince  proje ile ilgili Başlangıç Raporu düzenlenir.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Proje aşamalarının takibi için 4 aylık Periyodlarda ilerleme raporları düzenlenir.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Projenin fiziki olarak tamamlanmasının ardından Nihai Rapor düzenlenir  ve Hibe ödemeleri gerçekleştirilir. 2020-2021 yatırım dönemi için projelerin son tamamlanma tarihi 30.11.2021’dir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</a:rPr>
              <a:t>Yatırımın tamamlanmasını takiben 6 aylık periyodlarla 5 yıl boyunca yatırım İl Müdürlüklerince kontrole tabii tutulur.</a:t>
            </a:r>
          </a:p>
        </p:txBody>
      </p:sp>
      <p:grpSp>
        <p:nvGrpSpPr>
          <p:cNvPr id="34" name="Grup 33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35" name="Grup 34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39" name="Grup 3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42" name="Dikdörtgen 41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pic>
              <p:nvPicPr>
                <p:cNvPr id="44" name="Resim 43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45" name="Resim 44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47" name="Resim 46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48" name="Resim 47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50" name="Resim 49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51" name="Resim 50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53" name="Resim 52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41" name="Resim 40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36" name="Resim 35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38" name="Resim 3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54" name="Yuvarlatılmış Dikdörtgen 53"/>
          <p:cNvSpPr/>
          <p:nvPr/>
        </p:nvSpPr>
        <p:spPr>
          <a:xfrm>
            <a:off x="971479" y="72114"/>
            <a:ext cx="10192015" cy="646965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 smtClean="0">
                <a:solidFill>
                  <a:srgbClr val="FFC000"/>
                </a:solidFill>
              </a:rPr>
              <a:t>KIRSAL EKONOMİK ALTYAPI YATIRIMLARI İŞ AKIM ŞEMASI</a:t>
            </a:r>
            <a:endParaRPr lang="tr-TR" sz="2131" b="1" dirty="0">
              <a:solidFill>
                <a:srgbClr val="FFC000"/>
              </a:solidFill>
              <a:ea typeface="Calibri"/>
              <a:cs typeface="Arial" pitchFamily="34" charset="0"/>
            </a:endParaRPr>
          </a:p>
        </p:txBody>
      </p:sp>
      <p:sp>
        <p:nvSpPr>
          <p:cNvPr id="56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15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66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7">
            <a:extLst>
              <a:ext uri="{FF2B5EF4-FFF2-40B4-BE49-F238E27FC236}">
                <a16:creationId xmlns:a16="http://schemas.microsoft.com/office/drawing/2014/main" id="{3AC7D675-EB4D-425B-B58A-62A02AF6DDAA}"/>
              </a:ext>
            </a:extLst>
          </p:cNvPr>
          <p:cNvSpPr/>
          <p:nvPr/>
        </p:nvSpPr>
        <p:spPr>
          <a:xfrm>
            <a:off x="3980329" y="4309721"/>
            <a:ext cx="4231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/>
            <a:endParaRPr lang="tr-TR" sz="2800" b="1" dirty="0">
              <a:solidFill>
                <a:srgbClr val="FFC000"/>
              </a:solidFill>
              <a:cs typeface="Futura" panose="020B0602020204020303" pitchFamily="34" charset="-79"/>
            </a:endParaRPr>
          </a:p>
        </p:txBody>
      </p:sp>
      <p:pic>
        <p:nvPicPr>
          <p:cNvPr id="5" name="Resim 4" descr="C:\Users\ahmetsavas.intisah\Desktop\image003.png">
            <a:extLst>
              <a:ext uri="{FF2B5EF4-FFF2-40B4-BE49-F238E27FC236}">
                <a16:creationId xmlns:a16="http://schemas.microsoft.com/office/drawing/2014/main" id="{ED79956D-306C-4BE7-A751-ED97F53EE21E}"/>
              </a:ext>
            </a:extLst>
          </p:cNvPr>
          <p:cNvPicPr/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931" y="503193"/>
            <a:ext cx="1076135" cy="107032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AA32AFC5-29BB-4E82-BCB3-3053A4B44D66}"/>
              </a:ext>
            </a:extLst>
          </p:cNvPr>
          <p:cNvSpPr/>
          <p:nvPr/>
        </p:nvSpPr>
        <p:spPr>
          <a:xfrm>
            <a:off x="355600" y="1720798"/>
            <a:ext cx="11531600" cy="2007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T.C.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TARIM </a:t>
            </a:r>
            <a:r>
              <a:rPr kumimoji="0" lang="tr-TR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VE ORMAN 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BAKANLIĞI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</a:rPr>
              <a:t>TARIM REFORMU GENEL MÜDÜRLÜĞÜ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</a:rPr>
              <a:t>Kırsal Kalkınma ve Kredilendirme Daire Başkanlığı</a:t>
            </a:r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B896540E-5298-4F90-A6F9-A626FA67A049}"/>
              </a:ext>
            </a:extLst>
          </p:cNvPr>
          <p:cNvCxnSpPr>
            <a:cxnSpLocks/>
          </p:cNvCxnSpPr>
          <p:nvPr/>
        </p:nvCxnSpPr>
        <p:spPr>
          <a:xfrm>
            <a:off x="3980328" y="4515777"/>
            <a:ext cx="4231342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8" name="Grup 7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9" name="Grup 8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2" name="Grup 11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14" name="Dikdörtgen 13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15" name="Resim 14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16" name="Resim 15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17" name="Resim 16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18" name="Resim 17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19" name="Resim 18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0" name="Resim 19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1" name="Resim 20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13" name="Resim 12"/>
              <p:cNvPicPr>
                <a:picLocks noChangeAspect="1"/>
              </p:cNvPicPr>
              <p:nvPr/>
            </p:nvPicPr>
            <p:blipFill>
              <a:blip r:embed="rId11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0" name="Resim 9"/>
            <p:cNvPicPr>
              <a:picLocks noChangeAspect="1"/>
            </p:cNvPicPr>
            <p:nvPr/>
          </p:nvPicPr>
          <p:blipFill>
            <a:blip r:embed="rId12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1" name="Resim 10"/>
            <p:cNvPicPr>
              <a:picLocks noChangeAspect="1"/>
            </p:cNvPicPr>
            <p:nvPr/>
          </p:nvPicPr>
          <p:blipFill>
            <a:blip r:embed="rId13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22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60889" y="6381894"/>
            <a:ext cx="44873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z="1200" smtClean="0">
                <a:solidFill>
                  <a:schemeClr val="accent1">
                    <a:lumMod val="50000"/>
                  </a:schemeClr>
                </a:solidFill>
              </a:rPr>
              <a:pPr/>
              <a:t>13</a:t>
            </a:fld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81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605C8-2963-4A33-B2FC-D1FD6152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992" y="1735648"/>
            <a:ext cx="10192015" cy="41190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chemeClr val="bg1"/>
                </a:solidFill>
              </a:rPr>
              <a:t>Kırsal Kalkınma Yatırımlarının Desteklenmesi Programı 2006 yılından bu yana 81 İl’de devam etmektedir. 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chemeClr val="bg1"/>
                </a:solidFill>
              </a:rPr>
              <a:t>KKYDP </a:t>
            </a:r>
            <a:r>
              <a:rPr lang="tr-TR" sz="2400" b="1" dirty="0">
                <a:solidFill>
                  <a:schemeClr val="bg1"/>
                </a:solidFill>
              </a:rPr>
              <a:t>uygulanmasının amacı üretici gelirlerini artıran ve çeşitlendiren, yeni teknoloji içeren, tarıma dayalı küçük ve orta ölçekli sanayinin gelişmesini ve yaygınlaştırılmasını esas alan projeleri desteklemektir. 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chemeClr val="bg1"/>
                </a:solidFill>
              </a:rPr>
              <a:t>KKYDP </a:t>
            </a:r>
            <a:r>
              <a:rPr lang="tr-TR" sz="2400" b="1" dirty="0">
                <a:solidFill>
                  <a:schemeClr val="bg1"/>
                </a:solidFill>
              </a:rPr>
              <a:t>kapsamında her yıl çıkarılan tebliğ ile </a:t>
            </a:r>
            <a:r>
              <a:rPr lang="tr-TR" sz="2400" b="1" dirty="0" smtClean="0">
                <a:solidFill>
                  <a:schemeClr val="bg1"/>
                </a:solidFill>
              </a:rPr>
              <a:t>tarımsal </a:t>
            </a:r>
            <a:r>
              <a:rPr lang="tr-TR" sz="2400" b="1" dirty="0">
                <a:solidFill>
                  <a:schemeClr val="bg1"/>
                </a:solidFill>
              </a:rPr>
              <a:t>ürünlerin işlenmesi, depolanması ve </a:t>
            </a:r>
            <a:r>
              <a:rPr lang="tr-TR" sz="2400" b="1" dirty="0" smtClean="0">
                <a:solidFill>
                  <a:schemeClr val="bg1"/>
                </a:solidFill>
              </a:rPr>
              <a:t>paketlenmesi, makine </a:t>
            </a:r>
            <a:r>
              <a:rPr lang="tr-TR" sz="2400" b="1" dirty="0">
                <a:solidFill>
                  <a:schemeClr val="bg1"/>
                </a:solidFill>
              </a:rPr>
              <a:t>ekipman </a:t>
            </a:r>
            <a:r>
              <a:rPr lang="tr-TR" sz="2400" b="1" dirty="0" smtClean="0">
                <a:solidFill>
                  <a:schemeClr val="bg1"/>
                </a:solidFill>
              </a:rPr>
              <a:t>alımları, yeni </a:t>
            </a:r>
            <a:r>
              <a:rPr lang="tr-TR" sz="2400" b="1" dirty="0">
                <a:solidFill>
                  <a:schemeClr val="bg1"/>
                </a:solidFill>
              </a:rPr>
              <a:t>teknolojilerin üreticiler tarafından kullanılmasının yaygınlaştırılmasına yönelik projelere; hibeye esas proje tutarının </a:t>
            </a:r>
            <a:r>
              <a:rPr lang="tr-TR" sz="2400" b="1" dirty="0">
                <a:solidFill>
                  <a:srgbClr val="FFC000"/>
                </a:solidFill>
              </a:rPr>
              <a:t>%50’si </a:t>
            </a:r>
            <a:r>
              <a:rPr lang="tr-TR" sz="2400" b="1" dirty="0">
                <a:solidFill>
                  <a:schemeClr val="bg1"/>
                </a:solidFill>
              </a:rPr>
              <a:t>hibe olarak verilmektedir. </a:t>
            </a:r>
            <a:endParaRPr lang="tr-TR" sz="2000" b="1" dirty="0">
              <a:solidFill>
                <a:schemeClr val="bg1"/>
              </a:solidFill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2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629748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>
                <a:solidFill>
                  <a:srgbClr val="FFC000"/>
                </a:solidFill>
              </a:rPr>
              <a:t>KIRSAL KALKINMA </a:t>
            </a:r>
            <a:r>
              <a:rPr lang="tr-TR" sz="2398" b="1" dirty="0" smtClean="0">
                <a:solidFill>
                  <a:srgbClr val="FFC000"/>
                </a:solidFill>
              </a:rPr>
              <a:t>YATIRIMLARINI DESTEKLEME PROGRAMI</a:t>
            </a:r>
            <a:endParaRPr lang="tr-TR" sz="2398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3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2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529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605C8-2963-4A33-B2FC-D1FD6152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696" y="2418594"/>
            <a:ext cx="10192015" cy="21716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 smtClean="0">
                <a:solidFill>
                  <a:schemeClr val="bg1"/>
                </a:solidFill>
              </a:rPr>
              <a:t>Kırsal </a:t>
            </a:r>
            <a:r>
              <a:rPr lang="tr-TR" sz="2400" b="1" dirty="0">
                <a:solidFill>
                  <a:schemeClr val="bg1"/>
                </a:solidFill>
              </a:rPr>
              <a:t>Kalkınma Destekleri Kapsamında Tarıma Dayalı Ekonomik Yatırımlar ve Kırsal Ekonomik Altyapı Yatırımlarının Desteklenmesine İlişkin Cumhurbaşkanlığı Kararı 28.07.2020 tarih ve 31199 sayılı Resmî Gazete ‘de </a:t>
            </a:r>
            <a:r>
              <a:rPr lang="tr-TR" sz="2400" b="1" dirty="0" smtClean="0">
                <a:solidFill>
                  <a:schemeClr val="bg1"/>
                </a:solidFill>
              </a:rPr>
              <a:t>yayımlanmıştır. Böylece 2021-2025 yıllarını arasında yürütülecek programda  desteklenecek ana konu başlıkları belirlenmiş ve beş yıllık destekleme politikası oluşturulmuştur.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3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452846"/>
            <a:ext cx="10192015" cy="1282802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000" b="1" dirty="0" smtClean="0">
                <a:solidFill>
                  <a:srgbClr val="FFC000"/>
                </a:solidFill>
              </a:rPr>
              <a:t>KIRSAL KALKINMA DESTEKLERİ KAPSAMINDA </a:t>
            </a:r>
          </a:p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000" b="1" dirty="0" smtClean="0">
                <a:solidFill>
                  <a:srgbClr val="FFC000"/>
                </a:solidFill>
              </a:rPr>
              <a:t>TARIMA DAYALI EKONOMİK YATIRIMLAR VE KIRSAL EKONOMİK ALTYAPI YATIRIMLARININ DESTEKLENMESİNE İLİŞKİN CUMHURBAŞKANLIĞI KARARI</a:t>
            </a:r>
            <a:endParaRPr lang="tr-TR" sz="2000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3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3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8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/>
          <p:nvPr/>
        </p:nvSpPr>
        <p:spPr>
          <a:xfrm>
            <a:off x="1057656" y="2505745"/>
            <a:ext cx="1007668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tr-TR" sz="2800" b="1" dirty="0">
                <a:solidFill>
                  <a:srgbClr val="FFC000"/>
                </a:solidFill>
              </a:rPr>
              <a:t>KIRSAL KALKINMA DESTEKLERİ KAPSAMINDA TARIMA DAYALI EKONOMİK YATIRIMLARIN DESTEKLENMESİ HAKKINDA TEBLİĞ </a:t>
            </a:r>
          </a:p>
          <a:p>
            <a:pPr algn="ctr">
              <a:lnSpc>
                <a:spcPct val="90000"/>
              </a:lnSpc>
            </a:pPr>
            <a:r>
              <a:rPr lang="tr-TR" sz="2800" b="1" dirty="0" smtClean="0">
                <a:solidFill>
                  <a:srgbClr val="FFC000"/>
                </a:solidFill>
              </a:rPr>
              <a:t>2020/24</a:t>
            </a:r>
            <a:endParaRPr lang="tr-TR" sz="2800" b="1" dirty="0">
              <a:solidFill>
                <a:srgbClr val="FFC000"/>
              </a:solidFill>
            </a:endParaRPr>
          </a:p>
        </p:txBody>
      </p:sp>
      <p:grpSp>
        <p:nvGrpSpPr>
          <p:cNvPr id="18" name="Grup 17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9" name="Grup 18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22" name="Grup 21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4" name="Dikdörtgen 23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9" name="Resim 28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30" name="Resim 29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31" name="Resim 30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3" name="Resim 22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20" name="Resim 19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21" name="Resim 20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03820"/>
            <a:ext cx="448733" cy="365125"/>
          </a:xfrm>
        </p:spPr>
        <p:txBody>
          <a:bodyPr/>
          <a:lstStyle/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t>4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62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605C8-2963-4A33-B2FC-D1FD6152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992" y="1735648"/>
            <a:ext cx="10192015" cy="4119052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 smtClean="0">
                <a:solidFill>
                  <a:schemeClr val="bg1"/>
                </a:solidFill>
              </a:rPr>
              <a:t>Kırsal Kalkınma Destekleri Kapsamında Tarıma Dayalı Ekonomik Yatırımların Desteklenmesi Hakkında Tebliğ (Tebliğ No:2020/24) 21.11.2020 tarih ve 31311 sayılı Resmi Gazetede yayımlanarak yürürlüğe girmiştir.</a:t>
            </a:r>
          </a:p>
          <a:p>
            <a:pPr algn="just"/>
            <a:r>
              <a:rPr lang="tr-TR" sz="2400" b="1" dirty="0" smtClean="0">
                <a:solidFill>
                  <a:schemeClr val="bg1"/>
                </a:solidFill>
              </a:rPr>
              <a:t>2020-2021 başvuru dönemine ait Uygulama Rehberi 07.12.2020 tarihinde Bakanlığımızca yayınlanarak Ekonomik Yatırımlarına ait başvurular alınmaya başlanmıştır.</a:t>
            </a:r>
          </a:p>
          <a:p>
            <a:pPr algn="just"/>
            <a:r>
              <a:rPr lang="tr-TR" sz="2400" b="1" dirty="0">
                <a:solidFill>
                  <a:schemeClr val="bg1"/>
                </a:solidFill>
              </a:rPr>
              <a:t>Bakanlık tarafından oluşturulmuş </a:t>
            </a:r>
            <a:r>
              <a:rPr lang="tr-TR" sz="2400" b="1" dirty="0" smtClean="0">
                <a:solidFill>
                  <a:schemeClr val="bg1"/>
                </a:solidFill>
              </a:rPr>
              <a:t>sistemlere kayıtlı Gerçek ve Tüzel kişiler hibe programına başvuruda bulunabilir.</a:t>
            </a:r>
          </a:p>
          <a:p>
            <a:pPr algn="just"/>
            <a:r>
              <a:rPr lang="tr-TR" sz="2400" b="1" dirty="0" smtClean="0">
                <a:solidFill>
                  <a:schemeClr val="bg1"/>
                </a:solidFill>
              </a:rPr>
              <a:t>Başvurular </a:t>
            </a:r>
            <a:r>
              <a:rPr lang="tr-TR" sz="2400" b="1" u="sng" dirty="0">
                <a:solidFill>
                  <a:srgbClr val="FFC000"/>
                </a:solidFill>
              </a:rPr>
              <a:t>www.tarimorman.gov.tr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smtClean="0">
                <a:solidFill>
                  <a:schemeClr val="bg1"/>
                </a:solidFill>
              </a:rPr>
              <a:t>adresi üzerinden </a:t>
            </a:r>
            <a:r>
              <a:rPr lang="tr-TR" sz="2400" b="1" dirty="0">
                <a:solidFill>
                  <a:schemeClr val="bg1"/>
                </a:solidFill>
              </a:rPr>
              <a:t>online olarak </a:t>
            </a:r>
            <a:r>
              <a:rPr lang="tr-TR" sz="2400" b="1" dirty="0" smtClean="0">
                <a:solidFill>
                  <a:schemeClr val="bg1"/>
                </a:solidFill>
              </a:rPr>
              <a:t>yapılmaktadır.</a:t>
            </a:r>
          </a:p>
          <a:p>
            <a:pPr marL="0" indent="0" algn="just">
              <a:buNone/>
            </a:pPr>
            <a:endParaRPr lang="tr-TR" sz="2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sz="2000" b="1" dirty="0">
              <a:solidFill>
                <a:schemeClr val="bg1"/>
              </a:solidFill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5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629748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>
                <a:solidFill>
                  <a:srgbClr val="FFC000"/>
                </a:solidFill>
              </a:rPr>
              <a:t>KIRSAL KALKINMA DESTEKLERİ KAPSAMINDA </a:t>
            </a:r>
            <a:r>
              <a:rPr lang="tr-TR" sz="2398" b="1" dirty="0" smtClean="0">
                <a:solidFill>
                  <a:srgbClr val="FFC000"/>
                </a:solidFill>
              </a:rPr>
              <a:t>TARIMA DAYALI </a:t>
            </a:r>
            <a:r>
              <a:rPr lang="tr-TR" sz="2398" b="1" dirty="0">
                <a:solidFill>
                  <a:srgbClr val="FFC000"/>
                </a:solidFill>
              </a:rPr>
              <a:t>EKONOMİK </a:t>
            </a:r>
            <a:r>
              <a:rPr lang="tr-TR" sz="2398" b="1" dirty="0" smtClean="0">
                <a:solidFill>
                  <a:srgbClr val="FFC000"/>
                </a:solidFill>
              </a:rPr>
              <a:t>YATIRIMLARIN </a:t>
            </a:r>
            <a:r>
              <a:rPr lang="tr-TR" sz="2398" b="1" dirty="0">
                <a:solidFill>
                  <a:srgbClr val="FFC000"/>
                </a:solidFill>
              </a:rPr>
              <a:t>DESTEKLENMESİ HAKKINDA </a:t>
            </a:r>
            <a:r>
              <a:rPr lang="tr-TR" sz="2398" b="1" dirty="0" smtClean="0">
                <a:solidFill>
                  <a:srgbClr val="FFC000"/>
                </a:solidFill>
              </a:rPr>
              <a:t>TEBLİĞ</a:t>
            </a:r>
            <a:endParaRPr lang="tr-TR" sz="2398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3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5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180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6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629748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 smtClean="0">
                <a:solidFill>
                  <a:srgbClr val="FFC000"/>
                </a:solidFill>
              </a:rPr>
              <a:t>EKONOMİK YATIRIMLAR DESTEKLEME ORANLARI</a:t>
            </a:r>
            <a:endParaRPr lang="tr-TR" sz="2398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29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6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792572"/>
              </p:ext>
            </p:extLst>
          </p:nvPr>
        </p:nvGraphicFramePr>
        <p:xfrm>
          <a:off x="1025791" y="2492437"/>
          <a:ext cx="10083392" cy="249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35713">
                  <a:extLst>
                    <a:ext uri="{9D8B030D-6E8A-4147-A177-3AD203B41FA5}">
                      <a16:colId xmlns:a16="http://schemas.microsoft.com/office/drawing/2014/main" val="1815847148"/>
                    </a:ext>
                  </a:extLst>
                </a:gridCol>
                <a:gridCol w="3647679">
                  <a:extLst>
                    <a:ext uri="{9D8B030D-6E8A-4147-A177-3AD203B41FA5}">
                      <a16:colId xmlns:a16="http://schemas.microsoft.com/office/drawing/2014/main" val="118860077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FFC000"/>
                          </a:solidFill>
                          <a:effectLst/>
                        </a:rPr>
                        <a:t>EKONOMİK YATIRIMLAR HİBEYE ESAS PROJE TUTARLARI ÜST LİMİTLERİ</a:t>
                      </a:r>
                      <a:endParaRPr lang="tr-TR" sz="24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062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Yeni Tesis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3.000.000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90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Tamamlama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2.000.000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522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Kapasite Artırımı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1.500.000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88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rgbClr val="FFC000"/>
                          </a:solidFill>
                          <a:effectLst/>
                        </a:rPr>
                        <a:t>Teknoloji Yenileme ve/veya Modernizasyon</a:t>
                      </a:r>
                      <a:endParaRPr lang="tr-TR" sz="2800" b="1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111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800" b="1" dirty="0">
                          <a:solidFill>
                            <a:schemeClr val="bg1"/>
                          </a:solidFill>
                          <a:effectLst/>
                        </a:rPr>
                        <a:t>1.500.000 TL</a:t>
                      </a:r>
                      <a:endParaRPr lang="tr-TR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822214"/>
                  </a:ext>
                </a:extLst>
              </a:tr>
            </a:tbl>
          </a:graphicData>
        </a:graphic>
      </p:graphicFrame>
      <p:sp>
        <p:nvSpPr>
          <p:cNvPr id="8" name="Dikdörtgen 7"/>
          <p:cNvSpPr/>
          <p:nvPr/>
        </p:nvSpPr>
        <p:spPr>
          <a:xfrm>
            <a:off x="971704" y="5163290"/>
            <a:ext cx="10083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Hibeye esas proje tutarı alt limiti </a:t>
            </a:r>
            <a:r>
              <a:rPr lang="tr-TR" sz="2000" b="1" dirty="0">
                <a:solidFill>
                  <a:srgbClr val="FFC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250.000 </a:t>
            </a:r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Türk Lirasıdır. Bu limitin altındaki başvurular kabul edilmez.</a:t>
            </a:r>
            <a:endParaRPr lang="tr-TR" sz="2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1025791" y="1689952"/>
            <a:ext cx="10083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Başvuruların kabul edilmesi halinde; hibeye esas proje tutarının %50’sine hibe yoluyla destek verilir. </a:t>
            </a:r>
            <a:endParaRPr lang="tr-TR" sz="2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79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-10925" y="816693"/>
            <a:ext cx="3302172" cy="49398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Uygulama Rehberinin Yayımlanması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Uygulama Rehberinin yayım tarihinden itibaren 90 gün içerisinde elektronik ortamda başvurular yapılır.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Başvurular tamamlandıktan sonra projeler 30 gün içerisinde İl Proje Değerlendirme komisyonunca değerlendirilir ve sonuçlar Merkez Değerlendirme komisyonuna gönderilir.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İl Proje Değerlendirme Komisyonunca değerlendirilmiş başvurular Merkez Değerlendirme Komisyonunca da Değerlendirilir. Hibe almaya hak kazanan projeler, sonuçları yatırımcılara tebliğ edilmek üzere İl Müdürlüklerine gönderilir.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Hibe almaya hak kazanan projeler İl Müdürlüklerince 10 gün içerisinde yatırımcılara tebliğ edilir.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Hibe almaya hak kazanan yatırımcılar  kendilerine yapılan tebligatı takiben 30 gün içerisinde Proje ve Hibe Sözleşmesi evraklarını İl Müdürlüklerine teslim ederler.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Teslim edilen Proje  ve Hibe sözleşmesi evraklarını inceleyen İl Müdürlükleri 30 gün içerisinde Yer Tespiti ve Teslimi için yatırım yerinde kontrolde bulunur.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Evraklarında ve yer tespiti ve teslimi kontrolleri sonucunda herhangi bir eksiği bulunmayan yatırımcılar 5 iş günü içerisinde sözleşme imzalamak üzere İl Müdürlüklerine resmi yazı ile davet edilir.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İl Müdürlükleri ve Yatırımcılar arasında Hibe Sözleşmesi İmzalanır.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Hibe sözleşmesi imzalandıktan sonra 15 gün içerisinde İl Müdürlüklerince  proje ile ilgili Başlangıç Raporu düzenlenir.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Proje aşamalarının takibi için 4 aylık Periyodlarda ilerleme raporları düzenlenir.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Projenin fiziki olarak tamamlanmasının ardından Nihai Rapor düzenlenir  ve Hibe ödemeleri gerçekleştirilir. 2020-2021 yatırım dönemi için projelerin son tamamlanma tarihi 30.11.2021’dir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900" b="1" dirty="0" smtClean="0">
                <a:solidFill>
                  <a:srgbClr val="FFC000"/>
                </a:solidFill>
                <a:latin typeface="+mj-lt"/>
              </a:rPr>
              <a:t>Yatırımın tamamlanmasını takiben 6 aylık periyodlarla 5 yıl boyunca yatırım İl Müdürlüklerince kontrole tabii tutulur.</a:t>
            </a:r>
          </a:p>
          <a:p>
            <a:pPr marL="228600" lvl="0" indent="-228600">
              <a:buFont typeface="+mj-lt"/>
              <a:buAutoNum type="arabicPeriod"/>
            </a:pPr>
            <a:endParaRPr lang="tr-TR" sz="900" b="1" dirty="0" smtClean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8" name="Yuvarlatılmış Dikdörtgen 17"/>
          <p:cNvSpPr/>
          <p:nvPr/>
        </p:nvSpPr>
        <p:spPr>
          <a:xfrm>
            <a:off x="3408760" y="840045"/>
            <a:ext cx="1724877" cy="107267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1. Uygulama Rehberinin Yayımlanması</a:t>
            </a:r>
          </a:p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07.12.2020</a:t>
            </a:r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21" name="Yuvarlatılmış Dikdörtgen 20"/>
          <p:cNvSpPr/>
          <p:nvPr/>
        </p:nvSpPr>
        <p:spPr>
          <a:xfrm>
            <a:off x="5631918" y="819202"/>
            <a:ext cx="1670787" cy="109351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2. Başvuruların Elektronik Ortamda Yapılması </a:t>
            </a:r>
          </a:p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09.04.2021</a:t>
            </a:r>
          </a:p>
        </p:txBody>
      </p:sp>
      <p:sp>
        <p:nvSpPr>
          <p:cNvPr id="24" name="Yuvarlatılmış Dikdörtgen 23"/>
          <p:cNvSpPr/>
          <p:nvPr/>
        </p:nvSpPr>
        <p:spPr>
          <a:xfrm>
            <a:off x="7800986" y="816693"/>
            <a:ext cx="1669441" cy="1095266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3. </a:t>
            </a:r>
            <a:r>
              <a:rPr lang="tr-TR" sz="1400" b="1" dirty="0">
                <a:solidFill>
                  <a:schemeClr val="bg1"/>
                </a:solidFill>
              </a:rPr>
              <a:t>İl Proje Değerlendirme Komisyonu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27" name="Yuvarlatılmış Dikdörtgen 26"/>
          <p:cNvSpPr/>
          <p:nvPr/>
        </p:nvSpPr>
        <p:spPr>
          <a:xfrm>
            <a:off x="5652108" y="2153163"/>
            <a:ext cx="1671197" cy="112657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7</a:t>
            </a:r>
            <a:r>
              <a:rPr lang="it-IT" sz="1400" b="1" dirty="0" smtClean="0">
                <a:solidFill>
                  <a:schemeClr val="bg1"/>
                </a:solidFill>
              </a:rPr>
              <a:t>. </a:t>
            </a:r>
            <a:r>
              <a:rPr lang="it-IT" sz="1400" b="1" dirty="0">
                <a:solidFill>
                  <a:schemeClr val="bg1"/>
                </a:solidFill>
              </a:rPr>
              <a:t>Yer Tespiti ve Teslimi</a:t>
            </a:r>
          </a:p>
          <a:p>
            <a:pPr algn="ctr"/>
            <a:r>
              <a:rPr lang="it-IT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30" name="Yuvarlatılmış Dikdörtgen 29"/>
          <p:cNvSpPr/>
          <p:nvPr/>
        </p:nvSpPr>
        <p:spPr>
          <a:xfrm>
            <a:off x="7778672" y="2108313"/>
            <a:ext cx="1674666" cy="117390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6. </a:t>
            </a:r>
            <a:r>
              <a:rPr lang="tr-TR" sz="1400" b="1" dirty="0">
                <a:solidFill>
                  <a:schemeClr val="bg1"/>
                </a:solidFill>
              </a:rPr>
              <a:t>Proje ve Hibe Sözleşmesi Evraklarının Teslimi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30 Gün</a:t>
            </a:r>
          </a:p>
        </p:txBody>
      </p:sp>
      <p:sp>
        <p:nvSpPr>
          <p:cNvPr id="33" name="Yuvarlatılmış Dikdörtgen 32"/>
          <p:cNvSpPr/>
          <p:nvPr/>
        </p:nvSpPr>
        <p:spPr>
          <a:xfrm>
            <a:off x="9960447" y="2085609"/>
            <a:ext cx="1731648" cy="1177222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5. </a:t>
            </a:r>
            <a:r>
              <a:rPr lang="tr-TR" sz="1400" b="1" dirty="0">
                <a:solidFill>
                  <a:schemeClr val="bg1"/>
                </a:solidFill>
              </a:rPr>
              <a:t>Başvuru Sonuçlarının Açıklanması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10 Gün</a:t>
            </a:r>
          </a:p>
        </p:txBody>
      </p:sp>
      <p:sp>
        <p:nvSpPr>
          <p:cNvPr id="37" name="Yuvarlatılmış Dikdörtgen 36"/>
          <p:cNvSpPr/>
          <p:nvPr/>
        </p:nvSpPr>
        <p:spPr>
          <a:xfrm>
            <a:off x="9968708" y="840044"/>
            <a:ext cx="1731648" cy="1078965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4. </a:t>
            </a:r>
            <a:r>
              <a:rPr lang="tr-TR" sz="1400" b="1" dirty="0">
                <a:solidFill>
                  <a:schemeClr val="bg1"/>
                </a:solidFill>
              </a:rPr>
              <a:t>Merkez Değerlendirme Komisyonu</a:t>
            </a:r>
          </a:p>
        </p:txBody>
      </p:sp>
      <p:sp>
        <p:nvSpPr>
          <p:cNvPr id="40" name="Yuvarlatılmış Dikdörtgen 39"/>
          <p:cNvSpPr/>
          <p:nvPr/>
        </p:nvSpPr>
        <p:spPr>
          <a:xfrm>
            <a:off x="3408759" y="2131977"/>
            <a:ext cx="1724878" cy="1126573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8. </a:t>
            </a:r>
            <a:r>
              <a:rPr lang="tr-TR" sz="1400" b="1" dirty="0">
                <a:solidFill>
                  <a:schemeClr val="bg1"/>
                </a:solidFill>
              </a:rPr>
              <a:t>Hibe Sözleşmesine Davet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5 İş Günü</a:t>
            </a:r>
          </a:p>
        </p:txBody>
      </p:sp>
      <p:sp>
        <p:nvSpPr>
          <p:cNvPr id="43" name="Yuvarlatılmış Dikdörtgen 42"/>
          <p:cNvSpPr/>
          <p:nvPr/>
        </p:nvSpPr>
        <p:spPr>
          <a:xfrm>
            <a:off x="3408759" y="3618798"/>
            <a:ext cx="1724878" cy="10905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9</a:t>
            </a:r>
            <a:r>
              <a:rPr lang="tr-TR" sz="1400" b="1" dirty="0" smtClean="0">
                <a:solidFill>
                  <a:schemeClr val="bg1"/>
                </a:solidFill>
              </a:rPr>
              <a:t>. </a:t>
            </a:r>
            <a:r>
              <a:rPr lang="tr-TR" sz="1400" b="1" dirty="0">
                <a:solidFill>
                  <a:schemeClr val="bg1"/>
                </a:solidFill>
              </a:rPr>
              <a:t>Hibe Sözleşmesi İmzalanması</a:t>
            </a:r>
          </a:p>
        </p:txBody>
      </p:sp>
      <p:sp>
        <p:nvSpPr>
          <p:cNvPr id="46" name="Yuvarlatılmış Dikdörtgen 45"/>
          <p:cNvSpPr/>
          <p:nvPr/>
        </p:nvSpPr>
        <p:spPr>
          <a:xfrm>
            <a:off x="5684515" y="3601992"/>
            <a:ext cx="1606381" cy="10867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tr-TR" sz="1400" b="1" dirty="0" smtClean="0">
                <a:solidFill>
                  <a:schemeClr val="bg1"/>
                </a:solidFill>
              </a:rPr>
              <a:t>10. </a:t>
            </a:r>
            <a:r>
              <a:rPr lang="tr-TR" sz="1400" b="1" dirty="0">
                <a:solidFill>
                  <a:schemeClr val="bg1"/>
                </a:solidFill>
              </a:rPr>
              <a:t>Başlangıç Raporu </a:t>
            </a:r>
          </a:p>
          <a:p>
            <a:pPr lvl="0" algn="ctr"/>
            <a:r>
              <a:rPr lang="tr-TR" sz="1400" b="1" dirty="0">
                <a:solidFill>
                  <a:schemeClr val="bg1"/>
                </a:solidFill>
              </a:rPr>
              <a:t>15 Gün </a:t>
            </a:r>
          </a:p>
          <a:p>
            <a:pPr algn="ctr"/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49" name="Yuvarlatılmış Dikdörtgen 48"/>
          <p:cNvSpPr/>
          <p:nvPr/>
        </p:nvSpPr>
        <p:spPr>
          <a:xfrm>
            <a:off x="7784388" y="3576861"/>
            <a:ext cx="1655627" cy="1095940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 smtClean="0">
                <a:solidFill>
                  <a:schemeClr val="bg1"/>
                </a:solidFill>
              </a:rPr>
              <a:t>11. </a:t>
            </a:r>
            <a:r>
              <a:rPr lang="tr-TR" sz="1400" b="1" dirty="0">
                <a:solidFill>
                  <a:schemeClr val="bg1"/>
                </a:solidFill>
              </a:rPr>
              <a:t>İlerleme Raporları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b="1" dirty="0">
                <a:solidFill>
                  <a:schemeClr val="bg1"/>
                </a:solidFill>
              </a:rPr>
              <a:t>4 aylık Periyodlarda</a:t>
            </a:r>
          </a:p>
        </p:txBody>
      </p:sp>
      <p:sp>
        <p:nvSpPr>
          <p:cNvPr id="52" name="Yuvarlatılmış Dikdörtgen 51"/>
          <p:cNvSpPr/>
          <p:nvPr/>
        </p:nvSpPr>
        <p:spPr>
          <a:xfrm>
            <a:off x="9956289" y="3600093"/>
            <a:ext cx="1723293" cy="1090537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12. </a:t>
            </a:r>
            <a:r>
              <a:rPr lang="tr-TR" sz="1400" b="1" dirty="0">
                <a:solidFill>
                  <a:schemeClr val="bg1"/>
                </a:solidFill>
              </a:rPr>
              <a:t>Nihai Rapor ve Ödemeler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Son tarih 30.11.2021</a:t>
            </a:r>
          </a:p>
        </p:txBody>
      </p:sp>
      <p:sp>
        <p:nvSpPr>
          <p:cNvPr id="55" name="Yuvarlatılmış Dikdörtgen 54"/>
          <p:cNvSpPr/>
          <p:nvPr/>
        </p:nvSpPr>
        <p:spPr>
          <a:xfrm>
            <a:off x="9947935" y="4980480"/>
            <a:ext cx="1731647" cy="1055555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13. </a:t>
            </a:r>
            <a:r>
              <a:rPr lang="tr-TR" sz="1400" b="1" dirty="0">
                <a:solidFill>
                  <a:schemeClr val="bg1"/>
                </a:solidFill>
              </a:rPr>
              <a:t>Yatırım İzleme Süreci </a:t>
            </a:r>
          </a:p>
          <a:p>
            <a:pPr algn="ctr"/>
            <a:r>
              <a:rPr lang="tr-TR" sz="1400" b="1" dirty="0">
                <a:solidFill>
                  <a:schemeClr val="bg1"/>
                </a:solidFill>
              </a:rPr>
              <a:t>5 YIL</a:t>
            </a:r>
          </a:p>
        </p:txBody>
      </p:sp>
      <p:sp>
        <p:nvSpPr>
          <p:cNvPr id="61" name="Sağ Ok 60"/>
          <p:cNvSpPr/>
          <p:nvPr/>
        </p:nvSpPr>
        <p:spPr>
          <a:xfrm>
            <a:off x="5016079" y="1405136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2" name="Sağ Ok 61"/>
          <p:cNvSpPr/>
          <p:nvPr/>
        </p:nvSpPr>
        <p:spPr>
          <a:xfrm rot="5400000">
            <a:off x="11098036" y="1765417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3" name="Sağ Ok 62"/>
          <p:cNvSpPr/>
          <p:nvPr/>
        </p:nvSpPr>
        <p:spPr>
          <a:xfrm>
            <a:off x="9406434" y="1366117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4" name="Sağ Ok 63"/>
          <p:cNvSpPr/>
          <p:nvPr/>
        </p:nvSpPr>
        <p:spPr>
          <a:xfrm>
            <a:off x="7186077" y="1385144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5" name="Sağ Ok 64"/>
          <p:cNvSpPr/>
          <p:nvPr/>
        </p:nvSpPr>
        <p:spPr>
          <a:xfrm rot="10800000">
            <a:off x="9356768" y="2734513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6" name="Sağ Ok 65"/>
          <p:cNvSpPr/>
          <p:nvPr/>
        </p:nvSpPr>
        <p:spPr>
          <a:xfrm rot="10800000">
            <a:off x="7169072" y="2808230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7" name="Sağ Ok 66"/>
          <p:cNvSpPr/>
          <p:nvPr/>
        </p:nvSpPr>
        <p:spPr>
          <a:xfrm rot="10800000">
            <a:off x="5023434" y="2765342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8" name="Sağ Ok 67"/>
          <p:cNvSpPr/>
          <p:nvPr/>
        </p:nvSpPr>
        <p:spPr>
          <a:xfrm rot="5400000">
            <a:off x="3367646" y="3218015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69" name="Sağ Ok 68"/>
          <p:cNvSpPr/>
          <p:nvPr/>
        </p:nvSpPr>
        <p:spPr>
          <a:xfrm>
            <a:off x="5109474" y="4176900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0" name="Sağ Ok 69"/>
          <p:cNvSpPr/>
          <p:nvPr/>
        </p:nvSpPr>
        <p:spPr>
          <a:xfrm>
            <a:off x="7197372" y="4176967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1" name="Sağ Ok 70"/>
          <p:cNvSpPr/>
          <p:nvPr/>
        </p:nvSpPr>
        <p:spPr>
          <a:xfrm>
            <a:off x="9393352" y="4202261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72" name="Sağ Ok 71"/>
          <p:cNvSpPr/>
          <p:nvPr/>
        </p:nvSpPr>
        <p:spPr>
          <a:xfrm rot="5400000">
            <a:off x="11098037" y="4595501"/>
            <a:ext cx="609600" cy="53386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>
              <a:solidFill>
                <a:schemeClr val="bg1"/>
              </a:solidFill>
            </a:endParaRPr>
          </a:p>
        </p:txBody>
      </p:sp>
      <p:sp>
        <p:nvSpPr>
          <p:cNvPr id="34" name="Yuvarlatılmış Dikdörtgen 33"/>
          <p:cNvSpPr/>
          <p:nvPr/>
        </p:nvSpPr>
        <p:spPr>
          <a:xfrm>
            <a:off x="974474" y="275581"/>
            <a:ext cx="10192015" cy="46702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400" b="1" dirty="0" smtClean="0">
                <a:solidFill>
                  <a:srgbClr val="FFC000"/>
                </a:solidFill>
              </a:rPr>
              <a:t>EKONOMİK YATIRIMLAR İŞ AKIM ŞEMASI</a:t>
            </a:r>
            <a:endParaRPr lang="tr-TR" sz="2400" b="1" dirty="0">
              <a:solidFill>
                <a:srgbClr val="FFC000"/>
              </a:solidFill>
            </a:endParaRPr>
          </a:p>
        </p:txBody>
      </p:sp>
      <p:grpSp>
        <p:nvGrpSpPr>
          <p:cNvPr id="56" name="Grup 55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57" name="Grup 56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75" name="Grup 74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77" name="Dikdörtgen 76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pic>
              <p:nvPicPr>
                <p:cNvPr id="78" name="Resim 77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79" name="Resim 78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80" name="Resim 79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81" name="Resim 80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82" name="Resim 81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83" name="Resim 82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84" name="Resim 83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76" name="Resim 75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59" name="Resim 58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74" name="Resim 73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85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72259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/>
          <p:nvPr/>
        </p:nvSpPr>
        <p:spPr>
          <a:xfrm>
            <a:off x="1057656" y="2505745"/>
            <a:ext cx="1007668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tr-TR" sz="2800" b="1" dirty="0">
                <a:solidFill>
                  <a:srgbClr val="FFC000"/>
                </a:solidFill>
              </a:rPr>
              <a:t>KIRSAL KALKINMA DESTEKLERİ KAPSAMINDA </a:t>
            </a:r>
            <a:r>
              <a:rPr lang="tr-TR" sz="2800" b="1" dirty="0" smtClean="0">
                <a:solidFill>
                  <a:srgbClr val="FFC000"/>
                </a:solidFill>
              </a:rPr>
              <a:t>KIRSAL EKONOMİK ALTYAPI YATIRIMLARININ </a:t>
            </a:r>
            <a:r>
              <a:rPr lang="tr-TR" sz="2800" b="1" dirty="0">
                <a:solidFill>
                  <a:srgbClr val="FFC000"/>
                </a:solidFill>
              </a:rPr>
              <a:t>DESTEKLENMESİ HAKKINDA TEBLİĞ </a:t>
            </a:r>
          </a:p>
          <a:p>
            <a:pPr algn="ctr">
              <a:lnSpc>
                <a:spcPct val="90000"/>
              </a:lnSpc>
            </a:pPr>
            <a:r>
              <a:rPr lang="tr-TR" sz="2800" b="1" dirty="0" smtClean="0">
                <a:solidFill>
                  <a:srgbClr val="FFC000"/>
                </a:solidFill>
              </a:rPr>
              <a:t>2020/25</a:t>
            </a:r>
            <a:endParaRPr lang="tr-TR" sz="2800" b="1" dirty="0">
              <a:solidFill>
                <a:srgbClr val="FFC000"/>
              </a:solidFill>
            </a:endParaRPr>
          </a:p>
        </p:txBody>
      </p:sp>
      <p:grpSp>
        <p:nvGrpSpPr>
          <p:cNvPr id="18" name="Grup 17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9" name="Grup 18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22" name="Grup 21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4" name="Dikdörtgen 23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9" name="Resim 28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30" name="Resim 29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31" name="Resim 30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3" name="Resim 22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20" name="Resim 19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21" name="Resim 20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03820"/>
            <a:ext cx="448733" cy="365125"/>
          </a:xfrm>
        </p:spPr>
        <p:txBody>
          <a:bodyPr/>
          <a:lstStyle/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t>8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0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605C8-2963-4A33-B2FC-D1FD6152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992" y="1735648"/>
            <a:ext cx="10192015" cy="4119052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 smtClean="0">
                <a:solidFill>
                  <a:schemeClr val="bg1"/>
                </a:solidFill>
              </a:rPr>
              <a:t>Kırsal Kalkınma Destekleri Kapsamında Kırsal Ekonomik Altyapı Yatırımlarının Desteklenmesi Hakkında Tebliğ (Tebliğ No:2020/25) 21.11.2020 tarih ve 31311 sayılı Resmi Gazetede yayımlanarak yürürlüğe girmiştir.</a:t>
            </a:r>
          </a:p>
          <a:p>
            <a:pPr algn="just"/>
            <a:r>
              <a:rPr lang="tr-TR" sz="2400" b="1" dirty="0" smtClean="0">
                <a:solidFill>
                  <a:schemeClr val="bg1"/>
                </a:solidFill>
              </a:rPr>
              <a:t>2020-2021 başvuru dönemine ait Uygulama Rehberi 23.12.2020 tarihinde Bakanlığımızca yayınlanarak Kırsal Ekonomik Altyapı Yatırımlarına ait başvurular alınmaya başlanmıştır.</a:t>
            </a:r>
          </a:p>
          <a:p>
            <a:pPr algn="just"/>
            <a:r>
              <a:rPr lang="tr-TR" sz="2400" b="1" dirty="0">
                <a:solidFill>
                  <a:schemeClr val="bg1"/>
                </a:solidFill>
              </a:rPr>
              <a:t>Hazırlanacak proje başvuruları çiftçiler, gerçek ve tüzel kişiler tarafından yapılır</a:t>
            </a:r>
            <a:r>
              <a:rPr lang="tr-TR" sz="2400" b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tr-TR" sz="2400" b="1" dirty="0">
                <a:solidFill>
                  <a:schemeClr val="bg1"/>
                </a:solidFill>
              </a:rPr>
              <a:t>Başvurular </a:t>
            </a:r>
            <a:r>
              <a:rPr lang="tr-TR" sz="2400" b="1" u="sng" dirty="0">
                <a:solidFill>
                  <a:srgbClr val="FFC000"/>
                </a:solidFill>
              </a:rPr>
              <a:t>www.tarimorman.gov.tr</a:t>
            </a:r>
            <a:r>
              <a:rPr lang="tr-TR" sz="2400" b="1" dirty="0">
                <a:solidFill>
                  <a:schemeClr val="bg1"/>
                </a:solidFill>
              </a:rPr>
              <a:t> adresi üzerinden online olarak yapılmaktadır.</a:t>
            </a:r>
          </a:p>
          <a:p>
            <a:pPr algn="just"/>
            <a:endParaRPr lang="tr-TR" sz="2400" b="1" dirty="0" smtClean="0">
              <a:solidFill>
                <a:schemeClr val="bg1"/>
              </a:solidFill>
            </a:endParaRPr>
          </a:p>
          <a:p>
            <a:pPr algn="just"/>
            <a:endParaRPr lang="tr-TR" sz="2000" b="1" dirty="0">
              <a:solidFill>
                <a:schemeClr val="bg1"/>
              </a:solidFill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CA07-EE48-46BD-A9F0-F01E859C8A51}" type="slidenum">
              <a:rPr lang="tr-TR" smtClean="0"/>
              <a:t>9</a:t>
            </a:fld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971704" y="629748"/>
            <a:ext cx="10192015" cy="944161"/>
          </a:xfrm>
          <a:prstGeom prst="roundRect">
            <a:avLst>
              <a:gd name="adj" fmla="val 12108"/>
            </a:avLst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5000"/>
              </a:lnSpc>
              <a:buClr>
                <a:srgbClr val="C00000"/>
              </a:buClr>
            </a:pPr>
            <a:r>
              <a:rPr lang="tr-TR" sz="2398" b="1" dirty="0">
                <a:solidFill>
                  <a:srgbClr val="FFC000"/>
                </a:solidFill>
              </a:rPr>
              <a:t>KIRSAL KALKINMA DESTEKLERİ KAPSAMINDA KIRSAL EKONOMİK ALTYAPI YATIRIMLARININ DESTEKLENMESİ HAKKINDA </a:t>
            </a:r>
            <a:r>
              <a:rPr lang="tr-TR" sz="2398" b="1" dirty="0" smtClean="0">
                <a:solidFill>
                  <a:srgbClr val="FFC000"/>
                </a:solidFill>
              </a:rPr>
              <a:t>TEBLİĞ</a:t>
            </a:r>
            <a:endParaRPr lang="tr-TR" sz="2398" b="1" dirty="0">
              <a:solidFill>
                <a:srgbClr val="FFC000"/>
              </a:solidFill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0" y="6192099"/>
            <a:ext cx="12192000" cy="665901"/>
            <a:chOff x="0" y="6192099"/>
            <a:chExt cx="12192000" cy="665901"/>
          </a:xfrm>
        </p:grpSpPr>
        <p:grpSp>
          <p:nvGrpSpPr>
            <p:cNvPr id="16" name="Grup 15"/>
            <p:cNvGrpSpPr/>
            <p:nvPr/>
          </p:nvGrpSpPr>
          <p:grpSpPr>
            <a:xfrm>
              <a:off x="0" y="6194612"/>
              <a:ext cx="12192000" cy="663388"/>
              <a:chOff x="0" y="6194612"/>
              <a:chExt cx="12192000" cy="663388"/>
            </a:xfrm>
          </p:grpSpPr>
          <p:grpSp>
            <p:nvGrpSpPr>
              <p:cNvPr id="19" name="Grup 18">
                <a:extLst>
                  <a:ext uri="{FF2B5EF4-FFF2-40B4-BE49-F238E27FC236}">
                    <a16:creationId xmlns:a16="http://schemas.microsoft.com/office/drawing/2014/main" id="{6E29D34E-3D35-43E8-8D46-D1ACCDD8DBE1}"/>
                  </a:ext>
                </a:extLst>
              </p:cNvPr>
              <p:cNvGrpSpPr/>
              <p:nvPr/>
            </p:nvGrpSpPr>
            <p:grpSpPr>
              <a:xfrm>
                <a:off x="0" y="6194612"/>
                <a:ext cx="12192000" cy="663388"/>
                <a:chOff x="0" y="6194612"/>
                <a:chExt cx="12192000" cy="663388"/>
              </a:xfrm>
            </p:grpSpPr>
            <p:sp>
              <p:nvSpPr>
                <p:cNvPr id="21" name="Dikdörtgen 20">
                  <a:extLst>
                    <a:ext uri="{FF2B5EF4-FFF2-40B4-BE49-F238E27FC236}">
                      <a16:creationId xmlns:a16="http://schemas.microsoft.com/office/drawing/2014/main" id="{CB249338-2166-47A2-B98D-56B323886927}"/>
                    </a:ext>
                  </a:extLst>
                </p:cNvPr>
                <p:cNvSpPr/>
                <p:nvPr/>
              </p:nvSpPr>
              <p:spPr>
                <a:xfrm>
                  <a:off x="0" y="6194612"/>
                  <a:ext cx="12192000" cy="66338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49638">
                        <a:shade val="30000"/>
                        <a:satMod val="115000"/>
                      </a:srgbClr>
                    </a:gs>
                    <a:gs pos="50000">
                      <a:srgbClr val="C49638">
                        <a:shade val="67500"/>
                        <a:satMod val="115000"/>
                      </a:srgbClr>
                    </a:gs>
                    <a:gs pos="100000">
                      <a:srgbClr val="C49638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22" name="Resim 21">
                  <a:extLst>
                    <a:ext uri="{FF2B5EF4-FFF2-40B4-BE49-F238E27FC236}">
                      <a16:creationId xmlns:a16="http://schemas.microsoft.com/office/drawing/2014/main" id="{483BDDE3-C67F-4DA8-941F-4857F3994A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15077" y="6340389"/>
                  <a:ext cx="385826" cy="371829"/>
                </a:xfrm>
                <a:prstGeom prst="rect">
                  <a:avLst/>
                </a:prstGeom>
              </p:spPr>
            </p:pic>
            <p:pic>
              <p:nvPicPr>
                <p:cNvPr id="23" name="Resim 22">
                  <a:extLst>
                    <a:ext uri="{FF2B5EF4-FFF2-40B4-BE49-F238E27FC236}">
                      <a16:creationId xmlns:a16="http://schemas.microsoft.com/office/drawing/2014/main" id="{922D530C-CC6C-496D-A27E-0688F515FD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biLevel thresh="2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901118" y="6340390"/>
                  <a:ext cx="419078" cy="371829"/>
                </a:xfrm>
                <a:prstGeom prst="rect">
                  <a:avLst/>
                </a:prstGeom>
              </p:spPr>
            </p:pic>
            <p:pic>
              <p:nvPicPr>
                <p:cNvPr id="24" name="Resim 23">
                  <a:extLst>
                    <a:ext uri="{FF2B5EF4-FFF2-40B4-BE49-F238E27FC236}">
                      <a16:creationId xmlns:a16="http://schemas.microsoft.com/office/drawing/2014/main" id="{3954CCA4-810F-4D8A-B8B4-6186195086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20411" y="6340391"/>
                  <a:ext cx="363612" cy="371829"/>
                </a:xfrm>
                <a:prstGeom prst="rect">
                  <a:avLst/>
                </a:prstGeom>
              </p:spPr>
            </p:pic>
            <p:pic>
              <p:nvPicPr>
                <p:cNvPr id="25" name="Resim 24">
                  <a:extLst>
                    <a:ext uri="{FF2B5EF4-FFF2-40B4-BE49-F238E27FC236}">
                      <a16:creationId xmlns:a16="http://schemas.microsoft.com/office/drawing/2014/main" id="{63D376B9-1F4C-4E19-9626-9FD5DBB2AB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9882" y="6340391"/>
                  <a:ext cx="1126284" cy="371830"/>
                </a:xfrm>
                <a:prstGeom prst="rect">
                  <a:avLst/>
                </a:prstGeom>
              </p:spPr>
            </p:pic>
            <p:pic>
              <p:nvPicPr>
                <p:cNvPr id="26" name="Resim 25">
                  <a:extLst>
                    <a:ext uri="{FF2B5EF4-FFF2-40B4-BE49-F238E27FC236}">
                      <a16:creationId xmlns:a16="http://schemas.microsoft.com/office/drawing/2014/main" id="{1EFE95FC-C6E1-4D4F-AE31-7037A1A42F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43032" y="6340389"/>
                  <a:ext cx="371830" cy="371830"/>
                </a:xfrm>
                <a:prstGeom prst="rect">
                  <a:avLst/>
                </a:prstGeom>
              </p:spPr>
            </p:pic>
            <p:pic>
              <p:nvPicPr>
                <p:cNvPr id="27" name="Resim 26">
                  <a:extLst>
                    <a:ext uri="{FF2B5EF4-FFF2-40B4-BE49-F238E27FC236}">
                      <a16:creationId xmlns:a16="http://schemas.microsoft.com/office/drawing/2014/main" id="{2CC8170B-E615-41E6-87EF-CF0D8BBFFE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lum bright="70000" contrast="-70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493615" y="6389067"/>
                  <a:ext cx="274472" cy="274472"/>
                </a:xfrm>
                <a:prstGeom prst="rect">
                  <a:avLst/>
                </a:prstGeom>
              </p:spPr>
            </p:pic>
            <p:pic>
              <p:nvPicPr>
                <p:cNvPr id="28" name="Resim 27">
                  <a:extLst>
                    <a:ext uri="{FF2B5EF4-FFF2-40B4-BE49-F238E27FC236}">
                      <a16:creationId xmlns:a16="http://schemas.microsoft.com/office/drawing/2014/main" id="{B8AF8ED2-0C9D-4691-B31C-374373A506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39704" y="6360345"/>
                  <a:ext cx="1430506" cy="351872"/>
                </a:xfrm>
                <a:prstGeom prst="rect">
                  <a:avLst/>
                </a:prstGeom>
              </p:spPr>
            </p:pic>
          </p:grpSp>
          <p:pic>
            <p:nvPicPr>
              <p:cNvPr id="20" name="Resim 19"/>
              <p:cNvPicPr>
                <a:picLocks noChangeAspect="1"/>
              </p:cNvPicPr>
              <p:nvPr/>
            </p:nvPicPr>
            <p:blipFill>
              <a:blip r:embed="rId9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1466" y="6389067"/>
                <a:ext cx="652042" cy="423432"/>
              </a:xfrm>
              <a:prstGeom prst="rect">
                <a:avLst/>
              </a:prstGeom>
            </p:spPr>
          </p:pic>
        </p:grp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10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060" y="6322346"/>
              <a:ext cx="1350617" cy="484223"/>
            </a:xfrm>
            <a:prstGeom prst="rect">
              <a:avLst/>
            </a:prstGeom>
          </p:spPr>
        </p:pic>
        <p:pic>
          <p:nvPicPr>
            <p:cNvPr id="18" name="Resim 17"/>
            <p:cNvPicPr>
              <a:picLocks noChangeAspect="1"/>
            </p:cNvPicPr>
            <p:nvPr/>
          </p:nvPicPr>
          <p:blipFill>
            <a:blip r:embed="rId1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9836" y="6192099"/>
              <a:ext cx="1180330" cy="652653"/>
            </a:xfrm>
            <a:prstGeom prst="rect">
              <a:avLst/>
            </a:prstGeom>
          </p:spPr>
        </p:pic>
      </p:grpSp>
      <p:sp>
        <p:nvSpPr>
          <p:cNvPr id="43" name="Slayt Numarası Yer Tutucusu 3">
            <a:extLst>
              <a:ext uri="{FF2B5EF4-FFF2-40B4-BE49-F238E27FC236}">
                <a16:creationId xmlns:a16="http://schemas.microsoft.com/office/drawing/2014/main" id="{4CEADAE5-3C22-4B90-9B66-38667B6FEA4F}"/>
              </a:ext>
            </a:extLst>
          </p:cNvPr>
          <p:cNvSpPr txBox="1">
            <a:spLocks/>
          </p:cNvSpPr>
          <p:nvPr/>
        </p:nvSpPr>
        <p:spPr>
          <a:xfrm>
            <a:off x="135467" y="6303820"/>
            <a:ext cx="448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CBCA07-EE48-46BD-A9F0-F01E859C8A51}" type="slidenum">
              <a:rPr lang="tr-TR" smtClean="0">
                <a:solidFill>
                  <a:schemeClr val="accent1">
                    <a:lumMod val="50000"/>
                  </a:schemeClr>
                </a:solidFill>
              </a:rPr>
              <a:pPr/>
              <a:t>9</a:t>
            </a:fld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15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1748</TotalTime>
  <Words>1273</Words>
  <Application>Microsoft Office PowerPoint</Application>
  <PresentationFormat>Geniş ekran</PresentationFormat>
  <Paragraphs>174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Futura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KIRSAL KALKINMA YATIRIMLARINI DESTEKLEME PROGRAMI 11-12-13. ETAPLAR</dc:title>
  <dc:creator>Ali Rıza ŞEN</dc:creator>
  <cp:lastModifiedBy>Tuncay ÖZMEN</cp:lastModifiedBy>
  <cp:revision>298</cp:revision>
  <dcterms:created xsi:type="dcterms:W3CDTF">2020-05-05T00:00:25Z</dcterms:created>
  <dcterms:modified xsi:type="dcterms:W3CDTF">2021-04-09T11:11:32Z</dcterms:modified>
</cp:coreProperties>
</file>