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766" r:id="rId2"/>
    <p:sldId id="682" r:id="rId3"/>
    <p:sldId id="683" r:id="rId4"/>
    <p:sldId id="684" r:id="rId5"/>
    <p:sldId id="685" r:id="rId6"/>
    <p:sldId id="686" r:id="rId7"/>
    <p:sldId id="763" r:id="rId8"/>
    <p:sldId id="765" r:id="rId9"/>
    <p:sldId id="687" r:id="rId10"/>
    <p:sldId id="688" r:id="rId11"/>
    <p:sldId id="689" r:id="rId12"/>
    <p:sldId id="690" r:id="rId13"/>
    <p:sldId id="691" r:id="rId14"/>
    <p:sldId id="732" r:id="rId15"/>
    <p:sldId id="693" r:id="rId16"/>
    <p:sldId id="694" r:id="rId17"/>
    <p:sldId id="695" r:id="rId18"/>
    <p:sldId id="733" r:id="rId19"/>
    <p:sldId id="759" r:id="rId20"/>
    <p:sldId id="760" r:id="rId21"/>
    <p:sldId id="761" r:id="rId22"/>
    <p:sldId id="762" r:id="rId23"/>
    <p:sldId id="703" r:id="rId24"/>
    <p:sldId id="736" r:id="rId25"/>
    <p:sldId id="705" r:id="rId26"/>
    <p:sldId id="706" r:id="rId27"/>
    <p:sldId id="707" r:id="rId28"/>
    <p:sldId id="737" r:id="rId29"/>
    <p:sldId id="767" r:id="rId30"/>
    <p:sldId id="709" r:id="rId31"/>
    <p:sldId id="710" r:id="rId32"/>
    <p:sldId id="738" r:id="rId33"/>
    <p:sldId id="712" r:id="rId34"/>
    <p:sldId id="768" r:id="rId35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3A572"/>
    <a:srgbClr val="9D0A0E"/>
    <a:srgbClr val="FFFFFF"/>
    <a:srgbClr val="30CE61"/>
    <a:srgbClr val="00A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Koyu Stil 1 - Vurgu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Açık Stil 2 - Vurgu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Açık Stil 2 - Vurgu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4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2AA1-89E5-4C4F-A95B-509C1F379463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AA5BC81-4A8E-479E-819F-4C3A6BAD9F58}">
      <dgm:prSet phldrT="[Metin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tr-TR" sz="3600" dirty="0" smtClean="0">
              <a:solidFill>
                <a:schemeClr val="tx2"/>
              </a:solidFill>
              <a:latin typeface="Calibri" panose="020F0502020204030204" pitchFamily="34" charset="0"/>
            </a:rPr>
            <a:t>Mevzuat ve Hedefler</a:t>
          </a:r>
          <a:endParaRPr lang="tr-TR" sz="3600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81AB1800-6185-4B17-BE95-273A9B971E05}" type="parTrans" cxnId="{146A10E6-7533-427C-9D23-D8BC541A4CA7}">
      <dgm:prSet/>
      <dgm:spPr/>
      <dgm:t>
        <a:bodyPr/>
        <a:lstStyle/>
        <a:p>
          <a:endParaRPr lang="tr-TR" sz="3600">
            <a:latin typeface="Calibri" panose="020F0502020204030204" pitchFamily="34" charset="0"/>
          </a:endParaRPr>
        </a:p>
      </dgm:t>
    </dgm:pt>
    <dgm:pt modelId="{5C4B78BF-CF63-4304-88F8-E738A969F10D}" type="sibTrans" cxnId="{146A10E6-7533-427C-9D23-D8BC541A4CA7}">
      <dgm:prSet/>
      <dgm:spPr>
        <a:ln>
          <a:solidFill>
            <a:schemeClr val="tx1"/>
          </a:solidFill>
        </a:ln>
      </dgm:spPr>
      <dgm:t>
        <a:bodyPr/>
        <a:lstStyle/>
        <a:p>
          <a:endParaRPr lang="tr-TR" sz="3600">
            <a:latin typeface="Calibri" panose="020F0502020204030204" pitchFamily="34" charset="0"/>
          </a:endParaRPr>
        </a:p>
      </dgm:t>
    </dgm:pt>
    <dgm:pt modelId="{9334166D-B7AB-4ABE-91CA-3ED55C208960}">
      <dgm:prSet phldrT="[Metin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tr-TR" sz="3600" dirty="0" smtClean="0">
              <a:solidFill>
                <a:schemeClr val="tx2"/>
              </a:solidFill>
              <a:latin typeface="Calibri" panose="020F0502020204030204" pitchFamily="34" charset="0"/>
            </a:rPr>
            <a:t>Yatırım Teşvik Sistemi</a:t>
          </a:r>
          <a:endParaRPr lang="tr-TR" sz="3600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79DD9C56-F616-47B6-BA3B-0BE3B4D873C1}" type="parTrans" cxnId="{86C29F29-D1E6-4AFF-9E4B-C8B1A2C42C70}">
      <dgm:prSet/>
      <dgm:spPr/>
      <dgm:t>
        <a:bodyPr/>
        <a:lstStyle/>
        <a:p>
          <a:endParaRPr lang="tr-TR" sz="3600">
            <a:latin typeface="Calibri" panose="020F0502020204030204" pitchFamily="34" charset="0"/>
          </a:endParaRPr>
        </a:p>
      </dgm:t>
    </dgm:pt>
    <dgm:pt modelId="{114FFD4D-5965-46CD-8C75-BE4AFA874229}" type="sibTrans" cxnId="{86C29F29-D1E6-4AFF-9E4B-C8B1A2C42C70}">
      <dgm:prSet/>
      <dgm:spPr/>
      <dgm:t>
        <a:bodyPr/>
        <a:lstStyle/>
        <a:p>
          <a:endParaRPr lang="tr-TR" sz="3600">
            <a:latin typeface="Calibri" panose="020F0502020204030204" pitchFamily="34" charset="0"/>
          </a:endParaRPr>
        </a:p>
      </dgm:t>
    </dgm:pt>
    <dgm:pt modelId="{AE6D436B-9FAA-4565-9EFD-77F9A8F68585}" type="pres">
      <dgm:prSet presAssocID="{71FA2AA1-89E5-4C4F-A95B-509C1F3794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34E4205A-E841-4965-9B1C-1601C9B607A8}" type="pres">
      <dgm:prSet presAssocID="{71FA2AA1-89E5-4C4F-A95B-509C1F379463}" presName="Name1" presStyleCnt="0"/>
      <dgm:spPr/>
    </dgm:pt>
    <dgm:pt modelId="{C2CA6608-B376-427E-9FB5-D1FAC2D84981}" type="pres">
      <dgm:prSet presAssocID="{71FA2AA1-89E5-4C4F-A95B-509C1F379463}" presName="cycle" presStyleCnt="0"/>
      <dgm:spPr/>
    </dgm:pt>
    <dgm:pt modelId="{E0DF6C63-A11B-4FA7-B0CA-2CF7CFAC204D}" type="pres">
      <dgm:prSet presAssocID="{71FA2AA1-89E5-4C4F-A95B-509C1F379463}" presName="srcNode" presStyleLbl="node1" presStyleIdx="0" presStyleCnt="2"/>
      <dgm:spPr/>
    </dgm:pt>
    <dgm:pt modelId="{E1311FD6-F308-42AE-8573-36C0297CB448}" type="pres">
      <dgm:prSet presAssocID="{71FA2AA1-89E5-4C4F-A95B-509C1F379463}" presName="conn" presStyleLbl="parChTrans1D2" presStyleIdx="0" presStyleCnt="1"/>
      <dgm:spPr/>
      <dgm:t>
        <a:bodyPr/>
        <a:lstStyle/>
        <a:p>
          <a:endParaRPr lang="tr-TR"/>
        </a:p>
      </dgm:t>
    </dgm:pt>
    <dgm:pt modelId="{5E82710B-669A-413A-93CD-7EEC22105A62}" type="pres">
      <dgm:prSet presAssocID="{71FA2AA1-89E5-4C4F-A95B-509C1F379463}" presName="extraNode" presStyleLbl="node1" presStyleIdx="0" presStyleCnt="2"/>
      <dgm:spPr/>
    </dgm:pt>
    <dgm:pt modelId="{2316C270-B99F-422E-AC78-130443BBB6FA}" type="pres">
      <dgm:prSet presAssocID="{71FA2AA1-89E5-4C4F-A95B-509C1F379463}" presName="dstNode" presStyleLbl="node1" presStyleIdx="0" presStyleCnt="2"/>
      <dgm:spPr/>
    </dgm:pt>
    <dgm:pt modelId="{BF739ECF-53A9-4368-864D-AA133760B855}" type="pres">
      <dgm:prSet presAssocID="{FAA5BC81-4A8E-479E-819F-4C3A6BAD9F58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2CF3C3D-9678-43BF-83F0-166886517F6F}" type="pres">
      <dgm:prSet presAssocID="{FAA5BC81-4A8E-479E-819F-4C3A6BAD9F58}" presName="accent_1" presStyleCnt="0"/>
      <dgm:spPr/>
    </dgm:pt>
    <dgm:pt modelId="{8A940111-3735-418E-9AC8-96C6D9BFBCD7}" type="pres">
      <dgm:prSet presAssocID="{FAA5BC81-4A8E-479E-819F-4C3A6BAD9F58}" presName="accentRepeatNode" presStyleLbl="solidFgAcc1" presStyleIdx="0" presStyleCnt="2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endParaRPr lang="tr-TR"/>
        </a:p>
      </dgm:t>
    </dgm:pt>
    <dgm:pt modelId="{3B2E3025-8316-435D-A5AB-65FFB8E94A2B}" type="pres">
      <dgm:prSet presAssocID="{9334166D-B7AB-4ABE-91CA-3ED55C208960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EBECD8-EC27-48E0-82CA-E17A63F6A6F5}" type="pres">
      <dgm:prSet presAssocID="{9334166D-B7AB-4ABE-91CA-3ED55C208960}" presName="accent_2" presStyleCnt="0"/>
      <dgm:spPr/>
    </dgm:pt>
    <dgm:pt modelId="{0E127B1A-00DC-468F-9EC7-598851BB292E}" type="pres">
      <dgm:prSet presAssocID="{9334166D-B7AB-4ABE-91CA-3ED55C208960}" presName="accentRepeatNode" presStyleLbl="solidFgAcc1" presStyleIdx="1" presStyleCnt="2"/>
      <dgm:spPr>
        <a:ln>
          <a:solidFill>
            <a:schemeClr val="tx1"/>
          </a:solidFill>
        </a:ln>
      </dgm:spPr>
    </dgm:pt>
  </dgm:ptLst>
  <dgm:cxnLst>
    <dgm:cxn modelId="{6AC79491-59F4-4D2F-B844-66F3A7C6B38A}" type="presOf" srcId="{FAA5BC81-4A8E-479E-819F-4C3A6BAD9F58}" destId="{BF739ECF-53A9-4368-864D-AA133760B855}" srcOrd="0" destOrd="0" presId="urn:microsoft.com/office/officeart/2008/layout/VerticalCurvedList"/>
    <dgm:cxn modelId="{FEF0CEC2-DCE7-459B-9FCD-88391AFB3871}" type="presOf" srcId="{71FA2AA1-89E5-4C4F-A95B-509C1F379463}" destId="{AE6D436B-9FAA-4565-9EFD-77F9A8F68585}" srcOrd="0" destOrd="0" presId="urn:microsoft.com/office/officeart/2008/layout/VerticalCurvedList"/>
    <dgm:cxn modelId="{146A10E6-7533-427C-9D23-D8BC541A4CA7}" srcId="{71FA2AA1-89E5-4C4F-A95B-509C1F379463}" destId="{FAA5BC81-4A8E-479E-819F-4C3A6BAD9F58}" srcOrd="0" destOrd="0" parTransId="{81AB1800-6185-4B17-BE95-273A9B971E05}" sibTransId="{5C4B78BF-CF63-4304-88F8-E738A969F10D}"/>
    <dgm:cxn modelId="{89259881-7A67-4A9A-A5C4-3D5EB7FC86EC}" type="presOf" srcId="{5C4B78BF-CF63-4304-88F8-E738A969F10D}" destId="{E1311FD6-F308-42AE-8573-36C0297CB448}" srcOrd="0" destOrd="0" presId="urn:microsoft.com/office/officeart/2008/layout/VerticalCurvedList"/>
    <dgm:cxn modelId="{3B787961-88FE-46B0-92F0-D6E589ED1664}" type="presOf" srcId="{9334166D-B7AB-4ABE-91CA-3ED55C208960}" destId="{3B2E3025-8316-435D-A5AB-65FFB8E94A2B}" srcOrd="0" destOrd="0" presId="urn:microsoft.com/office/officeart/2008/layout/VerticalCurvedList"/>
    <dgm:cxn modelId="{86C29F29-D1E6-4AFF-9E4B-C8B1A2C42C70}" srcId="{71FA2AA1-89E5-4C4F-A95B-509C1F379463}" destId="{9334166D-B7AB-4ABE-91CA-3ED55C208960}" srcOrd="1" destOrd="0" parTransId="{79DD9C56-F616-47B6-BA3B-0BE3B4D873C1}" sibTransId="{114FFD4D-5965-46CD-8C75-BE4AFA874229}"/>
    <dgm:cxn modelId="{D3B9CCC9-D6CF-46DC-9402-BDBD9D0973F1}" type="presParOf" srcId="{AE6D436B-9FAA-4565-9EFD-77F9A8F68585}" destId="{34E4205A-E841-4965-9B1C-1601C9B607A8}" srcOrd="0" destOrd="0" presId="urn:microsoft.com/office/officeart/2008/layout/VerticalCurvedList"/>
    <dgm:cxn modelId="{7F027F7C-7E80-4159-9068-D7F593DD4208}" type="presParOf" srcId="{34E4205A-E841-4965-9B1C-1601C9B607A8}" destId="{C2CA6608-B376-427E-9FB5-D1FAC2D84981}" srcOrd="0" destOrd="0" presId="urn:microsoft.com/office/officeart/2008/layout/VerticalCurvedList"/>
    <dgm:cxn modelId="{53166A4E-89DE-44C2-BB6B-40F3482F4D04}" type="presParOf" srcId="{C2CA6608-B376-427E-9FB5-D1FAC2D84981}" destId="{E0DF6C63-A11B-4FA7-B0CA-2CF7CFAC204D}" srcOrd="0" destOrd="0" presId="urn:microsoft.com/office/officeart/2008/layout/VerticalCurvedList"/>
    <dgm:cxn modelId="{AE84E6B5-EAFE-484E-BF21-0761AF610C1D}" type="presParOf" srcId="{C2CA6608-B376-427E-9FB5-D1FAC2D84981}" destId="{E1311FD6-F308-42AE-8573-36C0297CB448}" srcOrd="1" destOrd="0" presId="urn:microsoft.com/office/officeart/2008/layout/VerticalCurvedList"/>
    <dgm:cxn modelId="{4F8DB0A5-5F96-412B-887E-729F987A6CD7}" type="presParOf" srcId="{C2CA6608-B376-427E-9FB5-D1FAC2D84981}" destId="{5E82710B-669A-413A-93CD-7EEC22105A62}" srcOrd="2" destOrd="0" presId="urn:microsoft.com/office/officeart/2008/layout/VerticalCurvedList"/>
    <dgm:cxn modelId="{53D4176E-29A4-4A30-84C4-325F1DE92B2D}" type="presParOf" srcId="{C2CA6608-B376-427E-9FB5-D1FAC2D84981}" destId="{2316C270-B99F-422E-AC78-130443BBB6FA}" srcOrd="3" destOrd="0" presId="urn:microsoft.com/office/officeart/2008/layout/VerticalCurvedList"/>
    <dgm:cxn modelId="{4C5B941C-8188-4707-A34A-3A92F8B179B9}" type="presParOf" srcId="{34E4205A-E841-4965-9B1C-1601C9B607A8}" destId="{BF739ECF-53A9-4368-864D-AA133760B855}" srcOrd="1" destOrd="0" presId="urn:microsoft.com/office/officeart/2008/layout/VerticalCurvedList"/>
    <dgm:cxn modelId="{D97D6E52-3D8D-47E7-B6F3-86D431DD0756}" type="presParOf" srcId="{34E4205A-E841-4965-9B1C-1601C9B607A8}" destId="{12CF3C3D-9678-43BF-83F0-166886517F6F}" srcOrd="2" destOrd="0" presId="urn:microsoft.com/office/officeart/2008/layout/VerticalCurvedList"/>
    <dgm:cxn modelId="{23D46887-C6F9-4378-BDFC-6A94F6FFBB7C}" type="presParOf" srcId="{12CF3C3D-9678-43BF-83F0-166886517F6F}" destId="{8A940111-3735-418E-9AC8-96C6D9BFBCD7}" srcOrd="0" destOrd="0" presId="urn:microsoft.com/office/officeart/2008/layout/VerticalCurvedList"/>
    <dgm:cxn modelId="{DB4CACC7-6AE4-4904-A218-E50C14F86C47}" type="presParOf" srcId="{34E4205A-E841-4965-9B1C-1601C9B607A8}" destId="{3B2E3025-8316-435D-A5AB-65FFB8E94A2B}" srcOrd="3" destOrd="0" presId="urn:microsoft.com/office/officeart/2008/layout/VerticalCurvedList"/>
    <dgm:cxn modelId="{46537556-F9DE-4944-AD46-DF72B044D534}" type="presParOf" srcId="{34E4205A-E841-4965-9B1C-1601C9B607A8}" destId="{69EBECD8-EC27-48E0-82CA-E17A63F6A6F5}" srcOrd="4" destOrd="0" presId="urn:microsoft.com/office/officeart/2008/layout/VerticalCurvedList"/>
    <dgm:cxn modelId="{BFCBCACB-D1AD-4000-BCCB-78896178462A}" type="presParOf" srcId="{69EBECD8-EC27-48E0-82CA-E17A63F6A6F5}" destId="{0E127B1A-00DC-468F-9EC7-598851BB29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FA2AA1-89E5-4C4F-A95B-509C1F379463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AA5BC81-4A8E-479E-819F-4C3A6BAD9F58}">
      <dgm:prSet phldrT="[Metin]" custT="1"/>
      <dgm:spPr>
        <a:gradFill flip="none" rotWithShape="0">
          <a:gsLst>
            <a:gs pos="0">
              <a:schemeClr val="bg1">
                <a:lumMod val="65000"/>
                <a:shade val="30000"/>
                <a:satMod val="115000"/>
              </a:schemeClr>
            </a:gs>
            <a:gs pos="50000">
              <a:schemeClr val="bg1">
                <a:lumMod val="65000"/>
                <a:shade val="67500"/>
                <a:satMod val="115000"/>
              </a:schemeClr>
            </a:gs>
            <a:gs pos="100000">
              <a:schemeClr val="bg1">
                <a:lumMod val="6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tr-TR" sz="3600" dirty="0" smtClean="0">
              <a:solidFill>
                <a:schemeClr val="tx2"/>
              </a:solidFill>
              <a:latin typeface="Calibri" panose="020F0502020204030204" pitchFamily="34" charset="0"/>
            </a:rPr>
            <a:t>Mevzuat ve Hedefler</a:t>
          </a:r>
          <a:endParaRPr lang="tr-TR" sz="3600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81AB1800-6185-4B17-BE95-273A9B971E05}" type="parTrans" cxnId="{146A10E6-7533-427C-9D23-D8BC541A4CA7}">
      <dgm:prSet/>
      <dgm:spPr/>
      <dgm:t>
        <a:bodyPr/>
        <a:lstStyle/>
        <a:p>
          <a:endParaRPr lang="tr-TR" sz="3600">
            <a:latin typeface="Calibri" panose="020F0502020204030204" pitchFamily="34" charset="0"/>
          </a:endParaRPr>
        </a:p>
      </dgm:t>
    </dgm:pt>
    <dgm:pt modelId="{5C4B78BF-CF63-4304-88F8-E738A969F10D}" type="sibTrans" cxnId="{146A10E6-7533-427C-9D23-D8BC541A4CA7}">
      <dgm:prSet/>
      <dgm:spPr>
        <a:ln>
          <a:solidFill>
            <a:schemeClr val="tx1"/>
          </a:solidFill>
        </a:ln>
      </dgm:spPr>
      <dgm:t>
        <a:bodyPr/>
        <a:lstStyle/>
        <a:p>
          <a:endParaRPr lang="tr-TR" sz="3600">
            <a:latin typeface="Calibri" panose="020F0502020204030204" pitchFamily="34" charset="0"/>
          </a:endParaRPr>
        </a:p>
      </dgm:t>
    </dgm:pt>
    <dgm:pt modelId="{9334166D-B7AB-4ABE-91CA-3ED55C208960}">
      <dgm:prSet phldrT="[Metin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tr-TR" sz="3600" dirty="0" smtClean="0">
              <a:solidFill>
                <a:schemeClr val="tx2"/>
              </a:solidFill>
              <a:latin typeface="Calibri" panose="020F0502020204030204" pitchFamily="34" charset="0"/>
            </a:rPr>
            <a:t>Yatırım Teşvik Sistemi</a:t>
          </a:r>
          <a:endParaRPr lang="tr-TR" sz="3600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79DD9C56-F616-47B6-BA3B-0BE3B4D873C1}" type="parTrans" cxnId="{86C29F29-D1E6-4AFF-9E4B-C8B1A2C42C70}">
      <dgm:prSet/>
      <dgm:spPr/>
      <dgm:t>
        <a:bodyPr/>
        <a:lstStyle/>
        <a:p>
          <a:endParaRPr lang="tr-TR" sz="3600">
            <a:latin typeface="Calibri" panose="020F0502020204030204" pitchFamily="34" charset="0"/>
          </a:endParaRPr>
        </a:p>
      </dgm:t>
    </dgm:pt>
    <dgm:pt modelId="{114FFD4D-5965-46CD-8C75-BE4AFA874229}" type="sibTrans" cxnId="{86C29F29-D1E6-4AFF-9E4B-C8B1A2C42C70}">
      <dgm:prSet/>
      <dgm:spPr/>
      <dgm:t>
        <a:bodyPr/>
        <a:lstStyle/>
        <a:p>
          <a:endParaRPr lang="tr-TR" sz="3600">
            <a:latin typeface="Calibri" panose="020F0502020204030204" pitchFamily="34" charset="0"/>
          </a:endParaRPr>
        </a:p>
      </dgm:t>
    </dgm:pt>
    <dgm:pt modelId="{AE6D436B-9FAA-4565-9EFD-77F9A8F68585}" type="pres">
      <dgm:prSet presAssocID="{71FA2AA1-89E5-4C4F-A95B-509C1F3794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34E4205A-E841-4965-9B1C-1601C9B607A8}" type="pres">
      <dgm:prSet presAssocID="{71FA2AA1-89E5-4C4F-A95B-509C1F379463}" presName="Name1" presStyleCnt="0"/>
      <dgm:spPr/>
    </dgm:pt>
    <dgm:pt modelId="{C2CA6608-B376-427E-9FB5-D1FAC2D84981}" type="pres">
      <dgm:prSet presAssocID="{71FA2AA1-89E5-4C4F-A95B-509C1F379463}" presName="cycle" presStyleCnt="0"/>
      <dgm:spPr/>
    </dgm:pt>
    <dgm:pt modelId="{E0DF6C63-A11B-4FA7-B0CA-2CF7CFAC204D}" type="pres">
      <dgm:prSet presAssocID="{71FA2AA1-89E5-4C4F-A95B-509C1F379463}" presName="srcNode" presStyleLbl="node1" presStyleIdx="0" presStyleCnt="2"/>
      <dgm:spPr/>
    </dgm:pt>
    <dgm:pt modelId="{E1311FD6-F308-42AE-8573-36C0297CB448}" type="pres">
      <dgm:prSet presAssocID="{71FA2AA1-89E5-4C4F-A95B-509C1F379463}" presName="conn" presStyleLbl="parChTrans1D2" presStyleIdx="0" presStyleCnt="1"/>
      <dgm:spPr/>
      <dgm:t>
        <a:bodyPr/>
        <a:lstStyle/>
        <a:p>
          <a:endParaRPr lang="tr-TR"/>
        </a:p>
      </dgm:t>
    </dgm:pt>
    <dgm:pt modelId="{5E82710B-669A-413A-93CD-7EEC22105A62}" type="pres">
      <dgm:prSet presAssocID="{71FA2AA1-89E5-4C4F-A95B-509C1F379463}" presName="extraNode" presStyleLbl="node1" presStyleIdx="0" presStyleCnt="2"/>
      <dgm:spPr/>
    </dgm:pt>
    <dgm:pt modelId="{2316C270-B99F-422E-AC78-130443BBB6FA}" type="pres">
      <dgm:prSet presAssocID="{71FA2AA1-89E5-4C4F-A95B-509C1F379463}" presName="dstNode" presStyleLbl="node1" presStyleIdx="0" presStyleCnt="2"/>
      <dgm:spPr/>
    </dgm:pt>
    <dgm:pt modelId="{BF739ECF-53A9-4368-864D-AA133760B855}" type="pres">
      <dgm:prSet presAssocID="{FAA5BC81-4A8E-479E-819F-4C3A6BAD9F58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2CF3C3D-9678-43BF-83F0-166886517F6F}" type="pres">
      <dgm:prSet presAssocID="{FAA5BC81-4A8E-479E-819F-4C3A6BAD9F58}" presName="accent_1" presStyleCnt="0"/>
      <dgm:spPr/>
    </dgm:pt>
    <dgm:pt modelId="{8A940111-3735-418E-9AC8-96C6D9BFBCD7}" type="pres">
      <dgm:prSet presAssocID="{FAA5BC81-4A8E-479E-819F-4C3A6BAD9F58}" presName="accentRepeatNode" presStyleLbl="solidFgAcc1" presStyleIdx="0" presStyleCnt="2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tr-TR"/>
        </a:p>
      </dgm:t>
    </dgm:pt>
    <dgm:pt modelId="{3B2E3025-8316-435D-A5AB-65FFB8E94A2B}" type="pres">
      <dgm:prSet presAssocID="{9334166D-B7AB-4ABE-91CA-3ED55C208960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EBECD8-EC27-48E0-82CA-E17A63F6A6F5}" type="pres">
      <dgm:prSet presAssocID="{9334166D-B7AB-4ABE-91CA-3ED55C208960}" presName="accent_2" presStyleCnt="0"/>
      <dgm:spPr/>
    </dgm:pt>
    <dgm:pt modelId="{0E127B1A-00DC-468F-9EC7-598851BB292E}" type="pres">
      <dgm:prSet presAssocID="{9334166D-B7AB-4ABE-91CA-3ED55C208960}" presName="accentRepeatNode" presStyleLbl="solidFgAcc1" presStyleIdx="1" presStyleCnt="2"/>
      <dgm:spPr>
        <a:solidFill>
          <a:srgbClr val="C00000"/>
        </a:solidFill>
        <a:ln>
          <a:solidFill>
            <a:schemeClr val="accent3"/>
          </a:solidFill>
        </a:ln>
      </dgm:spPr>
      <dgm:t>
        <a:bodyPr/>
        <a:lstStyle/>
        <a:p>
          <a:endParaRPr lang="tr-TR"/>
        </a:p>
      </dgm:t>
    </dgm:pt>
  </dgm:ptLst>
  <dgm:cxnLst>
    <dgm:cxn modelId="{A9C5A831-CDB0-446B-BF69-11C88CA700E2}" type="presOf" srcId="{FAA5BC81-4A8E-479E-819F-4C3A6BAD9F58}" destId="{BF739ECF-53A9-4368-864D-AA133760B855}" srcOrd="0" destOrd="0" presId="urn:microsoft.com/office/officeart/2008/layout/VerticalCurvedList"/>
    <dgm:cxn modelId="{E87D8F94-0196-4ADF-A85B-A945F6D0870D}" type="presOf" srcId="{71FA2AA1-89E5-4C4F-A95B-509C1F379463}" destId="{AE6D436B-9FAA-4565-9EFD-77F9A8F68585}" srcOrd="0" destOrd="0" presId="urn:microsoft.com/office/officeart/2008/layout/VerticalCurvedList"/>
    <dgm:cxn modelId="{3286F848-31F2-48BC-98FB-266B00D4294A}" type="presOf" srcId="{5C4B78BF-CF63-4304-88F8-E738A969F10D}" destId="{E1311FD6-F308-42AE-8573-36C0297CB448}" srcOrd="0" destOrd="0" presId="urn:microsoft.com/office/officeart/2008/layout/VerticalCurvedList"/>
    <dgm:cxn modelId="{E82434CC-671C-4657-A003-709B8236A13A}" type="presOf" srcId="{9334166D-B7AB-4ABE-91CA-3ED55C208960}" destId="{3B2E3025-8316-435D-A5AB-65FFB8E94A2B}" srcOrd="0" destOrd="0" presId="urn:microsoft.com/office/officeart/2008/layout/VerticalCurvedList"/>
    <dgm:cxn modelId="{86C29F29-D1E6-4AFF-9E4B-C8B1A2C42C70}" srcId="{71FA2AA1-89E5-4C4F-A95B-509C1F379463}" destId="{9334166D-B7AB-4ABE-91CA-3ED55C208960}" srcOrd="1" destOrd="0" parTransId="{79DD9C56-F616-47B6-BA3B-0BE3B4D873C1}" sibTransId="{114FFD4D-5965-46CD-8C75-BE4AFA874229}"/>
    <dgm:cxn modelId="{146A10E6-7533-427C-9D23-D8BC541A4CA7}" srcId="{71FA2AA1-89E5-4C4F-A95B-509C1F379463}" destId="{FAA5BC81-4A8E-479E-819F-4C3A6BAD9F58}" srcOrd="0" destOrd="0" parTransId="{81AB1800-6185-4B17-BE95-273A9B971E05}" sibTransId="{5C4B78BF-CF63-4304-88F8-E738A969F10D}"/>
    <dgm:cxn modelId="{ED9B18FB-4B1C-433E-A605-3705262A0776}" type="presParOf" srcId="{AE6D436B-9FAA-4565-9EFD-77F9A8F68585}" destId="{34E4205A-E841-4965-9B1C-1601C9B607A8}" srcOrd="0" destOrd="0" presId="urn:microsoft.com/office/officeart/2008/layout/VerticalCurvedList"/>
    <dgm:cxn modelId="{F8E53AD2-0BC2-45AD-AB7F-DE0CB954495A}" type="presParOf" srcId="{34E4205A-E841-4965-9B1C-1601C9B607A8}" destId="{C2CA6608-B376-427E-9FB5-D1FAC2D84981}" srcOrd="0" destOrd="0" presId="urn:microsoft.com/office/officeart/2008/layout/VerticalCurvedList"/>
    <dgm:cxn modelId="{48E04438-06DD-49B0-BED4-EF664CC28AB2}" type="presParOf" srcId="{C2CA6608-B376-427E-9FB5-D1FAC2D84981}" destId="{E0DF6C63-A11B-4FA7-B0CA-2CF7CFAC204D}" srcOrd="0" destOrd="0" presId="urn:microsoft.com/office/officeart/2008/layout/VerticalCurvedList"/>
    <dgm:cxn modelId="{3F4B8238-E738-4737-8010-FE390B08BA8D}" type="presParOf" srcId="{C2CA6608-B376-427E-9FB5-D1FAC2D84981}" destId="{E1311FD6-F308-42AE-8573-36C0297CB448}" srcOrd="1" destOrd="0" presId="urn:microsoft.com/office/officeart/2008/layout/VerticalCurvedList"/>
    <dgm:cxn modelId="{222E23D9-AFD9-4B94-B12A-B17F637E28F1}" type="presParOf" srcId="{C2CA6608-B376-427E-9FB5-D1FAC2D84981}" destId="{5E82710B-669A-413A-93CD-7EEC22105A62}" srcOrd="2" destOrd="0" presId="urn:microsoft.com/office/officeart/2008/layout/VerticalCurvedList"/>
    <dgm:cxn modelId="{40BB2F28-89CA-40EB-99A5-649E5CC64066}" type="presParOf" srcId="{C2CA6608-B376-427E-9FB5-D1FAC2D84981}" destId="{2316C270-B99F-422E-AC78-130443BBB6FA}" srcOrd="3" destOrd="0" presId="urn:microsoft.com/office/officeart/2008/layout/VerticalCurvedList"/>
    <dgm:cxn modelId="{EC9F6CFF-EE3D-4197-BFBD-ED70178D5D76}" type="presParOf" srcId="{34E4205A-E841-4965-9B1C-1601C9B607A8}" destId="{BF739ECF-53A9-4368-864D-AA133760B855}" srcOrd="1" destOrd="0" presId="urn:microsoft.com/office/officeart/2008/layout/VerticalCurvedList"/>
    <dgm:cxn modelId="{FFCD3135-851D-4B58-8E30-DB637FD46D61}" type="presParOf" srcId="{34E4205A-E841-4965-9B1C-1601C9B607A8}" destId="{12CF3C3D-9678-43BF-83F0-166886517F6F}" srcOrd="2" destOrd="0" presId="urn:microsoft.com/office/officeart/2008/layout/VerticalCurvedList"/>
    <dgm:cxn modelId="{E72D1588-6AE1-44CD-936D-4350FF774C36}" type="presParOf" srcId="{12CF3C3D-9678-43BF-83F0-166886517F6F}" destId="{8A940111-3735-418E-9AC8-96C6D9BFBCD7}" srcOrd="0" destOrd="0" presId="urn:microsoft.com/office/officeart/2008/layout/VerticalCurvedList"/>
    <dgm:cxn modelId="{8DE307D6-5CEA-4CDF-A686-C15609E91677}" type="presParOf" srcId="{34E4205A-E841-4965-9B1C-1601C9B607A8}" destId="{3B2E3025-8316-435D-A5AB-65FFB8E94A2B}" srcOrd="3" destOrd="0" presId="urn:microsoft.com/office/officeart/2008/layout/VerticalCurvedList"/>
    <dgm:cxn modelId="{3FC0AA52-5533-48FA-8365-8B922A3C3E69}" type="presParOf" srcId="{34E4205A-E841-4965-9B1C-1601C9B607A8}" destId="{69EBECD8-EC27-48E0-82CA-E17A63F6A6F5}" srcOrd="4" destOrd="0" presId="urn:microsoft.com/office/officeart/2008/layout/VerticalCurvedList"/>
    <dgm:cxn modelId="{85EE1C77-9D68-41E6-9545-33DBB8F0273A}" type="presParOf" srcId="{69EBECD8-EC27-48E0-82CA-E17A63F6A6F5}" destId="{0E127B1A-00DC-468F-9EC7-598851BB29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42DDD6-5B62-4B26-BFE5-5EB49B624EBD}" type="doc">
      <dgm:prSet loTypeId="urn:microsoft.com/office/officeart/2005/8/layout/hierarchy4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A03CEB-8672-4E71-9F63-23371EA00F05}">
      <dgm:prSet phldrT="[Metin]" custT="1"/>
      <dgm:spPr>
        <a:gradFill flip="none" rotWithShape="0">
          <a:gsLst>
            <a:gs pos="0">
              <a:srgbClr val="009900">
                <a:shade val="30000"/>
                <a:satMod val="115000"/>
              </a:srgbClr>
            </a:gs>
            <a:gs pos="50000">
              <a:srgbClr val="009900">
                <a:shade val="67500"/>
                <a:satMod val="115000"/>
              </a:srgbClr>
            </a:gs>
            <a:gs pos="100000">
              <a:srgbClr val="009900">
                <a:shade val="100000"/>
                <a:satMod val="115000"/>
              </a:srgbClr>
            </a:gs>
          </a:gsLst>
          <a:lin ang="18900000" scaled="1"/>
          <a:tileRect/>
        </a:gradFill>
        <a:effectLst>
          <a:outerShdw blurRad="50800" dist="76200" dir="5400000" algn="t" rotWithShape="0">
            <a:prstClr val="black">
              <a:alpha val="48000"/>
            </a:prstClr>
          </a:outerShdw>
        </a:effectLst>
      </dgm:spPr>
      <dgm:t>
        <a:bodyPr/>
        <a:lstStyle/>
        <a:p>
          <a:r>
            <a:rPr lang="tr-TR" sz="16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BÖLGESEL TEŞVİK UYGULAMALARI</a:t>
          </a:r>
        </a:p>
      </dgm:t>
    </dgm:pt>
    <dgm:pt modelId="{A08C812F-86B3-4F63-8FD7-09DE68551641}" type="parTrans" cxnId="{43D0E8F3-D731-4490-B5BF-5095E843D90D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1951BBF3-EEF9-43BE-A0D8-F89D79B047B7}" type="sibTrans" cxnId="{43D0E8F3-D731-4490-B5BF-5095E843D90D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6C3F686D-743A-4A87-AF14-D2EE8FC85410}">
      <dgm:prSet phldrT="[Metin]" custT="1"/>
      <dgm:spPr>
        <a:gradFill flip="none" rotWithShape="0">
          <a:gsLst>
            <a:gs pos="0">
              <a:srgbClr val="3333CC">
                <a:shade val="30000"/>
                <a:satMod val="115000"/>
              </a:srgbClr>
            </a:gs>
            <a:gs pos="50000">
              <a:srgbClr val="3333CC">
                <a:shade val="67500"/>
                <a:satMod val="115000"/>
              </a:srgbClr>
            </a:gs>
            <a:gs pos="100000">
              <a:srgbClr val="3333CC">
                <a:shade val="100000"/>
                <a:satMod val="115000"/>
              </a:srgbClr>
            </a:gs>
          </a:gsLst>
          <a:lin ang="18900000" scaled="1"/>
          <a:tileRect/>
        </a:gradFill>
        <a:effectLst>
          <a:outerShdw blurRad="50800" dist="76200" dir="5400000" algn="t" rotWithShape="0">
            <a:prstClr val="black">
              <a:alpha val="48000"/>
            </a:prstClr>
          </a:outerShdw>
        </a:effectLst>
      </dgm:spPr>
      <dgm:t>
        <a:bodyPr/>
        <a:lstStyle/>
        <a:p>
          <a:r>
            <a:rPr lang="tr-TR" sz="16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BÜYÜK ÖLÇEKLİ YATIRIMLAR</a:t>
          </a:r>
          <a:endParaRPr lang="en-US" sz="1600" b="1" noProof="0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gm:t>
    </dgm:pt>
    <dgm:pt modelId="{A15A0DAB-25FA-4ED9-BD8A-AC4C3B381C53}" type="parTrans" cxnId="{BACD6E7C-21E2-40C5-B7E7-D73C67B2739D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E98AD0C7-6660-4ABE-80B4-C7E82807C7C3}" type="sibTrans" cxnId="{BACD6E7C-21E2-40C5-B7E7-D73C67B2739D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0C54B836-EAD0-4027-9138-A5114DAB9529}">
      <dgm:prSet phldrT="[Metin]" custT="1"/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18900000" scaled="1"/>
          <a:tileRect/>
        </a:gradFill>
        <a:effectLst>
          <a:outerShdw blurRad="50800" dist="76200" dir="5400000" algn="t" rotWithShape="0">
            <a:prstClr val="black">
              <a:alpha val="48000"/>
            </a:prstClr>
          </a:outerShdw>
        </a:effectLst>
      </dgm:spPr>
      <dgm:t>
        <a:bodyPr/>
        <a:lstStyle/>
        <a:p>
          <a:r>
            <a:rPr lang="tr-TR" sz="16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GENEL TEŞVİK</a:t>
          </a:r>
          <a:endParaRPr lang="en-US" sz="1600" b="1" noProof="0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gm:t>
    </dgm:pt>
    <dgm:pt modelId="{56A394CA-CF4C-4712-A282-4DF8BF2424F9}" type="parTrans" cxnId="{6AC8669D-C331-42E1-8839-9D8EE1BFC501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67245BC0-BE5B-444E-B245-94ACBB25325D}" type="sibTrans" cxnId="{6AC8669D-C331-42E1-8839-9D8EE1BFC501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224AEF8B-9AB0-4710-A833-C82467A7138E}">
      <dgm:prSet custT="1"/>
      <dgm:spPr>
        <a:gradFill flip="none" rotWithShape="0">
          <a:gsLst>
            <a:gs pos="0">
              <a:srgbClr val="7030A0">
                <a:shade val="30000"/>
                <a:satMod val="115000"/>
              </a:srgbClr>
            </a:gs>
            <a:gs pos="50000">
              <a:srgbClr val="7030A0">
                <a:shade val="67500"/>
                <a:satMod val="115000"/>
              </a:srgbClr>
            </a:gs>
            <a:gs pos="100000">
              <a:srgbClr val="7030A0">
                <a:shade val="100000"/>
                <a:satMod val="115000"/>
              </a:srgbClr>
            </a:gs>
          </a:gsLst>
          <a:lin ang="0" scaled="1"/>
          <a:tileRect/>
        </a:gradFill>
        <a:effectLst>
          <a:outerShdw blurRad="50800" dist="76200" dir="5400000" algn="t" rotWithShape="0">
            <a:prstClr val="black">
              <a:alpha val="48000"/>
            </a:prstClr>
          </a:outerShdw>
        </a:effectLst>
      </dgm:spPr>
      <dgm:t>
        <a:bodyPr/>
        <a:lstStyle/>
        <a:p>
          <a:r>
            <a:rPr lang="tr-TR" sz="16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STRATEJİK YATIRIMLAR</a:t>
          </a:r>
          <a:endParaRPr lang="en-US" sz="1600" b="1" noProof="0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gm:t>
    </dgm:pt>
    <dgm:pt modelId="{B1E0F797-64FA-4645-9075-973C464EDC2C}" type="parTrans" cxnId="{0FC8F148-3A6A-4F39-9DE5-A696DEEDC5BC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775DC98E-B52C-4545-9E71-A97CCF03D1DC}" type="sibTrans" cxnId="{0FC8F148-3A6A-4F39-9DE5-A696DEEDC5BC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CDBC9187-9D41-4603-B960-F61371BF907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0" indent="0" algn="l"/>
          <a:r>
            <a:rPr lang="tr-TR" sz="14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Arial" charset="0"/>
            </a:rPr>
            <a:t>Cari açığın azaltılmasına katkı sağlayacak katma değeri yüksek yatırımları desteklenmektedir.</a:t>
          </a:r>
          <a:endParaRPr lang="en-US" sz="1400" b="1" noProof="0" dirty="0">
            <a:solidFill>
              <a:srgbClr val="000000"/>
            </a:solidFill>
            <a:effectLst/>
            <a:latin typeface="Calibri" panose="020F0502020204030204" pitchFamily="34" charset="0"/>
          </a:endParaRPr>
        </a:p>
      </dgm:t>
    </dgm:pt>
    <dgm:pt modelId="{EAC0D662-5959-4091-9901-6D9424954B58}" type="parTrans" cxnId="{AF36B497-B324-413A-9975-A6A0C235CB58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61D0A6DC-60D9-4A29-B510-3923FC31F7B8}" type="sibTrans" cxnId="{AF36B497-B324-413A-9975-A6A0C235CB58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A537AD09-8050-43CC-B3B9-1E580EB169C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0" indent="0" algn="l"/>
          <a:r>
            <a:rPr lang="tr-TR" sz="14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Arial" charset="0"/>
            </a:rPr>
            <a:t>Teknoloji ve Ar- </a:t>
          </a:r>
          <a:r>
            <a:rPr lang="tr-TR" sz="1400" b="1" dirty="0" err="1" smtClean="0">
              <a:solidFill>
                <a:srgbClr val="000000"/>
              </a:solidFill>
              <a:effectLst/>
              <a:latin typeface="Calibri" panose="020F0502020204030204" pitchFamily="34" charset="0"/>
              <a:cs typeface="Arial" charset="0"/>
            </a:rPr>
            <a:t>Ge</a:t>
          </a:r>
          <a:r>
            <a:rPr lang="tr-TR" sz="14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Arial" charset="0"/>
            </a:rPr>
            <a:t> kapasitesini artıracak, rekabet üstünlüğü sağlayacak yatırımları desteklenmektedir.</a:t>
          </a:r>
          <a:endParaRPr lang="en-US" sz="1400" b="1" noProof="0" dirty="0">
            <a:solidFill>
              <a:srgbClr val="000000"/>
            </a:solidFill>
            <a:effectLst/>
            <a:latin typeface="Calibri" panose="020F0502020204030204" pitchFamily="34" charset="0"/>
          </a:endParaRPr>
        </a:p>
      </dgm:t>
    </dgm:pt>
    <dgm:pt modelId="{81C5CC79-8055-4672-8736-C56AF22BE993}" type="parTrans" cxnId="{901C0AAB-CA5B-4A01-91E2-2C5F31CF032C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3F9A5439-3B30-4576-84BC-EAECF2DE7015}" type="sibTrans" cxnId="{901C0AAB-CA5B-4A01-91E2-2C5F31CF032C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DFBD9FF2-C33B-4C07-9983-4E561AEA1E9A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0" indent="0" algn="l"/>
          <a:r>
            <a:rPr lang="tr-TR" sz="1400" b="1" dirty="0" smtClean="0">
              <a:solidFill>
                <a:srgbClr val="000000"/>
              </a:solidFill>
              <a:effectLst/>
              <a:latin typeface="Calibri" panose="020F0502020204030204" pitchFamily="34" charset="0"/>
            </a:rPr>
            <a:t>Teşvik edilmeyecek yatırım konuları dışında kalan tüm yatırımları kapsamaktadır.</a:t>
          </a:r>
          <a:endParaRPr lang="en-US" sz="1400" b="1" noProof="0" dirty="0">
            <a:solidFill>
              <a:srgbClr val="000000"/>
            </a:solidFill>
            <a:effectLst/>
            <a:latin typeface="Calibri" panose="020F0502020204030204" pitchFamily="34" charset="0"/>
          </a:endParaRPr>
        </a:p>
      </dgm:t>
    </dgm:pt>
    <dgm:pt modelId="{9B597EAE-11BC-4276-BF7B-9C91B5BBA445}" type="parTrans" cxnId="{A006348D-5EBB-4AD2-8A7D-566F3D5BF7E8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05F4587A-2987-48BE-B558-37981454A993}" type="sibTrans" cxnId="{A006348D-5EBB-4AD2-8A7D-566F3D5BF7E8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6791FC27-5FB3-49A2-B46A-7CCB302C9034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 anchor="ctr"/>
        <a:lstStyle/>
        <a:p>
          <a:pPr marL="0" indent="0" algn="l"/>
          <a:r>
            <a:rPr lang="tr-TR" sz="14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Arial" charset="0"/>
            </a:rPr>
            <a:t>İller arasındaki gelişmişlik farkını azaltmayı ve illerin üretim ve ihracat potansiyellerini artırmayı hedefler.</a:t>
          </a:r>
          <a:endParaRPr lang="en-US" sz="1400" b="1" noProof="0" dirty="0">
            <a:solidFill>
              <a:srgbClr val="000000"/>
            </a:solidFill>
            <a:effectLst/>
            <a:latin typeface="Calibri" panose="020F0502020204030204" pitchFamily="34" charset="0"/>
          </a:endParaRPr>
        </a:p>
      </dgm:t>
    </dgm:pt>
    <dgm:pt modelId="{B5A9C11E-6980-4FAC-8392-0ADB32958285}" type="parTrans" cxnId="{3481D421-2148-4CBC-8DAB-74A112322905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1CE653BD-9905-4BFF-887D-60F900E42F50}" type="sibTrans" cxnId="{3481D421-2148-4CBC-8DAB-74A112322905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F78473A9-E3CE-41EB-9955-5FE1E315536D}">
      <dgm:prSet phldrT="[Metin]" custT="1"/>
      <dgm:spPr>
        <a:gradFill flip="none" rotWithShape="0">
          <a:gsLst>
            <a:gs pos="0">
              <a:srgbClr val="009900">
                <a:shade val="30000"/>
                <a:satMod val="115000"/>
              </a:srgbClr>
            </a:gs>
            <a:gs pos="50000">
              <a:srgbClr val="009900">
                <a:shade val="67500"/>
                <a:satMod val="115000"/>
              </a:srgbClr>
            </a:gs>
            <a:gs pos="100000">
              <a:srgbClr val="009900">
                <a:shade val="100000"/>
                <a:satMod val="115000"/>
              </a:srgbClr>
            </a:gs>
          </a:gsLst>
          <a:lin ang="18900000" scaled="1"/>
          <a:tileRect/>
        </a:gradFill>
        <a:effectLst>
          <a:outerShdw blurRad="50800" dist="76200" dir="5400000" algn="t" rotWithShape="0">
            <a:prstClr val="black">
              <a:alpha val="48000"/>
            </a:prstClr>
          </a:outerShdw>
        </a:effectLst>
      </dgm:spPr>
      <dgm:t>
        <a:bodyPr/>
        <a:lstStyle/>
        <a:p>
          <a:r>
            <a:rPr lang="tr-TR" sz="16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ÖNCELİKLİ YATIRIM KONULARI</a:t>
          </a:r>
          <a:endParaRPr lang="en-US" sz="1600" b="1" noProof="0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gm:t>
    </dgm:pt>
    <dgm:pt modelId="{3F32E2FD-C6D3-48E1-8A56-D985DA3A8F58}" type="parTrans" cxnId="{EA0CA65F-07AB-4117-AE2F-AE4094F01B6C}">
      <dgm:prSet/>
      <dgm:spPr/>
      <dgm:t>
        <a:bodyPr/>
        <a:lstStyle/>
        <a:p>
          <a:endParaRPr lang="tr-TR"/>
        </a:p>
      </dgm:t>
    </dgm:pt>
    <dgm:pt modelId="{AA7F382A-3C5F-42AD-A1C7-E1DB40BD8B6A}" type="sibTrans" cxnId="{EA0CA65F-07AB-4117-AE2F-AE4094F01B6C}">
      <dgm:prSet/>
      <dgm:spPr/>
      <dgm:t>
        <a:bodyPr/>
        <a:lstStyle/>
        <a:p>
          <a:endParaRPr lang="tr-TR"/>
        </a:p>
      </dgm:t>
    </dgm:pt>
    <dgm:pt modelId="{8A102B1C-167D-47AA-A554-0C4393BEF100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l"/>
          <a:r>
            <a:rPr lang="tr-TR" sz="1400" b="1" dirty="0" smtClean="0">
              <a:solidFill>
                <a:srgbClr val="000000"/>
              </a:solidFill>
              <a:effectLst/>
              <a:latin typeface="Calibri" panose="020F0502020204030204" pitchFamily="34" charset="0"/>
            </a:rPr>
            <a:t>Belirli yatırım konularının  5. Bölge destekleri  ile desteklenmesi hedeflenmektedir. </a:t>
          </a:r>
          <a:endParaRPr lang="tr-TR" sz="1400" b="1" dirty="0">
            <a:solidFill>
              <a:srgbClr val="000000"/>
            </a:solidFill>
            <a:effectLst/>
            <a:latin typeface="Calibri" panose="020F0502020204030204" pitchFamily="34" charset="0"/>
          </a:endParaRPr>
        </a:p>
      </dgm:t>
    </dgm:pt>
    <dgm:pt modelId="{E2B02831-0789-496C-BC76-45F5D5960500}" type="parTrans" cxnId="{808BFDE4-9A88-4381-9BAF-30EE7239298F}">
      <dgm:prSet/>
      <dgm:spPr/>
      <dgm:t>
        <a:bodyPr/>
        <a:lstStyle/>
        <a:p>
          <a:endParaRPr lang="tr-TR"/>
        </a:p>
      </dgm:t>
    </dgm:pt>
    <dgm:pt modelId="{BFAFE516-048F-4294-A1B7-426CA54970AE}" type="sibTrans" cxnId="{808BFDE4-9A88-4381-9BAF-30EE7239298F}">
      <dgm:prSet/>
      <dgm:spPr/>
      <dgm:t>
        <a:bodyPr/>
        <a:lstStyle/>
        <a:p>
          <a:endParaRPr lang="tr-TR"/>
        </a:p>
      </dgm:t>
    </dgm:pt>
    <dgm:pt modelId="{7FCC0E14-C869-430D-A81F-0623F0E2D5B5}">
      <dgm:prSet phldrT="[Metin]" custT="1"/>
      <dgm:spPr>
        <a:noFill/>
        <a:ln>
          <a:noFill/>
        </a:ln>
        <a:effectLst>
          <a:outerShdw blurRad="50800" dist="76200" dir="5400000" algn="t" rotWithShape="0">
            <a:prstClr val="black">
              <a:alpha val="48000"/>
            </a:prstClr>
          </a:outerShdw>
        </a:effectLst>
      </dgm:spPr>
      <dgm:t>
        <a:bodyPr/>
        <a:lstStyle/>
        <a:p>
          <a:endParaRPr lang="en-US" sz="3200" dirty="0">
            <a:latin typeface="+mj-lt"/>
          </a:endParaRPr>
        </a:p>
      </dgm:t>
    </dgm:pt>
    <dgm:pt modelId="{39B1CBC8-FD77-4B74-B770-A784EDF79C15}" type="sibTrans" cxnId="{3486B193-8BE9-454C-B776-5323BBD54CDE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35F8189D-B351-464B-ADFE-2E9CC980B456}" type="parTrans" cxnId="{3486B193-8BE9-454C-B776-5323BBD54CDE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BC996963-E702-4D5A-B578-3872E523AB3C}" type="pres">
      <dgm:prSet presAssocID="{0242DDD6-5B62-4B26-BFE5-5EB49B624EB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D7C2503-1148-4529-BC1D-1562BB114C9D}" type="pres">
      <dgm:prSet presAssocID="{7FCC0E14-C869-430D-A81F-0623F0E2D5B5}" presName="vertOne" presStyleCnt="0"/>
      <dgm:spPr/>
    </dgm:pt>
    <dgm:pt modelId="{916782DA-0061-4DF6-8FFC-4260C626611C}" type="pres">
      <dgm:prSet presAssocID="{7FCC0E14-C869-430D-A81F-0623F0E2D5B5}" presName="txOne" presStyleLbl="node0" presStyleIdx="0" presStyleCnt="1" custScaleY="154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8D1827-92C9-48EE-AB65-8324CBDDBDFE}" type="pres">
      <dgm:prSet presAssocID="{7FCC0E14-C869-430D-A81F-0623F0E2D5B5}" presName="parTransOne" presStyleCnt="0"/>
      <dgm:spPr/>
    </dgm:pt>
    <dgm:pt modelId="{CC44D38C-BC9F-4254-B3EC-A17B91270939}" type="pres">
      <dgm:prSet presAssocID="{7FCC0E14-C869-430D-A81F-0623F0E2D5B5}" presName="horzOne" presStyleCnt="0"/>
      <dgm:spPr/>
    </dgm:pt>
    <dgm:pt modelId="{10D57D4D-81DC-421B-8385-2ACB6B327022}" type="pres">
      <dgm:prSet presAssocID="{39A03CEB-8672-4E71-9F63-23371EA00F05}" presName="vertTwo" presStyleCnt="0"/>
      <dgm:spPr/>
    </dgm:pt>
    <dgm:pt modelId="{B748BDE5-8827-48F6-8FD2-B3D9B592E02E}" type="pres">
      <dgm:prSet presAssocID="{39A03CEB-8672-4E71-9F63-23371EA00F05}" presName="txTwo" presStyleLbl="node2" presStyleIdx="0" presStyleCnt="5" custScaleY="39693" custLinFactNeighborY="-24991">
        <dgm:presLayoutVars>
          <dgm:chPref val="3"/>
        </dgm:presLayoutVars>
      </dgm:prSet>
      <dgm:spPr>
        <a:prstGeom prst="plaque">
          <a:avLst/>
        </a:prstGeom>
      </dgm:spPr>
      <dgm:t>
        <a:bodyPr/>
        <a:lstStyle/>
        <a:p>
          <a:endParaRPr lang="en-US"/>
        </a:p>
      </dgm:t>
    </dgm:pt>
    <dgm:pt modelId="{664BF46F-AF71-48D2-B57C-579CD1F876A8}" type="pres">
      <dgm:prSet presAssocID="{39A03CEB-8672-4E71-9F63-23371EA00F05}" presName="parTransTwo" presStyleCnt="0"/>
      <dgm:spPr/>
    </dgm:pt>
    <dgm:pt modelId="{63139FF1-CA7F-4433-A191-CDC2545FAEB0}" type="pres">
      <dgm:prSet presAssocID="{39A03CEB-8672-4E71-9F63-23371EA00F05}" presName="horzTwo" presStyleCnt="0"/>
      <dgm:spPr/>
    </dgm:pt>
    <dgm:pt modelId="{2A50BC39-134B-40E9-938A-E4CD736FD5D0}" type="pres">
      <dgm:prSet presAssocID="{6791FC27-5FB3-49A2-B46A-7CCB302C9034}" presName="vertThree" presStyleCnt="0"/>
      <dgm:spPr/>
    </dgm:pt>
    <dgm:pt modelId="{B63CA53B-F838-4EE6-BA56-5A3F10D422AF}" type="pres">
      <dgm:prSet presAssocID="{6791FC27-5FB3-49A2-B46A-7CCB302C9034}" presName="txThree" presStyleLbl="node3" presStyleIdx="0" presStyleCnt="5" custScaleY="33244" custLinFactNeighborY="-30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598CBC-CE9B-46D2-A5AA-9554CA56084A}" type="pres">
      <dgm:prSet presAssocID="{6791FC27-5FB3-49A2-B46A-7CCB302C9034}" presName="horzThree" presStyleCnt="0"/>
      <dgm:spPr/>
    </dgm:pt>
    <dgm:pt modelId="{4628203C-8F57-4756-9E37-F8D826A6AAED}" type="pres">
      <dgm:prSet presAssocID="{1951BBF3-EEF9-43BE-A0D8-F89D79B047B7}" presName="sibSpaceTwo" presStyleCnt="0"/>
      <dgm:spPr/>
    </dgm:pt>
    <dgm:pt modelId="{4BC0D126-B878-4127-9249-2EE8C4F3F30D}" type="pres">
      <dgm:prSet presAssocID="{F78473A9-E3CE-41EB-9955-5FE1E315536D}" presName="vertTwo" presStyleCnt="0"/>
      <dgm:spPr/>
    </dgm:pt>
    <dgm:pt modelId="{EC58AFFC-C2FD-4818-81AA-48E4C46888A6}" type="pres">
      <dgm:prSet presAssocID="{F78473A9-E3CE-41EB-9955-5FE1E315536D}" presName="txTwo" presStyleLbl="node2" presStyleIdx="1" presStyleCnt="5" custScaleY="39693" custLinFactNeighborY="-24991">
        <dgm:presLayoutVars>
          <dgm:chPref val="3"/>
        </dgm:presLayoutVars>
      </dgm:prSet>
      <dgm:spPr>
        <a:prstGeom prst="plaque">
          <a:avLst/>
        </a:prstGeom>
      </dgm:spPr>
      <dgm:t>
        <a:bodyPr/>
        <a:lstStyle/>
        <a:p>
          <a:endParaRPr lang="tr-TR"/>
        </a:p>
      </dgm:t>
    </dgm:pt>
    <dgm:pt modelId="{DA1DA552-4459-465F-863B-E15EFC50110B}" type="pres">
      <dgm:prSet presAssocID="{F78473A9-E3CE-41EB-9955-5FE1E315536D}" presName="parTransTwo" presStyleCnt="0"/>
      <dgm:spPr/>
    </dgm:pt>
    <dgm:pt modelId="{00BCDCD0-26B4-40D0-A76F-92D0F20A6F53}" type="pres">
      <dgm:prSet presAssocID="{F78473A9-E3CE-41EB-9955-5FE1E315536D}" presName="horzTwo" presStyleCnt="0"/>
      <dgm:spPr/>
    </dgm:pt>
    <dgm:pt modelId="{E7770D7F-F5BA-4D15-B23A-033262013EA8}" type="pres">
      <dgm:prSet presAssocID="{8A102B1C-167D-47AA-A554-0C4393BEF100}" presName="vertThree" presStyleCnt="0"/>
      <dgm:spPr/>
    </dgm:pt>
    <dgm:pt modelId="{7ACFC200-01FE-4642-91BB-18F5BC3AB61E}" type="pres">
      <dgm:prSet presAssocID="{8A102B1C-167D-47AA-A554-0C4393BEF100}" presName="txThree" presStyleLbl="node3" presStyleIdx="1" presStyleCnt="5" custScaleY="32926" custLinFactNeighborY="-295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6E6627A-E2D6-496B-8EBB-DCD192B84034}" type="pres">
      <dgm:prSet presAssocID="{8A102B1C-167D-47AA-A554-0C4393BEF100}" presName="horzThree" presStyleCnt="0"/>
      <dgm:spPr/>
    </dgm:pt>
    <dgm:pt modelId="{E7A99014-AE6E-4AC9-8BC3-C6D1812A76E1}" type="pres">
      <dgm:prSet presAssocID="{AA7F382A-3C5F-42AD-A1C7-E1DB40BD8B6A}" presName="sibSpaceTwo" presStyleCnt="0"/>
      <dgm:spPr/>
    </dgm:pt>
    <dgm:pt modelId="{FDB0017C-B2DA-42C9-A2B6-E8D735588729}" type="pres">
      <dgm:prSet presAssocID="{6C3F686D-743A-4A87-AF14-D2EE8FC85410}" presName="vertTwo" presStyleCnt="0"/>
      <dgm:spPr/>
    </dgm:pt>
    <dgm:pt modelId="{1F590822-6DB9-4463-A8FF-3F1246DEF08A}" type="pres">
      <dgm:prSet presAssocID="{6C3F686D-743A-4A87-AF14-D2EE8FC85410}" presName="txTwo" presStyleLbl="node2" presStyleIdx="2" presStyleCnt="5" custScaleY="40056" custLinFactNeighborX="-391" custLinFactNeighborY="-25274">
        <dgm:presLayoutVars>
          <dgm:chPref val="3"/>
        </dgm:presLayoutVars>
      </dgm:prSet>
      <dgm:spPr>
        <a:prstGeom prst="plaque">
          <a:avLst/>
        </a:prstGeom>
      </dgm:spPr>
      <dgm:t>
        <a:bodyPr/>
        <a:lstStyle/>
        <a:p>
          <a:endParaRPr lang="en-US"/>
        </a:p>
      </dgm:t>
    </dgm:pt>
    <dgm:pt modelId="{28A5AE04-E0A3-4D52-AFB1-A55BEFCF1810}" type="pres">
      <dgm:prSet presAssocID="{6C3F686D-743A-4A87-AF14-D2EE8FC85410}" presName="parTransTwo" presStyleCnt="0"/>
      <dgm:spPr/>
    </dgm:pt>
    <dgm:pt modelId="{A4AFF2BA-68FE-43A5-B167-502EE6C60736}" type="pres">
      <dgm:prSet presAssocID="{6C3F686D-743A-4A87-AF14-D2EE8FC85410}" presName="horzTwo" presStyleCnt="0"/>
      <dgm:spPr/>
    </dgm:pt>
    <dgm:pt modelId="{A6C2CB17-778B-443B-B249-C6D0A46097AE}" type="pres">
      <dgm:prSet presAssocID="{A537AD09-8050-43CC-B3B9-1E580EB169CC}" presName="vertThree" presStyleCnt="0"/>
      <dgm:spPr/>
    </dgm:pt>
    <dgm:pt modelId="{CC1E65EC-DFCA-4A12-9271-7FC39D88C301}" type="pres">
      <dgm:prSet presAssocID="{A537AD09-8050-43CC-B3B9-1E580EB169CC}" presName="txThree" presStyleLbl="node3" presStyleIdx="2" presStyleCnt="5" custScaleY="32669" custLinFactNeighborX="-391" custLinFactNeighborY="-33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6D5360-E09B-4FB8-8884-1F6C674F18BF}" type="pres">
      <dgm:prSet presAssocID="{A537AD09-8050-43CC-B3B9-1E580EB169CC}" presName="horzThree" presStyleCnt="0"/>
      <dgm:spPr/>
    </dgm:pt>
    <dgm:pt modelId="{0486839E-37C9-403F-8C22-8017AB09DC58}" type="pres">
      <dgm:prSet presAssocID="{E98AD0C7-6660-4ABE-80B4-C7E82807C7C3}" presName="sibSpaceTwo" presStyleCnt="0"/>
      <dgm:spPr/>
    </dgm:pt>
    <dgm:pt modelId="{5C0E205F-AB5E-4358-90E9-8F226F81A420}" type="pres">
      <dgm:prSet presAssocID="{224AEF8B-9AB0-4710-A833-C82467A7138E}" presName="vertTwo" presStyleCnt="0"/>
      <dgm:spPr/>
    </dgm:pt>
    <dgm:pt modelId="{84116E0D-F150-4380-AD00-47EC1B51B45F}" type="pres">
      <dgm:prSet presAssocID="{224AEF8B-9AB0-4710-A833-C82467A7138E}" presName="txTwo" presStyleLbl="node2" presStyleIdx="3" presStyleCnt="5" custScaleY="41411" custLinFactNeighborY="-34987">
        <dgm:presLayoutVars>
          <dgm:chPref val="3"/>
        </dgm:presLayoutVars>
      </dgm:prSet>
      <dgm:spPr>
        <a:prstGeom prst="plaque">
          <a:avLst/>
        </a:prstGeom>
      </dgm:spPr>
      <dgm:t>
        <a:bodyPr/>
        <a:lstStyle/>
        <a:p>
          <a:endParaRPr lang="en-US"/>
        </a:p>
      </dgm:t>
    </dgm:pt>
    <dgm:pt modelId="{0B2619AE-634C-4EDB-B3B5-B2196FF718E2}" type="pres">
      <dgm:prSet presAssocID="{224AEF8B-9AB0-4710-A833-C82467A7138E}" presName="parTransTwo" presStyleCnt="0"/>
      <dgm:spPr/>
    </dgm:pt>
    <dgm:pt modelId="{216833AA-0473-4366-9091-0911AFDA115F}" type="pres">
      <dgm:prSet presAssocID="{224AEF8B-9AB0-4710-A833-C82467A7138E}" presName="horzTwo" presStyleCnt="0"/>
      <dgm:spPr/>
    </dgm:pt>
    <dgm:pt modelId="{63F45471-206D-48BB-8CDE-6BF150F959FE}" type="pres">
      <dgm:prSet presAssocID="{CDBC9187-9D41-4603-B960-F61371BF9071}" presName="vertThree" presStyleCnt="0"/>
      <dgm:spPr/>
    </dgm:pt>
    <dgm:pt modelId="{944633C5-93AF-4CD7-92B4-29B053DD17D7}" type="pres">
      <dgm:prSet presAssocID="{CDBC9187-9D41-4603-B960-F61371BF9071}" presName="txThree" presStyleLbl="node3" presStyleIdx="3" presStyleCnt="5" custScaleY="32202" custLinFactNeighborY="-4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C92EC3-9306-46CE-8AEB-9C64D4FAAC8B}" type="pres">
      <dgm:prSet presAssocID="{CDBC9187-9D41-4603-B960-F61371BF9071}" presName="horzThree" presStyleCnt="0"/>
      <dgm:spPr/>
    </dgm:pt>
    <dgm:pt modelId="{6EAAAC97-E5C8-4435-AEBE-7E8F0117ADA3}" type="pres">
      <dgm:prSet presAssocID="{775DC98E-B52C-4545-9E71-A97CCF03D1DC}" presName="sibSpaceTwo" presStyleCnt="0"/>
      <dgm:spPr/>
    </dgm:pt>
    <dgm:pt modelId="{6B62999A-C8D0-47C9-B1A1-A98989189DAF}" type="pres">
      <dgm:prSet presAssocID="{0C54B836-EAD0-4027-9138-A5114DAB9529}" presName="vertTwo" presStyleCnt="0"/>
      <dgm:spPr/>
    </dgm:pt>
    <dgm:pt modelId="{60C730A5-983E-4DC9-9FA4-1D19CE97AC00}" type="pres">
      <dgm:prSet presAssocID="{0C54B836-EAD0-4027-9138-A5114DAB9529}" presName="txTwo" presStyleLbl="node2" presStyleIdx="4" presStyleCnt="5" custScaleY="40646" custLinFactNeighborY="-31836">
        <dgm:presLayoutVars>
          <dgm:chPref val="3"/>
        </dgm:presLayoutVars>
      </dgm:prSet>
      <dgm:spPr>
        <a:prstGeom prst="plaque">
          <a:avLst/>
        </a:prstGeom>
      </dgm:spPr>
      <dgm:t>
        <a:bodyPr/>
        <a:lstStyle/>
        <a:p>
          <a:endParaRPr lang="en-US"/>
        </a:p>
      </dgm:t>
    </dgm:pt>
    <dgm:pt modelId="{416B3AC2-0668-464E-B496-37557B9FD814}" type="pres">
      <dgm:prSet presAssocID="{0C54B836-EAD0-4027-9138-A5114DAB9529}" presName="parTransTwo" presStyleCnt="0"/>
      <dgm:spPr/>
    </dgm:pt>
    <dgm:pt modelId="{D770F327-29AA-4B0A-86DB-C5799DC16B37}" type="pres">
      <dgm:prSet presAssocID="{0C54B836-EAD0-4027-9138-A5114DAB9529}" presName="horzTwo" presStyleCnt="0"/>
      <dgm:spPr/>
    </dgm:pt>
    <dgm:pt modelId="{499BFC65-1502-4F43-BD1D-FF0D2B9380AD}" type="pres">
      <dgm:prSet presAssocID="{DFBD9FF2-C33B-4C07-9983-4E561AEA1E9A}" presName="vertThree" presStyleCnt="0"/>
      <dgm:spPr/>
    </dgm:pt>
    <dgm:pt modelId="{3CD70249-DCD8-469C-BE00-CE24FC6B5DCF}" type="pres">
      <dgm:prSet presAssocID="{DFBD9FF2-C33B-4C07-9983-4E561AEA1E9A}" presName="txThree" presStyleLbl="node3" presStyleIdx="4" presStyleCnt="5" custScaleY="32759" custLinFactNeighborX="69" custLinFactNeighborY="-39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18D427-B10D-436A-BD89-8BC7473110D9}" type="pres">
      <dgm:prSet presAssocID="{DFBD9FF2-C33B-4C07-9983-4E561AEA1E9A}" presName="horzThree" presStyleCnt="0"/>
      <dgm:spPr/>
    </dgm:pt>
  </dgm:ptLst>
  <dgm:cxnLst>
    <dgm:cxn modelId="{2312E96D-A35B-4C6D-AAD1-78E94DFC60BE}" type="presOf" srcId="{6791FC27-5FB3-49A2-B46A-7CCB302C9034}" destId="{B63CA53B-F838-4EE6-BA56-5A3F10D422AF}" srcOrd="0" destOrd="0" presId="urn:microsoft.com/office/officeart/2005/8/layout/hierarchy4"/>
    <dgm:cxn modelId="{6AC8669D-C331-42E1-8839-9D8EE1BFC501}" srcId="{7FCC0E14-C869-430D-A81F-0623F0E2D5B5}" destId="{0C54B836-EAD0-4027-9138-A5114DAB9529}" srcOrd="4" destOrd="0" parTransId="{56A394CA-CF4C-4712-A282-4DF8BF2424F9}" sibTransId="{67245BC0-BE5B-444E-B245-94ACBB25325D}"/>
    <dgm:cxn modelId="{8CA28FA6-2BCB-4E0B-A9D5-1870EF7F84F1}" type="presOf" srcId="{7FCC0E14-C869-430D-A81F-0623F0E2D5B5}" destId="{916782DA-0061-4DF6-8FFC-4260C626611C}" srcOrd="0" destOrd="0" presId="urn:microsoft.com/office/officeart/2005/8/layout/hierarchy4"/>
    <dgm:cxn modelId="{E4C54464-F94D-441D-9467-3188307A1D09}" type="presOf" srcId="{F78473A9-E3CE-41EB-9955-5FE1E315536D}" destId="{EC58AFFC-C2FD-4818-81AA-48E4C46888A6}" srcOrd="0" destOrd="0" presId="urn:microsoft.com/office/officeart/2005/8/layout/hierarchy4"/>
    <dgm:cxn modelId="{3A65CA9C-DBEB-4157-8CE8-D2F92F51097A}" type="presOf" srcId="{A537AD09-8050-43CC-B3B9-1E580EB169CC}" destId="{CC1E65EC-DFCA-4A12-9271-7FC39D88C301}" srcOrd="0" destOrd="0" presId="urn:microsoft.com/office/officeart/2005/8/layout/hierarchy4"/>
    <dgm:cxn modelId="{901C0AAB-CA5B-4A01-91E2-2C5F31CF032C}" srcId="{6C3F686D-743A-4A87-AF14-D2EE8FC85410}" destId="{A537AD09-8050-43CC-B3B9-1E580EB169CC}" srcOrd="0" destOrd="0" parTransId="{81C5CC79-8055-4672-8736-C56AF22BE993}" sibTransId="{3F9A5439-3B30-4576-84BC-EAECF2DE7015}"/>
    <dgm:cxn modelId="{B8DA4AD3-6A09-4B84-8099-044B65ADC6AF}" type="presOf" srcId="{39A03CEB-8672-4E71-9F63-23371EA00F05}" destId="{B748BDE5-8827-48F6-8FD2-B3D9B592E02E}" srcOrd="0" destOrd="0" presId="urn:microsoft.com/office/officeart/2005/8/layout/hierarchy4"/>
    <dgm:cxn modelId="{AF36B497-B324-413A-9975-A6A0C235CB58}" srcId="{224AEF8B-9AB0-4710-A833-C82467A7138E}" destId="{CDBC9187-9D41-4603-B960-F61371BF9071}" srcOrd="0" destOrd="0" parTransId="{EAC0D662-5959-4091-9901-6D9424954B58}" sibTransId="{61D0A6DC-60D9-4A29-B510-3923FC31F7B8}"/>
    <dgm:cxn modelId="{3486B193-8BE9-454C-B776-5323BBD54CDE}" srcId="{0242DDD6-5B62-4B26-BFE5-5EB49B624EBD}" destId="{7FCC0E14-C869-430D-A81F-0623F0E2D5B5}" srcOrd="0" destOrd="0" parTransId="{35F8189D-B351-464B-ADFE-2E9CC980B456}" sibTransId="{39B1CBC8-FD77-4B74-B770-A784EDF79C15}"/>
    <dgm:cxn modelId="{A006348D-5EBB-4AD2-8A7D-566F3D5BF7E8}" srcId="{0C54B836-EAD0-4027-9138-A5114DAB9529}" destId="{DFBD9FF2-C33B-4C07-9983-4E561AEA1E9A}" srcOrd="0" destOrd="0" parTransId="{9B597EAE-11BC-4276-BF7B-9C91B5BBA445}" sibTransId="{05F4587A-2987-48BE-B558-37981454A993}"/>
    <dgm:cxn modelId="{43D0E8F3-D731-4490-B5BF-5095E843D90D}" srcId="{7FCC0E14-C869-430D-A81F-0623F0E2D5B5}" destId="{39A03CEB-8672-4E71-9F63-23371EA00F05}" srcOrd="0" destOrd="0" parTransId="{A08C812F-86B3-4F63-8FD7-09DE68551641}" sibTransId="{1951BBF3-EEF9-43BE-A0D8-F89D79B047B7}"/>
    <dgm:cxn modelId="{41183FE7-491F-48D3-8946-12FBFC7A3EA8}" type="presOf" srcId="{CDBC9187-9D41-4603-B960-F61371BF9071}" destId="{944633C5-93AF-4CD7-92B4-29B053DD17D7}" srcOrd="0" destOrd="0" presId="urn:microsoft.com/office/officeart/2005/8/layout/hierarchy4"/>
    <dgm:cxn modelId="{EA0CA65F-07AB-4117-AE2F-AE4094F01B6C}" srcId="{7FCC0E14-C869-430D-A81F-0623F0E2D5B5}" destId="{F78473A9-E3CE-41EB-9955-5FE1E315536D}" srcOrd="1" destOrd="0" parTransId="{3F32E2FD-C6D3-48E1-8A56-D985DA3A8F58}" sibTransId="{AA7F382A-3C5F-42AD-A1C7-E1DB40BD8B6A}"/>
    <dgm:cxn modelId="{DFC468DF-40F3-4A53-8797-269E10730713}" type="presOf" srcId="{0242DDD6-5B62-4B26-BFE5-5EB49B624EBD}" destId="{BC996963-E702-4D5A-B578-3872E523AB3C}" srcOrd="0" destOrd="0" presId="urn:microsoft.com/office/officeart/2005/8/layout/hierarchy4"/>
    <dgm:cxn modelId="{092287D9-129D-49B3-8C67-3461B7380344}" type="presOf" srcId="{224AEF8B-9AB0-4710-A833-C82467A7138E}" destId="{84116E0D-F150-4380-AD00-47EC1B51B45F}" srcOrd="0" destOrd="0" presId="urn:microsoft.com/office/officeart/2005/8/layout/hierarchy4"/>
    <dgm:cxn modelId="{0FC8F148-3A6A-4F39-9DE5-A696DEEDC5BC}" srcId="{7FCC0E14-C869-430D-A81F-0623F0E2D5B5}" destId="{224AEF8B-9AB0-4710-A833-C82467A7138E}" srcOrd="3" destOrd="0" parTransId="{B1E0F797-64FA-4645-9075-973C464EDC2C}" sibTransId="{775DC98E-B52C-4545-9E71-A97CCF03D1DC}"/>
    <dgm:cxn modelId="{373276E7-54E4-46C1-8DC0-B17E78048D0D}" type="presOf" srcId="{6C3F686D-743A-4A87-AF14-D2EE8FC85410}" destId="{1F590822-6DB9-4463-A8FF-3F1246DEF08A}" srcOrd="0" destOrd="0" presId="urn:microsoft.com/office/officeart/2005/8/layout/hierarchy4"/>
    <dgm:cxn modelId="{3481D421-2148-4CBC-8DAB-74A112322905}" srcId="{39A03CEB-8672-4E71-9F63-23371EA00F05}" destId="{6791FC27-5FB3-49A2-B46A-7CCB302C9034}" srcOrd="0" destOrd="0" parTransId="{B5A9C11E-6980-4FAC-8392-0ADB32958285}" sibTransId="{1CE653BD-9905-4BFF-887D-60F900E42F50}"/>
    <dgm:cxn modelId="{A6452D01-8DD6-41F0-99B6-671908C1ED53}" type="presOf" srcId="{8A102B1C-167D-47AA-A554-0C4393BEF100}" destId="{7ACFC200-01FE-4642-91BB-18F5BC3AB61E}" srcOrd="0" destOrd="0" presId="urn:microsoft.com/office/officeart/2005/8/layout/hierarchy4"/>
    <dgm:cxn modelId="{808BFDE4-9A88-4381-9BAF-30EE7239298F}" srcId="{F78473A9-E3CE-41EB-9955-5FE1E315536D}" destId="{8A102B1C-167D-47AA-A554-0C4393BEF100}" srcOrd="0" destOrd="0" parTransId="{E2B02831-0789-496C-BC76-45F5D5960500}" sibTransId="{BFAFE516-048F-4294-A1B7-426CA54970AE}"/>
    <dgm:cxn modelId="{0C813E08-31A8-45FC-9C09-82AA9C3FF4EC}" type="presOf" srcId="{0C54B836-EAD0-4027-9138-A5114DAB9529}" destId="{60C730A5-983E-4DC9-9FA4-1D19CE97AC00}" srcOrd="0" destOrd="0" presId="urn:microsoft.com/office/officeart/2005/8/layout/hierarchy4"/>
    <dgm:cxn modelId="{BACD6E7C-21E2-40C5-B7E7-D73C67B2739D}" srcId="{7FCC0E14-C869-430D-A81F-0623F0E2D5B5}" destId="{6C3F686D-743A-4A87-AF14-D2EE8FC85410}" srcOrd="2" destOrd="0" parTransId="{A15A0DAB-25FA-4ED9-BD8A-AC4C3B381C53}" sibTransId="{E98AD0C7-6660-4ABE-80B4-C7E82807C7C3}"/>
    <dgm:cxn modelId="{D425D9C7-25AC-4CE2-A875-259F025A85F3}" type="presOf" srcId="{DFBD9FF2-C33B-4C07-9983-4E561AEA1E9A}" destId="{3CD70249-DCD8-469C-BE00-CE24FC6B5DCF}" srcOrd="0" destOrd="0" presId="urn:microsoft.com/office/officeart/2005/8/layout/hierarchy4"/>
    <dgm:cxn modelId="{9FA35489-4D65-4ABE-A830-528CB6B7DEB4}" type="presParOf" srcId="{BC996963-E702-4D5A-B578-3872E523AB3C}" destId="{0D7C2503-1148-4529-BC1D-1562BB114C9D}" srcOrd="0" destOrd="0" presId="urn:microsoft.com/office/officeart/2005/8/layout/hierarchy4"/>
    <dgm:cxn modelId="{3317AAE1-7D06-46AC-83F8-C5C5429C1D92}" type="presParOf" srcId="{0D7C2503-1148-4529-BC1D-1562BB114C9D}" destId="{916782DA-0061-4DF6-8FFC-4260C626611C}" srcOrd="0" destOrd="0" presId="urn:microsoft.com/office/officeart/2005/8/layout/hierarchy4"/>
    <dgm:cxn modelId="{112EB231-B585-42B5-94D4-17E856D3873E}" type="presParOf" srcId="{0D7C2503-1148-4529-BC1D-1562BB114C9D}" destId="{038D1827-92C9-48EE-AB65-8324CBDDBDFE}" srcOrd="1" destOrd="0" presId="urn:microsoft.com/office/officeart/2005/8/layout/hierarchy4"/>
    <dgm:cxn modelId="{29F5BE90-155C-4B79-A9AD-27D2E5F541DB}" type="presParOf" srcId="{0D7C2503-1148-4529-BC1D-1562BB114C9D}" destId="{CC44D38C-BC9F-4254-B3EC-A17B91270939}" srcOrd="2" destOrd="0" presId="urn:microsoft.com/office/officeart/2005/8/layout/hierarchy4"/>
    <dgm:cxn modelId="{90B4EFA1-7E30-4B66-937F-1490A093E1BC}" type="presParOf" srcId="{CC44D38C-BC9F-4254-B3EC-A17B91270939}" destId="{10D57D4D-81DC-421B-8385-2ACB6B327022}" srcOrd="0" destOrd="0" presId="urn:microsoft.com/office/officeart/2005/8/layout/hierarchy4"/>
    <dgm:cxn modelId="{E95B22A6-8423-4FEB-A0A9-C4720D68FCD9}" type="presParOf" srcId="{10D57D4D-81DC-421B-8385-2ACB6B327022}" destId="{B748BDE5-8827-48F6-8FD2-B3D9B592E02E}" srcOrd="0" destOrd="0" presId="urn:microsoft.com/office/officeart/2005/8/layout/hierarchy4"/>
    <dgm:cxn modelId="{5616A9F3-803F-48C1-94D4-A62835239849}" type="presParOf" srcId="{10D57D4D-81DC-421B-8385-2ACB6B327022}" destId="{664BF46F-AF71-48D2-B57C-579CD1F876A8}" srcOrd="1" destOrd="0" presId="urn:microsoft.com/office/officeart/2005/8/layout/hierarchy4"/>
    <dgm:cxn modelId="{B3270161-C4FD-47CB-A019-33F6205737E9}" type="presParOf" srcId="{10D57D4D-81DC-421B-8385-2ACB6B327022}" destId="{63139FF1-CA7F-4433-A191-CDC2545FAEB0}" srcOrd="2" destOrd="0" presId="urn:microsoft.com/office/officeart/2005/8/layout/hierarchy4"/>
    <dgm:cxn modelId="{E8B76BC2-69DA-4DD0-81CE-7B78AA295BD5}" type="presParOf" srcId="{63139FF1-CA7F-4433-A191-CDC2545FAEB0}" destId="{2A50BC39-134B-40E9-938A-E4CD736FD5D0}" srcOrd="0" destOrd="0" presId="urn:microsoft.com/office/officeart/2005/8/layout/hierarchy4"/>
    <dgm:cxn modelId="{230C703D-22F4-444B-8ACC-F1468B7DE1FD}" type="presParOf" srcId="{2A50BC39-134B-40E9-938A-E4CD736FD5D0}" destId="{B63CA53B-F838-4EE6-BA56-5A3F10D422AF}" srcOrd="0" destOrd="0" presId="urn:microsoft.com/office/officeart/2005/8/layout/hierarchy4"/>
    <dgm:cxn modelId="{CE5B4C93-C51D-485B-88CE-993C77B1E0E5}" type="presParOf" srcId="{2A50BC39-134B-40E9-938A-E4CD736FD5D0}" destId="{B6598CBC-CE9B-46D2-A5AA-9554CA56084A}" srcOrd="1" destOrd="0" presId="urn:microsoft.com/office/officeart/2005/8/layout/hierarchy4"/>
    <dgm:cxn modelId="{50499D37-CE56-4FE1-8F6C-22506A4F4D4C}" type="presParOf" srcId="{CC44D38C-BC9F-4254-B3EC-A17B91270939}" destId="{4628203C-8F57-4756-9E37-F8D826A6AAED}" srcOrd="1" destOrd="0" presId="urn:microsoft.com/office/officeart/2005/8/layout/hierarchy4"/>
    <dgm:cxn modelId="{47B203BF-63D9-4478-9B12-9A07698E48E1}" type="presParOf" srcId="{CC44D38C-BC9F-4254-B3EC-A17B91270939}" destId="{4BC0D126-B878-4127-9249-2EE8C4F3F30D}" srcOrd="2" destOrd="0" presId="urn:microsoft.com/office/officeart/2005/8/layout/hierarchy4"/>
    <dgm:cxn modelId="{5099BB2E-9604-4929-930B-F7323B5D3650}" type="presParOf" srcId="{4BC0D126-B878-4127-9249-2EE8C4F3F30D}" destId="{EC58AFFC-C2FD-4818-81AA-48E4C46888A6}" srcOrd="0" destOrd="0" presId="urn:microsoft.com/office/officeart/2005/8/layout/hierarchy4"/>
    <dgm:cxn modelId="{518D7D29-BDA4-4F6B-A509-99EC6ECB715A}" type="presParOf" srcId="{4BC0D126-B878-4127-9249-2EE8C4F3F30D}" destId="{DA1DA552-4459-465F-863B-E15EFC50110B}" srcOrd="1" destOrd="0" presId="urn:microsoft.com/office/officeart/2005/8/layout/hierarchy4"/>
    <dgm:cxn modelId="{09029CBC-9AE3-4394-83C7-76A77A61A440}" type="presParOf" srcId="{4BC0D126-B878-4127-9249-2EE8C4F3F30D}" destId="{00BCDCD0-26B4-40D0-A76F-92D0F20A6F53}" srcOrd="2" destOrd="0" presId="urn:microsoft.com/office/officeart/2005/8/layout/hierarchy4"/>
    <dgm:cxn modelId="{C3F27857-0EAE-4D6C-8A22-FCB11D8A3831}" type="presParOf" srcId="{00BCDCD0-26B4-40D0-A76F-92D0F20A6F53}" destId="{E7770D7F-F5BA-4D15-B23A-033262013EA8}" srcOrd="0" destOrd="0" presId="urn:microsoft.com/office/officeart/2005/8/layout/hierarchy4"/>
    <dgm:cxn modelId="{5FFCB435-D298-497F-9C9D-2E1CAC5E1ED2}" type="presParOf" srcId="{E7770D7F-F5BA-4D15-B23A-033262013EA8}" destId="{7ACFC200-01FE-4642-91BB-18F5BC3AB61E}" srcOrd="0" destOrd="0" presId="urn:microsoft.com/office/officeart/2005/8/layout/hierarchy4"/>
    <dgm:cxn modelId="{77DFA362-6D7F-4413-95F0-C412291D178E}" type="presParOf" srcId="{E7770D7F-F5BA-4D15-B23A-033262013EA8}" destId="{16E6627A-E2D6-496B-8EBB-DCD192B84034}" srcOrd="1" destOrd="0" presId="urn:microsoft.com/office/officeart/2005/8/layout/hierarchy4"/>
    <dgm:cxn modelId="{683CF8C3-3622-4DC0-A06B-2A608B1B4EB4}" type="presParOf" srcId="{CC44D38C-BC9F-4254-B3EC-A17B91270939}" destId="{E7A99014-AE6E-4AC9-8BC3-C6D1812A76E1}" srcOrd="3" destOrd="0" presId="urn:microsoft.com/office/officeart/2005/8/layout/hierarchy4"/>
    <dgm:cxn modelId="{02DE096B-31D1-41A5-AA14-F230A2E69E1F}" type="presParOf" srcId="{CC44D38C-BC9F-4254-B3EC-A17B91270939}" destId="{FDB0017C-B2DA-42C9-A2B6-E8D735588729}" srcOrd="4" destOrd="0" presId="urn:microsoft.com/office/officeart/2005/8/layout/hierarchy4"/>
    <dgm:cxn modelId="{EF9D2462-4D77-45E7-9AFA-F1E1FDF19808}" type="presParOf" srcId="{FDB0017C-B2DA-42C9-A2B6-E8D735588729}" destId="{1F590822-6DB9-4463-A8FF-3F1246DEF08A}" srcOrd="0" destOrd="0" presId="urn:microsoft.com/office/officeart/2005/8/layout/hierarchy4"/>
    <dgm:cxn modelId="{89934980-7806-4A27-8F64-2998134DD238}" type="presParOf" srcId="{FDB0017C-B2DA-42C9-A2B6-E8D735588729}" destId="{28A5AE04-E0A3-4D52-AFB1-A55BEFCF1810}" srcOrd="1" destOrd="0" presId="urn:microsoft.com/office/officeart/2005/8/layout/hierarchy4"/>
    <dgm:cxn modelId="{2C7FDCBD-E3DD-4C50-B4D6-5E124CED095F}" type="presParOf" srcId="{FDB0017C-B2DA-42C9-A2B6-E8D735588729}" destId="{A4AFF2BA-68FE-43A5-B167-502EE6C60736}" srcOrd="2" destOrd="0" presId="urn:microsoft.com/office/officeart/2005/8/layout/hierarchy4"/>
    <dgm:cxn modelId="{84B41E75-5EFA-403A-BDE2-7ECB409A4591}" type="presParOf" srcId="{A4AFF2BA-68FE-43A5-B167-502EE6C60736}" destId="{A6C2CB17-778B-443B-B249-C6D0A46097AE}" srcOrd="0" destOrd="0" presId="urn:microsoft.com/office/officeart/2005/8/layout/hierarchy4"/>
    <dgm:cxn modelId="{5AE6D617-82D9-422A-A133-F1322B0BA11C}" type="presParOf" srcId="{A6C2CB17-778B-443B-B249-C6D0A46097AE}" destId="{CC1E65EC-DFCA-4A12-9271-7FC39D88C301}" srcOrd="0" destOrd="0" presId="urn:microsoft.com/office/officeart/2005/8/layout/hierarchy4"/>
    <dgm:cxn modelId="{E421948C-B847-42AC-9ADE-6C4C1F5DFE9B}" type="presParOf" srcId="{A6C2CB17-778B-443B-B249-C6D0A46097AE}" destId="{9C6D5360-E09B-4FB8-8884-1F6C674F18BF}" srcOrd="1" destOrd="0" presId="urn:microsoft.com/office/officeart/2005/8/layout/hierarchy4"/>
    <dgm:cxn modelId="{B4C689BD-C43B-41BE-BBC7-CEF23AD3AF88}" type="presParOf" srcId="{CC44D38C-BC9F-4254-B3EC-A17B91270939}" destId="{0486839E-37C9-403F-8C22-8017AB09DC58}" srcOrd="5" destOrd="0" presId="urn:microsoft.com/office/officeart/2005/8/layout/hierarchy4"/>
    <dgm:cxn modelId="{C493C629-B38E-4F78-861F-BAAA4A833B54}" type="presParOf" srcId="{CC44D38C-BC9F-4254-B3EC-A17B91270939}" destId="{5C0E205F-AB5E-4358-90E9-8F226F81A420}" srcOrd="6" destOrd="0" presId="urn:microsoft.com/office/officeart/2005/8/layout/hierarchy4"/>
    <dgm:cxn modelId="{CCB2DA82-7F04-4183-BD1E-EFD0EED89CD8}" type="presParOf" srcId="{5C0E205F-AB5E-4358-90E9-8F226F81A420}" destId="{84116E0D-F150-4380-AD00-47EC1B51B45F}" srcOrd="0" destOrd="0" presId="urn:microsoft.com/office/officeart/2005/8/layout/hierarchy4"/>
    <dgm:cxn modelId="{DADA7EBF-7ABB-432E-91E3-B0479E8E3B11}" type="presParOf" srcId="{5C0E205F-AB5E-4358-90E9-8F226F81A420}" destId="{0B2619AE-634C-4EDB-B3B5-B2196FF718E2}" srcOrd="1" destOrd="0" presId="urn:microsoft.com/office/officeart/2005/8/layout/hierarchy4"/>
    <dgm:cxn modelId="{128CE4B7-C8FD-4BF1-9F47-2FA32DFC800B}" type="presParOf" srcId="{5C0E205F-AB5E-4358-90E9-8F226F81A420}" destId="{216833AA-0473-4366-9091-0911AFDA115F}" srcOrd="2" destOrd="0" presId="urn:microsoft.com/office/officeart/2005/8/layout/hierarchy4"/>
    <dgm:cxn modelId="{1A304EDE-1B24-4D4F-AD51-F891451381C9}" type="presParOf" srcId="{216833AA-0473-4366-9091-0911AFDA115F}" destId="{63F45471-206D-48BB-8CDE-6BF150F959FE}" srcOrd="0" destOrd="0" presId="urn:microsoft.com/office/officeart/2005/8/layout/hierarchy4"/>
    <dgm:cxn modelId="{EB99DE9F-1195-4F88-8123-AFA446B066FE}" type="presParOf" srcId="{63F45471-206D-48BB-8CDE-6BF150F959FE}" destId="{944633C5-93AF-4CD7-92B4-29B053DD17D7}" srcOrd="0" destOrd="0" presId="urn:microsoft.com/office/officeart/2005/8/layout/hierarchy4"/>
    <dgm:cxn modelId="{684D1B1A-7B5D-4B09-9E17-DF2F59B95E0F}" type="presParOf" srcId="{63F45471-206D-48BB-8CDE-6BF150F959FE}" destId="{D6C92EC3-9306-46CE-8AEB-9C64D4FAAC8B}" srcOrd="1" destOrd="0" presId="urn:microsoft.com/office/officeart/2005/8/layout/hierarchy4"/>
    <dgm:cxn modelId="{BBC5F40D-C9B0-41F1-A946-E8BBFFDDA4D9}" type="presParOf" srcId="{CC44D38C-BC9F-4254-B3EC-A17B91270939}" destId="{6EAAAC97-E5C8-4435-AEBE-7E8F0117ADA3}" srcOrd="7" destOrd="0" presId="urn:microsoft.com/office/officeart/2005/8/layout/hierarchy4"/>
    <dgm:cxn modelId="{4B84E473-200B-4E5C-90BA-51AD83E3B13A}" type="presParOf" srcId="{CC44D38C-BC9F-4254-B3EC-A17B91270939}" destId="{6B62999A-C8D0-47C9-B1A1-A98989189DAF}" srcOrd="8" destOrd="0" presId="urn:microsoft.com/office/officeart/2005/8/layout/hierarchy4"/>
    <dgm:cxn modelId="{EAD836F1-EB34-4EED-9D69-E30D9624B9D6}" type="presParOf" srcId="{6B62999A-C8D0-47C9-B1A1-A98989189DAF}" destId="{60C730A5-983E-4DC9-9FA4-1D19CE97AC00}" srcOrd="0" destOrd="0" presId="urn:microsoft.com/office/officeart/2005/8/layout/hierarchy4"/>
    <dgm:cxn modelId="{C9632D31-956D-4611-ACC1-B7518DBECCD8}" type="presParOf" srcId="{6B62999A-C8D0-47C9-B1A1-A98989189DAF}" destId="{416B3AC2-0668-464E-B496-37557B9FD814}" srcOrd="1" destOrd="0" presId="urn:microsoft.com/office/officeart/2005/8/layout/hierarchy4"/>
    <dgm:cxn modelId="{3DA4B76F-AB1A-4441-872C-A5CA059F4CEA}" type="presParOf" srcId="{6B62999A-C8D0-47C9-B1A1-A98989189DAF}" destId="{D770F327-29AA-4B0A-86DB-C5799DC16B37}" srcOrd="2" destOrd="0" presId="urn:microsoft.com/office/officeart/2005/8/layout/hierarchy4"/>
    <dgm:cxn modelId="{2FB54CFE-9F1E-4ED0-B00D-6ABB6B89D22E}" type="presParOf" srcId="{D770F327-29AA-4B0A-86DB-C5799DC16B37}" destId="{499BFC65-1502-4F43-BD1D-FF0D2B9380AD}" srcOrd="0" destOrd="0" presId="urn:microsoft.com/office/officeart/2005/8/layout/hierarchy4"/>
    <dgm:cxn modelId="{7875FB0D-ACAD-4350-9E93-6E59E46245D4}" type="presParOf" srcId="{499BFC65-1502-4F43-BD1D-FF0D2B9380AD}" destId="{3CD70249-DCD8-469C-BE00-CE24FC6B5DCF}" srcOrd="0" destOrd="0" presId="urn:microsoft.com/office/officeart/2005/8/layout/hierarchy4"/>
    <dgm:cxn modelId="{4A84111E-E785-4DF8-B008-C3677F38B8CC}" type="presParOf" srcId="{499BFC65-1502-4F43-BD1D-FF0D2B9380AD}" destId="{9418D427-B10D-436A-BD89-8BC7473110D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9DF8A8-D58A-47B7-A825-65C26E714D52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1226DF9D-F000-487D-8654-89C4B3183E48}">
      <dgm:prSet phldrT="[Metin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tr-TR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KDV İstisnası</a:t>
          </a:r>
          <a:endParaRPr lang="tr-TR" sz="24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gm:t>
    </dgm:pt>
    <dgm:pt modelId="{D1E52F96-70CB-4368-907B-D83100A6C007}" type="parTrans" cxnId="{19F44A4F-606B-4A4C-B61C-B824FEF54D81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D5CD72CF-7E59-42BF-847D-2EF22ADA7283}" type="sibTrans" cxnId="{19F44A4F-606B-4A4C-B61C-B824FEF54D81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1E1E23EB-0552-4619-B86A-6C0871BE0136}">
      <dgm:prSet phldrT="[Metin]"/>
      <dgm:spPr>
        <a:solidFill>
          <a:schemeClr val="accent3">
            <a:lumMod val="20000"/>
            <a:lumOff val="8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marL="271463" indent="-177800"/>
          <a:r>
            <a:rPr lang="tr-T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kapsamında yurt içinden ve yurt dışından temin edilecek yatırım malı makine ve teçhizat için katma değer vergisinin ödenmemesi şeklinde uygulanır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98DCCF91-19AD-4DE7-8594-EB23F32AAC20}" type="parTrans" cxnId="{9D1FE5E0-A6C1-4377-B502-03C2212AC881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14ED409D-7B40-4DE5-852E-2E22B516E153}" type="sibTrans" cxnId="{9D1FE5E0-A6C1-4377-B502-03C2212AC881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D3F40D3B-71F9-4B48-AD7A-B87321D40920}">
      <dgm:prSet phldrT="[Metin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tr-TR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Gümrük Vergisi Muafiyeti</a:t>
          </a:r>
          <a:endParaRPr lang="tr-TR" sz="24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gm:t>
    </dgm:pt>
    <dgm:pt modelId="{768D11B1-115D-475A-9C3A-A349BB9426E3}" type="parTrans" cxnId="{7C70DF38-6558-4CE7-8345-FB2DA1BA9797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1606738B-C9B5-42EE-BBDE-0D71A4ACF609}" type="sibTrans" cxnId="{7C70DF38-6558-4CE7-8345-FB2DA1BA9797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5DEFDFAB-8A56-4C88-9803-AE7D2BEBFE1A}">
      <dgm:prSet phldrT="[Metin]"/>
      <dgm:spPr>
        <a:solidFill>
          <a:schemeClr val="accent3">
            <a:lumMod val="20000"/>
            <a:lumOff val="8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marL="271463" indent="-177800"/>
          <a:r>
            <a:rPr lang="tr-T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kapsamında yurt dışından temin edilecek yatırım malı makine ve teçhizat için gümrük vergisinin ödenmemesi şeklinde uygulanır. 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280BBACF-9448-4A72-B0CE-C0CD1B94F71C}" type="parTrans" cxnId="{6A0BD105-4CF4-4349-A259-D2256A7F47CB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9ED99349-B05A-4CDA-A63A-414ED319EDF3}" type="sibTrans" cxnId="{6A0BD105-4CF4-4349-A259-D2256A7F47CB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A855A978-6A36-4476-B796-9717D42C53ED}">
      <dgm:prSet phldrT="[Metin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tr-TR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Vergi İndirimi</a:t>
          </a:r>
          <a:endParaRPr lang="tr-TR" sz="24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gm:t>
    </dgm:pt>
    <dgm:pt modelId="{9841F8FA-48AD-44B9-8456-4B504D8B9EA0}" type="parTrans" cxnId="{D75054CD-B652-474E-BA29-435259E92C02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6DB8C60E-B4EE-4D0C-8660-7C9B91A16CFF}" type="sibTrans" cxnId="{D75054CD-B652-474E-BA29-435259E92C02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54EC4134-A2A9-46A3-A508-002FE226E4B9}">
      <dgm:prSet phldrT="[Metin]"/>
      <dgm:spPr>
        <a:solidFill>
          <a:schemeClr val="accent3">
            <a:lumMod val="20000"/>
            <a:lumOff val="8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marL="271463" indent="-177800"/>
          <a:r>
            <a:rPr lang="tr-T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Gelir veya kurumlar vergisinin, yatırım için öngörülen katkı tutarına ulaşıncaya kadar indirimli olarak uygulanmasıdır. 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E5047A2C-6F02-4259-91D6-B802D15B0710}" type="parTrans" cxnId="{8027ED87-1300-414D-B756-34DAC91E483D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F56F02A5-5B12-4D26-8265-09E53EB76B69}" type="sibTrans" cxnId="{8027ED87-1300-414D-B756-34DAC91E483D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167FEE97-72B1-4DFA-AD0B-C689C74AC149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tr-TR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Faiz Desteği</a:t>
          </a:r>
          <a:endParaRPr lang="tr-TR" sz="24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gm:t>
    </dgm:pt>
    <dgm:pt modelId="{EBA4CE7F-00B7-4CAA-985A-E0DB6B60BF28}" type="parTrans" cxnId="{D7C66632-354F-43B6-A518-7D80F30B1AD9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87D391BE-FC38-4C85-929C-00AF3BE83A35}" type="sibTrans" cxnId="{D7C66632-354F-43B6-A518-7D80F30B1AD9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C06DAE2A-D3A2-4B93-A3C1-6AE2AC84A44D}">
      <dgm:prSet/>
      <dgm:spPr>
        <a:solidFill>
          <a:schemeClr val="accent3">
            <a:lumMod val="20000"/>
            <a:lumOff val="8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marL="271463" indent="-177800"/>
          <a:r>
            <a:rPr lang="tr-T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Teşvik belgesinde kayıtlı sabit yatırım tutarının %70’ine  kadar kullanılan krediye ilişkin ödenecek faizin veya kâr payının belli bir kısmının karşılanmasıdır. 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3D97BC79-15D7-4EED-969C-7511566658D3}" type="parTrans" cxnId="{B3509502-1E98-4E0D-A309-63563F9FB95D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F128A9EB-4F96-4DC9-8DFC-0373F74234C5}" type="sibTrans" cxnId="{B3509502-1E98-4E0D-A309-63563F9FB95D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2F73A4B4-8EAE-43EC-BBB4-A23AD35D45A9}" type="pres">
      <dgm:prSet presAssocID="{A89DF8A8-D58A-47B7-A825-65C26E714D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C0206B4-78DE-44BA-9303-006D910E24E2}" type="pres">
      <dgm:prSet presAssocID="{1226DF9D-F000-487D-8654-89C4B3183E48}" presName="linNode" presStyleCnt="0"/>
      <dgm:spPr/>
    </dgm:pt>
    <dgm:pt modelId="{4B3FED1A-5D8E-4816-B24E-45FE80F93B16}" type="pres">
      <dgm:prSet presAssocID="{1226DF9D-F000-487D-8654-89C4B3183E48}" presName="parentText" presStyleLbl="node1" presStyleIdx="0" presStyleCnt="4" custScaleX="68022" custScaleY="8264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1CCDB6A-2B61-4D47-8278-E14502415D93}" type="pres">
      <dgm:prSet presAssocID="{1226DF9D-F000-487D-8654-89C4B3183E48}" presName="descendantText" presStyleLbl="alignAccFollowNode1" presStyleIdx="0" presStyleCnt="4" custScaleX="116038" custLinFactNeighborX="-22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E68F087-F7A9-4852-B430-4455042659F5}" type="pres">
      <dgm:prSet presAssocID="{D5CD72CF-7E59-42BF-847D-2EF22ADA7283}" presName="sp" presStyleCnt="0"/>
      <dgm:spPr/>
    </dgm:pt>
    <dgm:pt modelId="{89DB8B48-FCCA-4EC0-A6DC-E7B397982E09}" type="pres">
      <dgm:prSet presAssocID="{D3F40D3B-71F9-4B48-AD7A-B87321D40920}" presName="linNode" presStyleCnt="0"/>
      <dgm:spPr/>
    </dgm:pt>
    <dgm:pt modelId="{8EA40717-BF77-429D-9F57-4E26A7D014FC}" type="pres">
      <dgm:prSet presAssocID="{D3F40D3B-71F9-4B48-AD7A-B87321D40920}" presName="parentText" presStyleLbl="node1" presStyleIdx="1" presStyleCnt="4" custScaleX="68022" custScaleY="8264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8C298D1-BA22-48CB-9EBE-50F106D9C840}" type="pres">
      <dgm:prSet presAssocID="{D3F40D3B-71F9-4B48-AD7A-B87321D40920}" presName="descendantText" presStyleLbl="alignAccFollowNode1" presStyleIdx="1" presStyleCnt="4" custScaleX="116038" custLinFactNeighborX="-22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4B1EC0-BD6C-4FCF-B01F-E16DF43F06B6}" type="pres">
      <dgm:prSet presAssocID="{1606738B-C9B5-42EE-BBDE-0D71A4ACF609}" presName="sp" presStyleCnt="0"/>
      <dgm:spPr/>
    </dgm:pt>
    <dgm:pt modelId="{1DF8C959-EB10-40C3-BB1F-07A43E58A77F}" type="pres">
      <dgm:prSet presAssocID="{A855A978-6A36-4476-B796-9717D42C53ED}" presName="linNode" presStyleCnt="0"/>
      <dgm:spPr/>
    </dgm:pt>
    <dgm:pt modelId="{FCCF97BE-76E6-431E-8508-88D5580F7A29}" type="pres">
      <dgm:prSet presAssocID="{A855A978-6A36-4476-B796-9717D42C53ED}" presName="parentText" presStyleLbl="node1" presStyleIdx="2" presStyleCnt="4" custScaleX="68022" custScaleY="8264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2C06C3A-5A91-4565-A6D2-98C31BD06EFB}" type="pres">
      <dgm:prSet presAssocID="{A855A978-6A36-4476-B796-9717D42C53ED}" presName="descendantText" presStyleLbl="alignAccFollowNode1" presStyleIdx="2" presStyleCnt="4" custScaleX="116038" custLinFactNeighborX="-2271" custLinFactNeighborY="-134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958620-3F9E-49A8-86C4-135706F0DF89}" type="pres">
      <dgm:prSet presAssocID="{6DB8C60E-B4EE-4D0C-8660-7C9B91A16CFF}" presName="sp" presStyleCnt="0"/>
      <dgm:spPr/>
    </dgm:pt>
    <dgm:pt modelId="{80981A71-ECBE-4886-965E-CD7720915959}" type="pres">
      <dgm:prSet presAssocID="{167FEE97-72B1-4DFA-AD0B-C689C74AC149}" presName="linNode" presStyleCnt="0"/>
      <dgm:spPr/>
    </dgm:pt>
    <dgm:pt modelId="{09D7D283-6687-4930-906B-12EFEFAEFD92}" type="pres">
      <dgm:prSet presAssocID="{167FEE97-72B1-4DFA-AD0B-C689C74AC149}" presName="parentText" presStyleLbl="node1" presStyleIdx="3" presStyleCnt="4" custScaleX="68022" custScaleY="8264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37AEE6-19D0-47ED-B32A-4DB22BAEBB4B}" type="pres">
      <dgm:prSet presAssocID="{167FEE97-72B1-4DFA-AD0B-C689C74AC149}" presName="descendantText" presStyleLbl="alignAccFollowNode1" presStyleIdx="3" presStyleCnt="4" custScaleX="116038" custLinFactNeighborX="-22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488850-258E-4DB3-9AB2-CEED3C26E42E}" type="presOf" srcId="{1226DF9D-F000-487D-8654-89C4B3183E48}" destId="{4B3FED1A-5D8E-4816-B24E-45FE80F93B16}" srcOrd="0" destOrd="0" presId="urn:microsoft.com/office/officeart/2005/8/layout/vList5"/>
    <dgm:cxn modelId="{86B9E064-ACA1-42A3-8A70-9A5E245BDC79}" type="presOf" srcId="{1E1E23EB-0552-4619-B86A-6C0871BE0136}" destId="{51CCDB6A-2B61-4D47-8278-E14502415D93}" srcOrd="0" destOrd="0" presId="urn:microsoft.com/office/officeart/2005/8/layout/vList5"/>
    <dgm:cxn modelId="{9D1FE5E0-A6C1-4377-B502-03C2212AC881}" srcId="{1226DF9D-F000-487D-8654-89C4B3183E48}" destId="{1E1E23EB-0552-4619-B86A-6C0871BE0136}" srcOrd="0" destOrd="0" parTransId="{98DCCF91-19AD-4DE7-8594-EB23F32AAC20}" sibTransId="{14ED409D-7B40-4DE5-852E-2E22B516E153}"/>
    <dgm:cxn modelId="{B3509502-1E98-4E0D-A309-63563F9FB95D}" srcId="{167FEE97-72B1-4DFA-AD0B-C689C74AC149}" destId="{C06DAE2A-D3A2-4B93-A3C1-6AE2AC84A44D}" srcOrd="0" destOrd="0" parTransId="{3D97BC79-15D7-4EED-969C-7511566658D3}" sibTransId="{F128A9EB-4F96-4DC9-8DFC-0373F74234C5}"/>
    <dgm:cxn modelId="{7C70DF38-6558-4CE7-8345-FB2DA1BA9797}" srcId="{A89DF8A8-D58A-47B7-A825-65C26E714D52}" destId="{D3F40D3B-71F9-4B48-AD7A-B87321D40920}" srcOrd="1" destOrd="0" parTransId="{768D11B1-115D-475A-9C3A-A349BB9426E3}" sibTransId="{1606738B-C9B5-42EE-BBDE-0D71A4ACF609}"/>
    <dgm:cxn modelId="{D75054CD-B652-474E-BA29-435259E92C02}" srcId="{A89DF8A8-D58A-47B7-A825-65C26E714D52}" destId="{A855A978-6A36-4476-B796-9717D42C53ED}" srcOrd="2" destOrd="0" parTransId="{9841F8FA-48AD-44B9-8456-4B504D8B9EA0}" sibTransId="{6DB8C60E-B4EE-4D0C-8660-7C9B91A16CFF}"/>
    <dgm:cxn modelId="{E1F0890E-5CF9-488B-AA34-19FEFF871F9D}" type="presOf" srcId="{A89DF8A8-D58A-47B7-A825-65C26E714D52}" destId="{2F73A4B4-8EAE-43EC-BBB4-A23AD35D45A9}" srcOrd="0" destOrd="0" presId="urn:microsoft.com/office/officeart/2005/8/layout/vList5"/>
    <dgm:cxn modelId="{19F44A4F-606B-4A4C-B61C-B824FEF54D81}" srcId="{A89DF8A8-D58A-47B7-A825-65C26E714D52}" destId="{1226DF9D-F000-487D-8654-89C4B3183E48}" srcOrd="0" destOrd="0" parTransId="{D1E52F96-70CB-4368-907B-D83100A6C007}" sibTransId="{D5CD72CF-7E59-42BF-847D-2EF22ADA7283}"/>
    <dgm:cxn modelId="{DDE95754-AF7E-43C0-8B43-03E9B328B019}" type="presOf" srcId="{167FEE97-72B1-4DFA-AD0B-C689C74AC149}" destId="{09D7D283-6687-4930-906B-12EFEFAEFD92}" srcOrd="0" destOrd="0" presId="urn:microsoft.com/office/officeart/2005/8/layout/vList5"/>
    <dgm:cxn modelId="{6ECDCCBC-7CC1-49C9-86F9-F2A56E9194C3}" type="presOf" srcId="{A855A978-6A36-4476-B796-9717D42C53ED}" destId="{FCCF97BE-76E6-431E-8508-88D5580F7A29}" srcOrd="0" destOrd="0" presId="urn:microsoft.com/office/officeart/2005/8/layout/vList5"/>
    <dgm:cxn modelId="{AC900134-86B6-4D9A-A1BB-515D3FC8D5C6}" type="presOf" srcId="{5DEFDFAB-8A56-4C88-9803-AE7D2BEBFE1A}" destId="{88C298D1-BA22-48CB-9EBE-50F106D9C840}" srcOrd="0" destOrd="0" presId="urn:microsoft.com/office/officeart/2005/8/layout/vList5"/>
    <dgm:cxn modelId="{F6FBB05D-C962-437B-958D-789A3EB56BB3}" type="presOf" srcId="{C06DAE2A-D3A2-4B93-A3C1-6AE2AC84A44D}" destId="{0337AEE6-19D0-47ED-B32A-4DB22BAEBB4B}" srcOrd="0" destOrd="0" presId="urn:microsoft.com/office/officeart/2005/8/layout/vList5"/>
    <dgm:cxn modelId="{6A0BD105-4CF4-4349-A259-D2256A7F47CB}" srcId="{D3F40D3B-71F9-4B48-AD7A-B87321D40920}" destId="{5DEFDFAB-8A56-4C88-9803-AE7D2BEBFE1A}" srcOrd="0" destOrd="0" parTransId="{280BBACF-9448-4A72-B0CE-C0CD1B94F71C}" sibTransId="{9ED99349-B05A-4CDA-A63A-414ED319EDF3}"/>
    <dgm:cxn modelId="{A057BB06-A72D-478F-A596-10661DCC5795}" type="presOf" srcId="{54EC4134-A2A9-46A3-A508-002FE226E4B9}" destId="{82C06C3A-5A91-4565-A6D2-98C31BD06EFB}" srcOrd="0" destOrd="0" presId="urn:microsoft.com/office/officeart/2005/8/layout/vList5"/>
    <dgm:cxn modelId="{2F3AE0F0-516D-44FB-B94E-EC6E44B3C3CC}" type="presOf" srcId="{D3F40D3B-71F9-4B48-AD7A-B87321D40920}" destId="{8EA40717-BF77-429D-9F57-4E26A7D014FC}" srcOrd="0" destOrd="0" presId="urn:microsoft.com/office/officeart/2005/8/layout/vList5"/>
    <dgm:cxn modelId="{D7C66632-354F-43B6-A518-7D80F30B1AD9}" srcId="{A89DF8A8-D58A-47B7-A825-65C26E714D52}" destId="{167FEE97-72B1-4DFA-AD0B-C689C74AC149}" srcOrd="3" destOrd="0" parTransId="{EBA4CE7F-00B7-4CAA-985A-E0DB6B60BF28}" sibTransId="{87D391BE-FC38-4C85-929C-00AF3BE83A35}"/>
    <dgm:cxn modelId="{8027ED87-1300-414D-B756-34DAC91E483D}" srcId="{A855A978-6A36-4476-B796-9717D42C53ED}" destId="{54EC4134-A2A9-46A3-A508-002FE226E4B9}" srcOrd="0" destOrd="0" parTransId="{E5047A2C-6F02-4259-91D6-B802D15B0710}" sibTransId="{F56F02A5-5B12-4D26-8265-09E53EB76B69}"/>
    <dgm:cxn modelId="{EB05F261-7FCA-4AEF-8A9C-9AAA4815524A}" type="presParOf" srcId="{2F73A4B4-8EAE-43EC-BBB4-A23AD35D45A9}" destId="{5C0206B4-78DE-44BA-9303-006D910E24E2}" srcOrd="0" destOrd="0" presId="urn:microsoft.com/office/officeart/2005/8/layout/vList5"/>
    <dgm:cxn modelId="{BB9A7B5D-D242-4D7A-994B-23FA02109DE1}" type="presParOf" srcId="{5C0206B4-78DE-44BA-9303-006D910E24E2}" destId="{4B3FED1A-5D8E-4816-B24E-45FE80F93B16}" srcOrd="0" destOrd="0" presId="urn:microsoft.com/office/officeart/2005/8/layout/vList5"/>
    <dgm:cxn modelId="{B7FC91C1-A704-4739-8696-D8E20DEFDDA2}" type="presParOf" srcId="{5C0206B4-78DE-44BA-9303-006D910E24E2}" destId="{51CCDB6A-2B61-4D47-8278-E14502415D93}" srcOrd="1" destOrd="0" presId="urn:microsoft.com/office/officeart/2005/8/layout/vList5"/>
    <dgm:cxn modelId="{82039967-2EF5-4163-9AD3-E85C67FFBD77}" type="presParOf" srcId="{2F73A4B4-8EAE-43EC-BBB4-A23AD35D45A9}" destId="{8E68F087-F7A9-4852-B430-4455042659F5}" srcOrd="1" destOrd="0" presId="urn:microsoft.com/office/officeart/2005/8/layout/vList5"/>
    <dgm:cxn modelId="{8F60322C-9652-4768-9FF8-02BD428F5120}" type="presParOf" srcId="{2F73A4B4-8EAE-43EC-BBB4-A23AD35D45A9}" destId="{89DB8B48-FCCA-4EC0-A6DC-E7B397982E09}" srcOrd="2" destOrd="0" presId="urn:microsoft.com/office/officeart/2005/8/layout/vList5"/>
    <dgm:cxn modelId="{51B08D9F-A846-4B80-82D9-667C745B8132}" type="presParOf" srcId="{89DB8B48-FCCA-4EC0-A6DC-E7B397982E09}" destId="{8EA40717-BF77-429D-9F57-4E26A7D014FC}" srcOrd="0" destOrd="0" presId="urn:microsoft.com/office/officeart/2005/8/layout/vList5"/>
    <dgm:cxn modelId="{19EC6393-C840-4224-BF06-975D4FCF741A}" type="presParOf" srcId="{89DB8B48-FCCA-4EC0-A6DC-E7B397982E09}" destId="{88C298D1-BA22-48CB-9EBE-50F106D9C840}" srcOrd="1" destOrd="0" presId="urn:microsoft.com/office/officeart/2005/8/layout/vList5"/>
    <dgm:cxn modelId="{482F2EF5-FB55-4382-AC39-AFA41569B655}" type="presParOf" srcId="{2F73A4B4-8EAE-43EC-BBB4-A23AD35D45A9}" destId="{A54B1EC0-BD6C-4FCF-B01F-E16DF43F06B6}" srcOrd="3" destOrd="0" presId="urn:microsoft.com/office/officeart/2005/8/layout/vList5"/>
    <dgm:cxn modelId="{D1B6599A-052D-4E69-84EB-3F493C995450}" type="presParOf" srcId="{2F73A4B4-8EAE-43EC-BBB4-A23AD35D45A9}" destId="{1DF8C959-EB10-40C3-BB1F-07A43E58A77F}" srcOrd="4" destOrd="0" presId="urn:microsoft.com/office/officeart/2005/8/layout/vList5"/>
    <dgm:cxn modelId="{90DEA678-AD44-4BE0-B1D3-69A66038FDEC}" type="presParOf" srcId="{1DF8C959-EB10-40C3-BB1F-07A43E58A77F}" destId="{FCCF97BE-76E6-431E-8508-88D5580F7A29}" srcOrd="0" destOrd="0" presId="urn:microsoft.com/office/officeart/2005/8/layout/vList5"/>
    <dgm:cxn modelId="{C2D5AE27-E3BC-4A0C-8D68-FA10945C7CF8}" type="presParOf" srcId="{1DF8C959-EB10-40C3-BB1F-07A43E58A77F}" destId="{82C06C3A-5A91-4565-A6D2-98C31BD06EFB}" srcOrd="1" destOrd="0" presId="urn:microsoft.com/office/officeart/2005/8/layout/vList5"/>
    <dgm:cxn modelId="{2776A90D-C09F-44CA-899E-8F8500227D19}" type="presParOf" srcId="{2F73A4B4-8EAE-43EC-BBB4-A23AD35D45A9}" destId="{94958620-3F9E-49A8-86C4-135706F0DF89}" srcOrd="5" destOrd="0" presId="urn:microsoft.com/office/officeart/2005/8/layout/vList5"/>
    <dgm:cxn modelId="{2099F37D-3545-4933-9D4C-4BC2DBFB53B2}" type="presParOf" srcId="{2F73A4B4-8EAE-43EC-BBB4-A23AD35D45A9}" destId="{80981A71-ECBE-4886-965E-CD7720915959}" srcOrd="6" destOrd="0" presId="urn:microsoft.com/office/officeart/2005/8/layout/vList5"/>
    <dgm:cxn modelId="{91E2FE61-38A2-4F75-AF67-425D933C0FF2}" type="presParOf" srcId="{80981A71-ECBE-4886-965E-CD7720915959}" destId="{09D7D283-6687-4930-906B-12EFEFAEFD92}" srcOrd="0" destOrd="0" presId="urn:microsoft.com/office/officeart/2005/8/layout/vList5"/>
    <dgm:cxn modelId="{D94ACA44-8DCB-467F-B4F2-B9EC561032FF}" type="presParOf" srcId="{80981A71-ECBE-4886-965E-CD7720915959}" destId="{0337AEE6-19D0-47ED-B32A-4DB22BAEBB4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9DF8A8-D58A-47B7-A825-65C26E714D52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1226DF9D-F000-487D-8654-89C4B3183E48}">
      <dgm:prSet phldrT="[Metin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tr-TR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Yatırım Yeri Tahsisi</a:t>
          </a:r>
          <a:endParaRPr lang="tr-TR" sz="18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gm:t>
    </dgm:pt>
    <dgm:pt modelId="{D1E52F96-70CB-4368-907B-D83100A6C007}" type="parTrans" cxnId="{19F44A4F-606B-4A4C-B61C-B824FEF54D81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D5CD72CF-7E59-42BF-847D-2EF22ADA7283}" type="sibTrans" cxnId="{19F44A4F-606B-4A4C-B61C-B824FEF54D81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1E1E23EB-0552-4619-B86A-6C0871BE0136}">
      <dgm:prSet phldrT="[Metin]"/>
      <dgm:spPr>
        <a:solidFill>
          <a:schemeClr val="accent3">
            <a:lumMod val="20000"/>
            <a:lumOff val="8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tr-T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düzenlenmiş yatırımlar için Maliye Bakanlığınca belirlenen usul ve esaslar çerçevesinde yatırım yeri tahsis edilebilir. 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98DCCF91-19AD-4DE7-8594-EB23F32AAC20}" type="parTrans" cxnId="{9D1FE5E0-A6C1-4377-B502-03C2212AC881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14ED409D-7B40-4DE5-852E-2E22B516E153}" type="sibTrans" cxnId="{9D1FE5E0-A6C1-4377-B502-03C2212AC881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D3F40D3B-71F9-4B48-AD7A-B87321D40920}">
      <dgm:prSet phldrT="[Metin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tr-TR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Sigorta Primi İşveren Hissesi Desteği</a:t>
          </a:r>
          <a:endParaRPr lang="tr-TR" sz="18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gm:t>
    </dgm:pt>
    <dgm:pt modelId="{768D11B1-115D-475A-9C3A-A349BB9426E3}" type="parTrans" cxnId="{7C70DF38-6558-4CE7-8345-FB2DA1BA9797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1606738B-C9B5-42EE-BBDE-0D71A4ACF609}" type="sibTrans" cxnId="{7C70DF38-6558-4CE7-8345-FB2DA1BA9797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5DEFDFAB-8A56-4C88-9803-AE7D2BEBFE1A}">
      <dgm:prSet phldrT="[Metin]"/>
      <dgm:spPr>
        <a:solidFill>
          <a:schemeClr val="accent3">
            <a:lumMod val="20000"/>
            <a:lumOff val="8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tr-T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kapsamı yatırımla sağlanan ilave istihdam için ödenmesi gereken sigorta primi işveren hissesinin asgari ücrete tekabül eden kısmının Bakanlıkça karşılanmasıdır. 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280BBACF-9448-4A72-B0CE-C0CD1B94F71C}" type="parTrans" cxnId="{6A0BD105-4CF4-4349-A259-D2256A7F47CB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9ED99349-B05A-4CDA-A63A-414ED319EDF3}" type="sibTrans" cxnId="{6A0BD105-4CF4-4349-A259-D2256A7F47CB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A855A978-6A36-4476-B796-9717D42C53ED}">
      <dgm:prSet phldrT="[Metin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tr-TR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Sigorta Primi Desteği</a:t>
          </a:r>
        </a:p>
        <a:p>
          <a:pPr algn="l"/>
          <a:r>
            <a:rPr lang="tr-TR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(Sadece 6. Bölge)</a:t>
          </a:r>
          <a:endParaRPr lang="tr-TR" sz="18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gm:t>
    </dgm:pt>
    <dgm:pt modelId="{9841F8FA-48AD-44B9-8456-4B504D8B9EA0}" type="parTrans" cxnId="{D75054CD-B652-474E-BA29-435259E92C02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6DB8C60E-B4EE-4D0C-8660-7C9B91A16CFF}" type="sibTrans" cxnId="{D75054CD-B652-474E-BA29-435259E92C02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54EC4134-A2A9-46A3-A508-002FE226E4B9}">
      <dgm:prSet phldrT="[Metin]"/>
      <dgm:spPr>
        <a:solidFill>
          <a:schemeClr val="accent3">
            <a:lumMod val="20000"/>
            <a:lumOff val="8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tr-T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kapsamı yatırımla sağlanan ilave istihdam için ödenmesi gereken sigorta primi </a:t>
          </a:r>
          <a:r>
            <a:rPr lang="tr-TR" b="1" u="sng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işçi</a:t>
          </a:r>
          <a:r>
            <a:rPr lang="tr-TR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tr-T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hissesinin asgari ücrete tekabül eden kısmının Bakanlıkça karşılanmasıdır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E5047A2C-6F02-4259-91D6-B802D15B0710}" type="parTrans" cxnId="{8027ED87-1300-414D-B756-34DAC91E483D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F56F02A5-5B12-4D26-8265-09E53EB76B69}" type="sibTrans" cxnId="{8027ED87-1300-414D-B756-34DAC91E483D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167FEE97-72B1-4DFA-AD0B-C689C74AC149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tr-TR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Gelir Vergisi Stopajı Desteği (Sadece 6. Bölge)</a:t>
          </a:r>
          <a:endParaRPr lang="tr-TR" sz="18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gm:t>
    </dgm:pt>
    <dgm:pt modelId="{EBA4CE7F-00B7-4CAA-985A-E0DB6B60BF28}" type="parTrans" cxnId="{D7C66632-354F-43B6-A518-7D80F30B1AD9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87D391BE-FC38-4C85-929C-00AF3BE83A35}" type="sibTrans" cxnId="{D7C66632-354F-43B6-A518-7D80F30B1AD9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C06DAE2A-D3A2-4B93-A3C1-6AE2AC84A44D}">
      <dgm:prSet/>
      <dgm:spPr>
        <a:solidFill>
          <a:schemeClr val="accent3">
            <a:lumMod val="20000"/>
            <a:lumOff val="8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tr-T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kapsamı yatırımla sağlanan ilave istihdam için ödenmesi gereken gelir vergisi stopajının asgari ücrete tekabül eden kısmının terkin edilmesidir. 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3D97BC79-15D7-4EED-969C-7511566658D3}" type="parTrans" cxnId="{B3509502-1E98-4E0D-A309-63563F9FB95D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F128A9EB-4F96-4DC9-8DFC-0373F74234C5}" type="sibTrans" cxnId="{B3509502-1E98-4E0D-A309-63563F9FB95D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F94E0700-06A6-4F1D-A961-20C2DF7F4910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tr-TR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KDV İadesi</a:t>
          </a:r>
          <a:endParaRPr lang="tr-TR" sz="18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gm:t>
    </dgm:pt>
    <dgm:pt modelId="{4B619EE5-5320-4D39-89B2-2D7E5CEF761D}" type="parTrans" cxnId="{9D99BBBD-AEDF-4838-BF43-02807BC85E12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93A74056-7FEA-44CF-A383-7F7D8B103281}" type="sibTrans" cxnId="{9D99BBBD-AEDF-4838-BF43-02807BC85E12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AB3C39EC-C4B0-429E-B9BF-B3DE4FE3467F}">
      <dgm:prSet/>
      <dgm:spPr>
        <a:solidFill>
          <a:schemeClr val="accent3">
            <a:lumMod val="20000"/>
            <a:lumOff val="8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tr-T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Sabit yatırım tutarı 500 milyon Türk Lirasının üzerindeki Stratejik Yatırımlar kapsamında gerçekleştirilen bina-inşaat harcamaları için tahsil edilen KDV’nin iade edilmesidir. 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A85EEA69-87A1-4EB5-92AF-7A6B36D80893}" type="parTrans" cxnId="{43A700EE-CFCE-475F-B7D5-47AE022B4675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D68E9E39-3654-4305-AEE9-DED927E31B4C}" type="sibTrans" cxnId="{43A700EE-CFCE-475F-B7D5-47AE022B4675}">
      <dgm:prSet/>
      <dgm:spPr/>
      <dgm:t>
        <a:bodyPr/>
        <a:lstStyle/>
        <a:p>
          <a:endParaRPr lang="tr-TR">
            <a:latin typeface="Calibri" pitchFamily="34" charset="0"/>
            <a:cs typeface="Calibri" pitchFamily="34" charset="0"/>
          </a:endParaRPr>
        </a:p>
      </dgm:t>
    </dgm:pt>
    <dgm:pt modelId="{2F73A4B4-8EAE-43EC-BBB4-A23AD35D45A9}" type="pres">
      <dgm:prSet presAssocID="{A89DF8A8-D58A-47B7-A825-65C26E714D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C0206B4-78DE-44BA-9303-006D910E24E2}" type="pres">
      <dgm:prSet presAssocID="{1226DF9D-F000-487D-8654-89C4B3183E48}" presName="linNode" presStyleCnt="0"/>
      <dgm:spPr/>
    </dgm:pt>
    <dgm:pt modelId="{4B3FED1A-5D8E-4816-B24E-45FE80F93B16}" type="pres">
      <dgm:prSet presAssocID="{1226DF9D-F000-487D-8654-89C4B3183E48}" presName="parentText" presStyleLbl="node1" presStyleIdx="0" presStyleCnt="5" custScaleX="77036" custScaleY="8264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1CCDB6A-2B61-4D47-8278-E14502415D93}" type="pres">
      <dgm:prSet presAssocID="{1226DF9D-F000-487D-8654-89C4B3183E48}" presName="descendantText" presStyleLbl="alignAccFollowNode1" presStyleIdx="0" presStyleCnt="5" custScaleX="111153" custLinFactNeighborX="-134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E68F087-F7A9-4852-B430-4455042659F5}" type="pres">
      <dgm:prSet presAssocID="{D5CD72CF-7E59-42BF-847D-2EF22ADA7283}" presName="sp" presStyleCnt="0"/>
      <dgm:spPr/>
    </dgm:pt>
    <dgm:pt modelId="{89DB8B48-FCCA-4EC0-A6DC-E7B397982E09}" type="pres">
      <dgm:prSet presAssocID="{D3F40D3B-71F9-4B48-AD7A-B87321D40920}" presName="linNode" presStyleCnt="0"/>
      <dgm:spPr/>
    </dgm:pt>
    <dgm:pt modelId="{8EA40717-BF77-429D-9F57-4E26A7D014FC}" type="pres">
      <dgm:prSet presAssocID="{D3F40D3B-71F9-4B48-AD7A-B87321D40920}" presName="parentText" presStyleLbl="node1" presStyleIdx="1" presStyleCnt="5" custScaleX="77036" custScaleY="8264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8C298D1-BA22-48CB-9EBE-50F106D9C840}" type="pres">
      <dgm:prSet presAssocID="{D3F40D3B-71F9-4B48-AD7A-B87321D40920}" presName="descendantText" presStyleLbl="alignAccFollowNode1" presStyleIdx="1" presStyleCnt="5" custScaleX="111153" custLinFactNeighborX="-134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4B1EC0-BD6C-4FCF-B01F-E16DF43F06B6}" type="pres">
      <dgm:prSet presAssocID="{1606738B-C9B5-42EE-BBDE-0D71A4ACF609}" presName="sp" presStyleCnt="0"/>
      <dgm:spPr/>
    </dgm:pt>
    <dgm:pt modelId="{1DF8C959-EB10-40C3-BB1F-07A43E58A77F}" type="pres">
      <dgm:prSet presAssocID="{A855A978-6A36-4476-B796-9717D42C53ED}" presName="linNode" presStyleCnt="0"/>
      <dgm:spPr/>
    </dgm:pt>
    <dgm:pt modelId="{FCCF97BE-76E6-431E-8508-88D5580F7A29}" type="pres">
      <dgm:prSet presAssocID="{A855A978-6A36-4476-B796-9717D42C53ED}" presName="parentText" presStyleLbl="node1" presStyleIdx="2" presStyleCnt="5" custScaleX="77036" custScaleY="8264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2C06C3A-5A91-4565-A6D2-98C31BD06EFB}" type="pres">
      <dgm:prSet presAssocID="{A855A978-6A36-4476-B796-9717D42C53ED}" presName="descendantText" presStyleLbl="alignAccFollowNode1" presStyleIdx="2" presStyleCnt="5" custScaleX="111153" custLinFactNeighborX="-1348" custLinFactNeighborY="-326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958620-3F9E-49A8-86C4-135706F0DF89}" type="pres">
      <dgm:prSet presAssocID="{6DB8C60E-B4EE-4D0C-8660-7C9B91A16CFF}" presName="sp" presStyleCnt="0"/>
      <dgm:spPr/>
    </dgm:pt>
    <dgm:pt modelId="{80981A71-ECBE-4886-965E-CD7720915959}" type="pres">
      <dgm:prSet presAssocID="{167FEE97-72B1-4DFA-AD0B-C689C74AC149}" presName="linNode" presStyleCnt="0"/>
      <dgm:spPr/>
    </dgm:pt>
    <dgm:pt modelId="{09D7D283-6687-4930-906B-12EFEFAEFD92}" type="pres">
      <dgm:prSet presAssocID="{167FEE97-72B1-4DFA-AD0B-C689C74AC149}" presName="parentText" presStyleLbl="node1" presStyleIdx="3" presStyleCnt="5" custScaleX="77036" custScaleY="8264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37AEE6-19D0-47ED-B32A-4DB22BAEBB4B}" type="pres">
      <dgm:prSet presAssocID="{167FEE97-72B1-4DFA-AD0B-C689C74AC149}" presName="descendantText" presStyleLbl="alignAccFollowNode1" presStyleIdx="3" presStyleCnt="5" custScaleX="111153" custLinFactNeighborX="-134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7DC4FC0-57D6-4B1A-9CB3-50ADFC4310F4}" type="pres">
      <dgm:prSet presAssocID="{87D391BE-FC38-4C85-929C-00AF3BE83A35}" presName="sp" presStyleCnt="0"/>
      <dgm:spPr/>
    </dgm:pt>
    <dgm:pt modelId="{5B6183D1-0B5D-4430-A3E7-C5748565AC6A}" type="pres">
      <dgm:prSet presAssocID="{F94E0700-06A6-4F1D-A961-20C2DF7F4910}" presName="linNode" presStyleCnt="0"/>
      <dgm:spPr/>
    </dgm:pt>
    <dgm:pt modelId="{EABA4689-0653-4ACA-9083-B3149EFD5651}" type="pres">
      <dgm:prSet presAssocID="{F94E0700-06A6-4F1D-A961-20C2DF7F4910}" presName="parentText" presStyleLbl="node1" presStyleIdx="4" presStyleCnt="5" custScaleX="77036" custScaleY="8264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7A6377-FA01-4884-901B-537D84C10434}" type="pres">
      <dgm:prSet presAssocID="{F94E0700-06A6-4F1D-A961-20C2DF7F4910}" presName="descendantText" presStyleLbl="alignAccFollowNode1" presStyleIdx="4" presStyleCnt="5" custScaleX="111153" custLinFactNeighborX="-134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509CB1-8369-4DFE-AB7E-9E57E6CFC6EF}" type="presOf" srcId="{A89DF8A8-D58A-47B7-A825-65C26E714D52}" destId="{2F73A4B4-8EAE-43EC-BBB4-A23AD35D45A9}" srcOrd="0" destOrd="0" presId="urn:microsoft.com/office/officeart/2005/8/layout/vList5"/>
    <dgm:cxn modelId="{927FF34B-EFCD-4549-90C7-CB1F7E165C92}" type="presOf" srcId="{167FEE97-72B1-4DFA-AD0B-C689C74AC149}" destId="{09D7D283-6687-4930-906B-12EFEFAEFD92}" srcOrd="0" destOrd="0" presId="urn:microsoft.com/office/officeart/2005/8/layout/vList5"/>
    <dgm:cxn modelId="{0A4BD575-8F16-4694-B758-BB5D254E1DAD}" type="presOf" srcId="{D3F40D3B-71F9-4B48-AD7A-B87321D40920}" destId="{8EA40717-BF77-429D-9F57-4E26A7D014FC}" srcOrd="0" destOrd="0" presId="urn:microsoft.com/office/officeart/2005/8/layout/vList5"/>
    <dgm:cxn modelId="{43A700EE-CFCE-475F-B7D5-47AE022B4675}" srcId="{F94E0700-06A6-4F1D-A961-20C2DF7F4910}" destId="{AB3C39EC-C4B0-429E-B9BF-B3DE4FE3467F}" srcOrd="0" destOrd="0" parTransId="{A85EEA69-87A1-4EB5-92AF-7A6B36D80893}" sibTransId="{D68E9E39-3654-4305-AEE9-DED927E31B4C}"/>
    <dgm:cxn modelId="{9D99BBBD-AEDF-4838-BF43-02807BC85E12}" srcId="{A89DF8A8-D58A-47B7-A825-65C26E714D52}" destId="{F94E0700-06A6-4F1D-A961-20C2DF7F4910}" srcOrd="4" destOrd="0" parTransId="{4B619EE5-5320-4D39-89B2-2D7E5CEF761D}" sibTransId="{93A74056-7FEA-44CF-A383-7F7D8B103281}"/>
    <dgm:cxn modelId="{2DADB9DC-E609-4E96-913B-122A1CC63696}" type="presOf" srcId="{A855A978-6A36-4476-B796-9717D42C53ED}" destId="{FCCF97BE-76E6-431E-8508-88D5580F7A29}" srcOrd="0" destOrd="0" presId="urn:microsoft.com/office/officeart/2005/8/layout/vList5"/>
    <dgm:cxn modelId="{C6BD97EA-887C-400E-92CD-6C49B2E8E1B6}" type="presOf" srcId="{1226DF9D-F000-487D-8654-89C4B3183E48}" destId="{4B3FED1A-5D8E-4816-B24E-45FE80F93B16}" srcOrd="0" destOrd="0" presId="urn:microsoft.com/office/officeart/2005/8/layout/vList5"/>
    <dgm:cxn modelId="{6D87F9B5-32F2-4877-BF3E-AD2E8727A7DD}" type="presOf" srcId="{54EC4134-A2A9-46A3-A508-002FE226E4B9}" destId="{82C06C3A-5A91-4565-A6D2-98C31BD06EFB}" srcOrd="0" destOrd="0" presId="urn:microsoft.com/office/officeart/2005/8/layout/vList5"/>
    <dgm:cxn modelId="{9D1FE5E0-A6C1-4377-B502-03C2212AC881}" srcId="{1226DF9D-F000-487D-8654-89C4B3183E48}" destId="{1E1E23EB-0552-4619-B86A-6C0871BE0136}" srcOrd="0" destOrd="0" parTransId="{98DCCF91-19AD-4DE7-8594-EB23F32AAC20}" sibTransId="{14ED409D-7B40-4DE5-852E-2E22B516E153}"/>
    <dgm:cxn modelId="{8027ED87-1300-414D-B756-34DAC91E483D}" srcId="{A855A978-6A36-4476-B796-9717D42C53ED}" destId="{54EC4134-A2A9-46A3-A508-002FE226E4B9}" srcOrd="0" destOrd="0" parTransId="{E5047A2C-6F02-4259-91D6-B802D15B0710}" sibTransId="{F56F02A5-5B12-4D26-8265-09E53EB76B69}"/>
    <dgm:cxn modelId="{C001F43E-D2B6-4E9E-8276-0DD1A3C2A4BF}" type="presOf" srcId="{1E1E23EB-0552-4619-B86A-6C0871BE0136}" destId="{51CCDB6A-2B61-4D47-8278-E14502415D93}" srcOrd="0" destOrd="0" presId="urn:microsoft.com/office/officeart/2005/8/layout/vList5"/>
    <dgm:cxn modelId="{6A0BD105-4CF4-4349-A259-D2256A7F47CB}" srcId="{D3F40D3B-71F9-4B48-AD7A-B87321D40920}" destId="{5DEFDFAB-8A56-4C88-9803-AE7D2BEBFE1A}" srcOrd="0" destOrd="0" parTransId="{280BBACF-9448-4A72-B0CE-C0CD1B94F71C}" sibTransId="{9ED99349-B05A-4CDA-A63A-414ED319EDF3}"/>
    <dgm:cxn modelId="{856EC2C3-2631-4D76-A8C0-83F34681F993}" type="presOf" srcId="{5DEFDFAB-8A56-4C88-9803-AE7D2BEBFE1A}" destId="{88C298D1-BA22-48CB-9EBE-50F106D9C840}" srcOrd="0" destOrd="0" presId="urn:microsoft.com/office/officeart/2005/8/layout/vList5"/>
    <dgm:cxn modelId="{7768DD33-752B-410F-96AE-83218F8B9BBA}" type="presOf" srcId="{AB3C39EC-C4B0-429E-B9BF-B3DE4FE3467F}" destId="{FF7A6377-FA01-4884-901B-537D84C10434}" srcOrd="0" destOrd="0" presId="urn:microsoft.com/office/officeart/2005/8/layout/vList5"/>
    <dgm:cxn modelId="{D75054CD-B652-474E-BA29-435259E92C02}" srcId="{A89DF8A8-D58A-47B7-A825-65C26E714D52}" destId="{A855A978-6A36-4476-B796-9717D42C53ED}" srcOrd="2" destOrd="0" parTransId="{9841F8FA-48AD-44B9-8456-4B504D8B9EA0}" sibTransId="{6DB8C60E-B4EE-4D0C-8660-7C9B91A16CFF}"/>
    <dgm:cxn modelId="{7C70DF38-6558-4CE7-8345-FB2DA1BA9797}" srcId="{A89DF8A8-D58A-47B7-A825-65C26E714D52}" destId="{D3F40D3B-71F9-4B48-AD7A-B87321D40920}" srcOrd="1" destOrd="0" parTransId="{768D11B1-115D-475A-9C3A-A349BB9426E3}" sibTransId="{1606738B-C9B5-42EE-BBDE-0D71A4ACF609}"/>
    <dgm:cxn modelId="{F75CF0E7-3E53-41D7-AFF7-CD5B6756C87F}" type="presOf" srcId="{C06DAE2A-D3A2-4B93-A3C1-6AE2AC84A44D}" destId="{0337AEE6-19D0-47ED-B32A-4DB22BAEBB4B}" srcOrd="0" destOrd="0" presId="urn:microsoft.com/office/officeart/2005/8/layout/vList5"/>
    <dgm:cxn modelId="{CE355840-5651-43CB-A65C-AEC53190699F}" type="presOf" srcId="{F94E0700-06A6-4F1D-A961-20C2DF7F4910}" destId="{EABA4689-0653-4ACA-9083-B3149EFD5651}" srcOrd="0" destOrd="0" presId="urn:microsoft.com/office/officeart/2005/8/layout/vList5"/>
    <dgm:cxn modelId="{B3509502-1E98-4E0D-A309-63563F9FB95D}" srcId="{167FEE97-72B1-4DFA-AD0B-C689C74AC149}" destId="{C06DAE2A-D3A2-4B93-A3C1-6AE2AC84A44D}" srcOrd="0" destOrd="0" parTransId="{3D97BC79-15D7-4EED-969C-7511566658D3}" sibTransId="{F128A9EB-4F96-4DC9-8DFC-0373F74234C5}"/>
    <dgm:cxn modelId="{D7C66632-354F-43B6-A518-7D80F30B1AD9}" srcId="{A89DF8A8-D58A-47B7-A825-65C26E714D52}" destId="{167FEE97-72B1-4DFA-AD0B-C689C74AC149}" srcOrd="3" destOrd="0" parTransId="{EBA4CE7F-00B7-4CAA-985A-E0DB6B60BF28}" sibTransId="{87D391BE-FC38-4C85-929C-00AF3BE83A35}"/>
    <dgm:cxn modelId="{19F44A4F-606B-4A4C-B61C-B824FEF54D81}" srcId="{A89DF8A8-D58A-47B7-A825-65C26E714D52}" destId="{1226DF9D-F000-487D-8654-89C4B3183E48}" srcOrd="0" destOrd="0" parTransId="{D1E52F96-70CB-4368-907B-D83100A6C007}" sibTransId="{D5CD72CF-7E59-42BF-847D-2EF22ADA7283}"/>
    <dgm:cxn modelId="{AEA08452-E9C0-430C-B1AE-78CFDE4736DC}" type="presParOf" srcId="{2F73A4B4-8EAE-43EC-BBB4-A23AD35D45A9}" destId="{5C0206B4-78DE-44BA-9303-006D910E24E2}" srcOrd="0" destOrd="0" presId="urn:microsoft.com/office/officeart/2005/8/layout/vList5"/>
    <dgm:cxn modelId="{EF0EAB98-8ABA-435E-A9B4-E4C63A062531}" type="presParOf" srcId="{5C0206B4-78DE-44BA-9303-006D910E24E2}" destId="{4B3FED1A-5D8E-4816-B24E-45FE80F93B16}" srcOrd="0" destOrd="0" presId="urn:microsoft.com/office/officeart/2005/8/layout/vList5"/>
    <dgm:cxn modelId="{BFAC7BC2-25D5-476C-AD33-1BA70996983A}" type="presParOf" srcId="{5C0206B4-78DE-44BA-9303-006D910E24E2}" destId="{51CCDB6A-2B61-4D47-8278-E14502415D93}" srcOrd="1" destOrd="0" presId="urn:microsoft.com/office/officeart/2005/8/layout/vList5"/>
    <dgm:cxn modelId="{1ADFADC0-D87C-4EC4-A56D-97A1703A59E3}" type="presParOf" srcId="{2F73A4B4-8EAE-43EC-BBB4-A23AD35D45A9}" destId="{8E68F087-F7A9-4852-B430-4455042659F5}" srcOrd="1" destOrd="0" presId="urn:microsoft.com/office/officeart/2005/8/layout/vList5"/>
    <dgm:cxn modelId="{76AD64B8-F19D-48FB-91F1-C8064EBEB93A}" type="presParOf" srcId="{2F73A4B4-8EAE-43EC-BBB4-A23AD35D45A9}" destId="{89DB8B48-FCCA-4EC0-A6DC-E7B397982E09}" srcOrd="2" destOrd="0" presId="urn:microsoft.com/office/officeart/2005/8/layout/vList5"/>
    <dgm:cxn modelId="{FCFDE0D7-75E9-4F81-9E1F-EC914372237B}" type="presParOf" srcId="{89DB8B48-FCCA-4EC0-A6DC-E7B397982E09}" destId="{8EA40717-BF77-429D-9F57-4E26A7D014FC}" srcOrd="0" destOrd="0" presId="urn:microsoft.com/office/officeart/2005/8/layout/vList5"/>
    <dgm:cxn modelId="{C143633F-E697-4204-82A4-7A6E7911C745}" type="presParOf" srcId="{89DB8B48-FCCA-4EC0-A6DC-E7B397982E09}" destId="{88C298D1-BA22-48CB-9EBE-50F106D9C840}" srcOrd="1" destOrd="0" presId="urn:microsoft.com/office/officeart/2005/8/layout/vList5"/>
    <dgm:cxn modelId="{C3932D67-5F6F-40B6-B29F-429054CE8DDA}" type="presParOf" srcId="{2F73A4B4-8EAE-43EC-BBB4-A23AD35D45A9}" destId="{A54B1EC0-BD6C-4FCF-B01F-E16DF43F06B6}" srcOrd="3" destOrd="0" presId="urn:microsoft.com/office/officeart/2005/8/layout/vList5"/>
    <dgm:cxn modelId="{6672C41E-F198-4593-8249-09D528F20BE2}" type="presParOf" srcId="{2F73A4B4-8EAE-43EC-BBB4-A23AD35D45A9}" destId="{1DF8C959-EB10-40C3-BB1F-07A43E58A77F}" srcOrd="4" destOrd="0" presId="urn:microsoft.com/office/officeart/2005/8/layout/vList5"/>
    <dgm:cxn modelId="{3ABE1738-D7EC-4EBF-B9F8-28266FB73270}" type="presParOf" srcId="{1DF8C959-EB10-40C3-BB1F-07A43E58A77F}" destId="{FCCF97BE-76E6-431E-8508-88D5580F7A29}" srcOrd="0" destOrd="0" presId="urn:microsoft.com/office/officeart/2005/8/layout/vList5"/>
    <dgm:cxn modelId="{7816323C-845F-4810-9DD9-F3B732D6A0D2}" type="presParOf" srcId="{1DF8C959-EB10-40C3-BB1F-07A43E58A77F}" destId="{82C06C3A-5A91-4565-A6D2-98C31BD06EFB}" srcOrd="1" destOrd="0" presId="urn:microsoft.com/office/officeart/2005/8/layout/vList5"/>
    <dgm:cxn modelId="{3991214E-FE9E-4B04-AB19-CE8BD03E7E86}" type="presParOf" srcId="{2F73A4B4-8EAE-43EC-BBB4-A23AD35D45A9}" destId="{94958620-3F9E-49A8-86C4-135706F0DF89}" srcOrd="5" destOrd="0" presId="urn:microsoft.com/office/officeart/2005/8/layout/vList5"/>
    <dgm:cxn modelId="{776E9503-190A-4F60-A8BC-52F4113313F5}" type="presParOf" srcId="{2F73A4B4-8EAE-43EC-BBB4-A23AD35D45A9}" destId="{80981A71-ECBE-4886-965E-CD7720915959}" srcOrd="6" destOrd="0" presId="urn:microsoft.com/office/officeart/2005/8/layout/vList5"/>
    <dgm:cxn modelId="{88B24AE5-88DD-4D83-9257-448E53315C27}" type="presParOf" srcId="{80981A71-ECBE-4886-965E-CD7720915959}" destId="{09D7D283-6687-4930-906B-12EFEFAEFD92}" srcOrd="0" destOrd="0" presId="urn:microsoft.com/office/officeart/2005/8/layout/vList5"/>
    <dgm:cxn modelId="{89AFC7BF-5874-4CF6-B8B6-D8B529971259}" type="presParOf" srcId="{80981A71-ECBE-4886-965E-CD7720915959}" destId="{0337AEE6-19D0-47ED-B32A-4DB22BAEBB4B}" srcOrd="1" destOrd="0" presId="urn:microsoft.com/office/officeart/2005/8/layout/vList5"/>
    <dgm:cxn modelId="{AE51A3F0-40D5-4D20-867C-6098F42F1D89}" type="presParOf" srcId="{2F73A4B4-8EAE-43EC-BBB4-A23AD35D45A9}" destId="{77DC4FC0-57D6-4B1A-9CB3-50ADFC4310F4}" srcOrd="7" destOrd="0" presId="urn:microsoft.com/office/officeart/2005/8/layout/vList5"/>
    <dgm:cxn modelId="{EC1E096C-124C-47BD-93F1-07FDF29CBF68}" type="presParOf" srcId="{2F73A4B4-8EAE-43EC-BBB4-A23AD35D45A9}" destId="{5B6183D1-0B5D-4430-A3E7-C5748565AC6A}" srcOrd="8" destOrd="0" presId="urn:microsoft.com/office/officeart/2005/8/layout/vList5"/>
    <dgm:cxn modelId="{1F1F56B2-AE1A-4CD5-87CC-9C877F46E99E}" type="presParOf" srcId="{5B6183D1-0B5D-4430-A3E7-C5748565AC6A}" destId="{EABA4689-0653-4ACA-9083-B3149EFD5651}" srcOrd="0" destOrd="0" presId="urn:microsoft.com/office/officeart/2005/8/layout/vList5"/>
    <dgm:cxn modelId="{CF02CD0D-5A4C-4FDD-A100-C6FB42659FBD}" type="presParOf" srcId="{5B6183D1-0B5D-4430-A3E7-C5748565AC6A}" destId="{FF7A6377-FA01-4884-901B-537D84C1043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96FD1A-45BA-4C34-A961-6707719D70F7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tr-TR"/>
        </a:p>
      </dgm:t>
    </dgm:pt>
    <dgm:pt modelId="{E5D07195-E507-4210-BA55-B572EEB08199}">
      <dgm:prSet/>
      <dgm:spPr/>
      <dgm:t>
        <a:bodyPr/>
        <a:lstStyle/>
        <a:p>
          <a:pPr rtl="0"/>
          <a:r>
            <a:rPr lang="tr-TR" b="1" u="none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Genel Teşvik Sistemi</a:t>
          </a:r>
          <a:endParaRPr lang="tr-TR" u="none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gm:t>
    </dgm:pt>
    <dgm:pt modelId="{1012F9C3-644D-4C69-9C4B-C342A6F7DD85}" type="parTrans" cxnId="{C84D54A6-1150-4C76-BA51-EAB06A697176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BBD5B55C-A1FF-4737-902D-85969D303FFD}" type="sibTrans" cxnId="{C84D54A6-1150-4C76-BA51-EAB06A697176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FEEACD2C-A452-4D8C-8EB3-75DB09798C7C}">
      <dgm:prSet/>
      <dgm:spPr/>
      <dgm:t>
        <a:bodyPr/>
        <a:lstStyle/>
        <a:p>
          <a:pPr rtl="0"/>
          <a:r>
            <a:rPr lang="tr-TR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I. ve II. Bölgelerde 1 Milyon TL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F3ACFCED-A628-4CEC-AB2D-BB6088E04251}" type="parTrans" cxnId="{158A2996-16E0-4D62-9977-3CB3A71237D7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916D3B18-F180-46D0-8DD8-08F4B219F83E}" type="sibTrans" cxnId="{158A2996-16E0-4D62-9977-3CB3A71237D7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328A1053-D503-49A5-B222-3993E1933515}">
      <dgm:prSet/>
      <dgm:spPr/>
      <dgm:t>
        <a:bodyPr/>
        <a:lstStyle/>
        <a:p>
          <a:pPr rtl="0"/>
          <a:r>
            <a:rPr lang="tr-TR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III., IV., V. ve VI. Bölgelerde 500 Bin TL’dir. 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4A992711-10D8-404A-970C-3405AB71B100}" type="parTrans" cxnId="{D3CD1B39-DD29-4F27-92C0-832BEB71F139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FFE39706-C284-4A80-AABF-FA7F98E245CB}" type="sibTrans" cxnId="{D3CD1B39-DD29-4F27-92C0-832BEB71F139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3E17DC4C-DB6F-4C5E-83A2-BAE93DEA792E}">
      <dgm:prSet/>
      <dgm:spPr/>
      <dgm:t>
        <a:bodyPr/>
        <a:lstStyle/>
        <a:p>
          <a:pPr rtl="0"/>
          <a:r>
            <a:rPr lang="tr-TR" b="1" u="none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Büyük Ölçekli Yatırımlar </a:t>
          </a:r>
          <a:endParaRPr lang="tr-TR" u="none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gm:t>
    </dgm:pt>
    <dgm:pt modelId="{69EE8A3F-CE6C-4853-BE4E-1544F54D81D3}" type="parTrans" cxnId="{2D667334-ACD0-43CC-97A8-0C6EBDF38E80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E7D1DDBD-400B-47D0-95CB-132E4E0ACF62}" type="sibTrans" cxnId="{2D667334-ACD0-43CC-97A8-0C6EBDF38E80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B3FC7DDA-6BF0-4A8C-B352-946E45652017}">
      <dgm:prSet/>
      <dgm:spPr/>
      <dgm:t>
        <a:bodyPr/>
        <a:lstStyle/>
        <a:p>
          <a:pPr rtl="0"/>
          <a:r>
            <a:rPr lang="tr-TR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Asgari sabit yatırım tutarı yatırım konusuna göre farklılık göstermekle birlikte, asgari 50 Milyon TL olarak belirlenmiştir.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67DFA6A5-2968-4F2C-AB73-DF80E3F4E19E}" type="parTrans" cxnId="{87009C82-248C-4B6E-B3FE-D5274FCAE10B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C1B2134F-344D-4A08-A78E-4EB935EF07EA}" type="sibTrans" cxnId="{87009C82-248C-4B6E-B3FE-D5274FCAE10B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C3C56E4E-2558-4B2D-9446-6E9252157570}">
      <dgm:prSet/>
      <dgm:spPr/>
      <dgm:t>
        <a:bodyPr/>
        <a:lstStyle/>
        <a:p>
          <a:pPr rtl="0"/>
          <a:r>
            <a:rPr lang="tr-TR" b="1" u="none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Stratejik Yatırımlar </a:t>
          </a:r>
          <a:endParaRPr lang="tr-TR" u="none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gm:t>
    </dgm:pt>
    <dgm:pt modelId="{38DDC3C8-E177-4FE4-84B2-B13870C0F2C6}" type="parTrans" cxnId="{635B29F7-5992-469B-8F26-79545B50EB1C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3A806E51-9184-4826-A4E2-4A8EB1F9AF0D}" type="sibTrans" cxnId="{635B29F7-5992-469B-8F26-79545B50EB1C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773C9148-1C79-4B56-9E1E-CCEB78811768}">
      <dgm:prSet/>
      <dgm:spPr/>
      <dgm:t>
        <a:bodyPr/>
        <a:lstStyle/>
        <a:p>
          <a:pPr rtl="0"/>
          <a:r>
            <a:rPr lang="tr-TR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Asgari sabit yatırım tutarı 50 Milyon TL’dir.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0212029A-227E-43A9-A4CC-4E4A80CD9F2D}" type="parTrans" cxnId="{22A08D3E-637D-4BF7-818B-442FA0D3382F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D616EC30-7CC6-469F-BF64-8CF3CF0AFB15}" type="sibTrans" cxnId="{22A08D3E-637D-4BF7-818B-442FA0D3382F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02B1E237-4055-4FFA-9349-8BB070034A43}">
      <dgm:prSet/>
      <dgm:spPr/>
      <dgm:t>
        <a:bodyPr/>
        <a:lstStyle/>
        <a:p>
          <a:pPr rtl="0"/>
          <a:r>
            <a:rPr lang="tr-TR" b="1" u="none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Bölgesel Teşvik Uygulamaları ve Öncelikli Yatırımlar</a:t>
          </a:r>
          <a:endParaRPr lang="tr-TR" u="none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gm:t>
    </dgm:pt>
    <dgm:pt modelId="{DA3F2024-F352-4478-AA40-6817DE5D991D}" type="parTrans" cxnId="{51BFC2E5-536E-460A-8DE1-F98994CCE161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77134703-51DA-4AB0-B3E4-DB4D8CF1C3D3}" type="sibTrans" cxnId="{51BFC2E5-536E-460A-8DE1-F98994CCE161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A3F80B06-107D-40C7-A0F2-90FC63BE6168}">
      <dgm:prSet/>
      <dgm:spPr/>
      <dgm:t>
        <a:bodyPr/>
        <a:lstStyle/>
        <a:p>
          <a:pPr rtl="0"/>
          <a:r>
            <a:rPr lang="tr-TR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Asgari 500.000 TL’den başlamak üzere desteklenen her bir sektör ve her bir il için ayrı ayrı belirlenmiştir. </a:t>
          </a:r>
          <a:endParaRPr lang="tr-TR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3E8993BF-36D4-45B6-A495-CA63DCC26E07}" type="parTrans" cxnId="{701F9D11-2008-45EE-9BD7-EC72E902E7B1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EF6D374B-CE53-4992-9723-785099D8A49E}" type="sibTrans" cxnId="{701F9D11-2008-45EE-9BD7-EC72E902E7B1}">
      <dgm:prSet/>
      <dgm:spPr/>
      <dgm:t>
        <a:bodyPr/>
        <a:lstStyle/>
        <a:p>
          <a:endParaRPr lang="tr-TR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gm:t>
    </dgm:pt>
    <dgm:pt modelId="{F1F41071-C666-4750-816A-093058E97343}" type="pres">
      <dgm:prSet presAssocID="{BD96FD1A-45BA-4C34-A961-6707719D70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9F9D8AF-D2B9-4957-9483-39935BB7A7D7}" type="pres">
      <dgm:prSet presAssocID="{E5D07195-E507-4210-BA55-B572EEB0819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F1CD7D8-7C02-4D89-9597-0D2EC7C1B3AE}" type="pres">
      <dgm:prSet presAssocID="{E5D07195-E507-4210-BA55-B572EEB08199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77C7EE-A232-447E-A4BB-2509A455FF98}" type="pres">
      <dgm:prSet presAssocID="{3E17DC4C-DB6F-4C5E-83A2-BAE93DEA792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7231AC-3912-4A7E-8D96-07E93D7651E7}" type="pres">
      <dgm:prSet presAssocID="{3E17DC4C-DB6F-4C5E-83A2-BAE93DEA792E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4B65BD-95B1-482D-AE26-1B9CB259EC70}" type="pres">
      <dgm:prSet presAssocID="{C3C56E4E-2558-4B2D-9446-6E925215757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B7F3593-D890-45EF-97F8-DBCC0499ACA0}" type="pres">
      <dgm:prSet presAssocID="{C3C56E4E-2558-4B2D-9446-6E9252157570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56D629-6839-4DA5-A973-C66250749CC0}" type="pres">
      <dgm:prSet presAssocID="{02B1E237-4055-4FFA-9349-8BB070034A4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6544923-96FC-4DBD-8CBD-9D13ECDA363B}" type="pres">
      <dgm:prSet presAssocID="{02B1E237-4055-4FFA-9349-8BB070034A43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7F9F9C6-38C9-42E1-B6EA-B65004C9C92C}" type="presOf" srcId="{02B1E237-4055-4FFA-9349-8BB070034A43}" destId="{B656D629-6839-4DA5-A973-C66250749CC0}" srcOrd="0" destOrd="0" presId="urn:microsoft.com/office/officeart/2005/8/layout/vList2"/>
    <dgm:cxn modelId="{51BFC2E5-536E-460A-8DE1-F98994CCE161}" srcId="{BD96FD1A-45BA-4C34-A961-6707719D70F7}" destId="{02B1E237-4055-4FFA-9349-8BB070034A43}" srcOrd="3" destOrd="0" parTransId="{DA3F2024-F352-4478-AA40-6817DE5D991D}" sibTransId="{77134703-51DA-4AB0-B3E4-DB4D8CF1C3D3}"/>
    <dgm:cxn modelId="{701F9D11-2008-45EE-9BD7-EC72E902E7B1}" srcId="{02B1E237-4055-4FFA-9349-8BB070034A43}" destId="{A3F80B06-107D-40C7-A0F2-90FC63BE6168}" srcOrd="0" destOrd="0" parTransId="{3E8993BF-36D4-45B6-A495-CA63DCC26E07}" sibTransId="{EF6D374B-CE53-4992-9723-785099D8A49E}"/>
    <dgm:cxn modelId="{733415CF-F46E-48C4-B149-7D8638A5039D}" type="presOf" srcId="{C3C56E4E-2558-4B2D-9446-6E9252157570}" destId="{424B65BD-95B1-482D-AE26-1B9CB259EC70}" srcOrd="0" destOrd="0" presId="urn:microsoft.com/office/officeart/2005/8/layout/vList2"/>
    <dgm:cxn modelId="{A77F9A21-FCB0-470C-9932-CBEC9F06C3F2}" type="presOf" srcId="{E5D07195-E507-4210-BA55-B572EEB08199}" destId="{19F9D8AF-D2B9-4957-9483-39935BB7A7D7}" srcOrd="0" destOrd="0" presId="urn:microsoft.com/office/officeart/2005/8/layout/vList2"/>
    <dgm:cxn modelId="{22A08D3E-637D-4BF7-818B-442FA0D3382F}" srcId="{C3C56E4E-2558-4B2D-9446-6E9252157570}" destId="{773C9148-1C79-4B56-9E1E-CCEB78811768}" srcOrd="0" destOrd="0" parTransId="{0212029A-227E-43A9-A4CC-4E4A80CD9F2D}" sibTransId="{D616EC30-7CC6-469F-BF64-8CF3CF0AFB15}"/>
    <dgm:cxn modelId="{158A2996-16E0-4D62-9977-3CB3A71237D7}" srcId="{E5D07195-E507-4210-BA55-B572EEB08199}" destId="{FEEACD2C-A452-4D8C-8EB3-75DB09798C7C}" srcOrd="0" destOrd="0" parTransId="{F3ACFCED-A628-4CEC-AB2D-BB6088E04251}" sibTransId="{916D3B18-F180-46D0-8DD8-08F4B219F83E}"/>
    <dgm:cxn modelId="{E8BD70E5-9689-47AB-B6D3-74A748ED46DA}" type="presOf" srcId="{A3F80B06-107D-40C7-A0F2-90FC63BE6168}" destId="{76544923-96FC-4DBD-8CBD-9D13ECDA363B}" srcOrd="0" destOrd="0" presId="urn:microsoft.com/office/officeart/2005/8/layout/vList2"/>
    <dgm:cxn modelId="{B066FC17-2166-42C5-AD13-D146E90A05C7}" type="presOf" srcId="{773C9148-1C79-4B56-9E1E-CCEB78811768}" destId="{4B7F3593-D890-45EF-97F8-DBCC0499ACA0}" srcOrd="0" destOrd="0" presId="urn:microsoft.com/office/officeart/2005/8/layout/vList2"/>
    <dgm:cxn modelId="{5D6EBEC3-1A70-4623-A885-F924FE2094E4}" type="presOf" srcId="{BD96FD1A-45BA-4C34-A961-6707719D70F7}" destId="{F1F41071-C666-4750-816A-093058E97343}" srcOrd="0" destOrd="0" presId="urn:microsoft.com/office/officeart/2005/8/layout/vList2"/>
    <dgm:cxn modelId="{87009C82-248C-4B6E-B3FE-D5274FCAE10B}" srcId="{3E17DC4C-DB6F-4C5E-83A2-BAE93DEA792E}" destId="{B3FC7DDA-6BF0-4A8C-B352-946E45652017}" srcOrd="0" destOrd="0" parTransId="{67DFA6A5-2968-4F2C-AB73-DF80E3F4E19E}" sibTransId="{C1B2134F-344D-4A08-A78E-4EB935EF07EA}"/>
    <dgm:cxn modelId="{893FCB22-78EA-49B5-A9B2-6E4F0EEA588D}" type="presOf" srcId="{B3FC7DDA-6BF0-4A8C-B352-946E45652017}" destId="{F67231AC-3912-4A7E-8D96-07E93D7651E7}" srcOrd="0" destOrd="0" presId="urn:microsoft.com/office/officeart/2005/8/layout/vList2"/>
    <dgm:cxn modelId="{672B5121-9763-44A4-9302-395DEA012B71}" type="presOf" srcId="{3E17DC4C-DB6F-4C5E-83A2-BAE93DEA792E}" destId="{8377C7EE-A232-447E-A4BB-2509A455FF98}" srcOrd="0" destOrd="0" presId="urn:microsoft.com/office/officeart/2005/8/layout/vList2"/>
    <dgm:cxn modelId="{635B29F7-5992-469B-8F26-79545B50EB1C}" srcId="{BD96FD1A-45BA-4C34-A961-6707719D70F7}" destId="{C3C56E4E-2558-4B2D-9446-6E9252157570}" srcOrd="2" destOrd="0" parTransId="{38DDC3C8-E177-4FE4-84B2-B13870C0F2C6}" sibTransId="{3A806E51-9184-4826-A4E2-4A8EB1F9AF0D}"/>
    <dgm:cxn modelId="{D3CD1B39-DD29-4F27-92C0-832BEB71F139}" srcId="{E5D07195-E507-4210-BA55-B572EEB08199}" destId="{328A1053-D503-49A5-B222-3993E1933515}" srcOrd="1" destOrd="0" parTransId="{4A992711-10D8-404A-970C-3405AB71B100}" sibTransId="{FFE39706-C284-4A80-AABF-FA7F98E245CB}"/>
    <dgm:cxn modelId="{C84D54A6-1150-4C76-BA51-EAB06A697176}" srcId="{BD96FD1A-45BA-4C34-A961-6707719D70F7}" destId="{E5D07195-E507-4210-BA55-B572EEB08199}" srcOrd="0" destOrd="0" parTransId="{1012F9C3-644D-4C69-9C4B-C342A6F7DD85}" sibTransId="{BBD5B55C-A1FF-4737-902D-85969D303FFD}"/>
    <dgm:cxn modelId="{CAA8DA01-0AB9-430E-A839-30105EC85209}" type="presOf" srcId="{328A1053-D503-49A5-B222-3993E1933515}" destId="{5F1CD7D8-7C02-4D89-9597-0D2EC7C1B3AE}" srcOrd="0" destOrd="1" presId="urn:microsoft.com/office/officeart/2005/8/layout/vList2"/>
    <dgm:cxn modelId="{CE641C36-DC9C-40E2-AD07-D64F78C80F56}" type="presOf" srcId="{FEEACD2C-A452-4D8C-8EB3-75DB09798C7C}" destId="{5F1CD7D8-7C02-4D89-9597-0D2EC7C1B3AE}" srcOrd="0" destOrd="0" presId="urn:microsoft.com/office/officeart/2005/8/layout/vList2"/>
    <dgm:cxn modelId="{2D667334-ACD0-43CC-97A8-0C6EBDF38E80}" srcId="{BD96FD1A-45BA-4C34-A961-6707719D70F7}" destId="{3E17DC4C-DB6F-4C5E-83A2-BAE93DEA792E}" srcOrd="1" destOrd="0" parTransId="{69EE8A3F-CE6C-4853-BE4E-1544F54D81D3}" sibTransId="{E7D1DDBD-400B-47D0-95CB-132E4E0ACF62}"/>
    <dgm:cxn modelId="{A14C735C-AAA5-49C7-B09A-1099EEA724FC}" type="presParOf" srcId="{F1F41071-C666-4750-816A-093058E97343}" destId="{19F9D8AF-D2B9-4957-9483-39935BB7A7D7}" srcOrd="0" destOrd="0" presId="urn:microsoft.com/office/officeart/2005/8/layout/vList2"/>
    <dgm:cxn modelId="{2C2AB53D-C3C6-4FC8-B9B3-574A38FBB22C}" type="presParOf" srcId="{F1F41071-C666-4750-816A-093058E97343}" destId="{5F1CD7D8-7C02-4D89-9597-0D2EC7C1B3AE}" srcOrd="1" destOrd="0" presId="urn:microsoft.com/office/officeart/2005/8/layout/vList2"/>
    <dgm:cxn modelId="{FB85C71D-6062-4D08-A3D8-3883A736724D}" type="presParOf" srcId="{F1F41071-C666-4750-816A-093058E97343}" destId="{8377C7EE-A232-447E-A4BB-2509A455FF98}" srcOrd="2" destOrd="0" presId="urn:microsoft.com/office/officeart/2005/8/layout/vList2"/>
    <dgm:cxn modelId="{EA3C7DAF-571A-413E-BA0C-636FCC0D1AED}" type="presParOf" srcId="{F1F41071-C666-4750-816A-093058E97343}" destId="{F67231AC-3912-4A7E-8D96-07E93D7651E7}" srcOrd="3" destOrd="0" presId="urn:microsoft.com/office/officeart/2005/8/layout/vList2"/>
    <dgm:cxn modelId="{9DA07DE3-C89F-4690-B3B0-78895133B00A}" type="presParOf" srcId="{F1F41071-C666-4750-816A-093058E97343}" destId="{424B65BD-95B1-482D-AE26-1B9CB259EC70}" srcOrd="4" destOrd="0" presId="urn:microsoft.com/office/officeart/2005/8/layout/vList2"/>
    <dgm:cxn modelId="{698C1BA4-BD2C-442B-A069-A26311FF871C}" type="presParOf" srcId="{F1F41071-C666-4750-816A-093058E97343}" destId="{4B7F3593-D890-45EF-97F8-DBCC0499ACA0}" srcOrd="5" destOrd="0" presId="urn:microsoft.com/office/officeart/2005/8/layout/vList2"/>
    <dgm:cxn modelId="{CD1B1857-DF5B-41C1-ACDC-F813FFC33657}" type="presParOf" srcId="{F1F41071-C666-4750-816A-093058E97343}" destId="{B656D629-6839-4DA5-A973-C66250749CC0}" srcOrd="6" destOrd="0" presId="urn:microsoft.com/office/officeart/2005/8/layout/vList2"/>
    <dgm:cxn modelId="{A21C8364-E76D-47C9-9115-DB5C895AFA43}" type="presParOf" srcId="{F1F41071-C666-4750-816A-093058E97343}" destId="{76544923-96FC-4DBD-8CBD-9D13ECDA363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98FA86-BDDC-4F78-AB0F-8E7292EFC762}" type="doc">
      <dgm:prSet loTypeId="urn:microsoft.com/office/officeart/2005/8/layout/vList4#7" loCatId="list" qsTypeId="urn:microsoft.com/office/officeart/2005/8/quickstyle/simple5" qsCatId="simple" csTypeId="urn:microsoft.com/office/officeart/2005/8/colors/accent1_2#1" csCatId="accent1" phldr="1"/>
      <dgm:spPr/>
      <dgm:t>
        <a:bodyPr/>
        <a:lstStyle/>
        <a:p>
          <a:endParaRPr lang="tr-TR"/>
        </a:p>
      </dgm:t>
    </dgm:pt>
    <dgm:pt modelId="{257B897D-8E63-44BB-8CBE-32B6651108B5}">
      <dgm:prSet phldrT="[Metin]" custT="1"/>
      <dgm:spPr>
        <a:solidFill>
          <a:schemeClr val="tx2">
            <a:lumMod val="85000"/>
          </a:schemeClr>
        </a:solidFill>
      </dgm:spPr>
      <dgm:t>
        <a:bodyPr/>
        <a:lstStyle/>
        <a:p>
          <a:pPr algn="r"/>
          <a:r>
            <a:rPr lang="tr-TR" altLang="tr-TR" sz="1600" b="1" dirty="0" smtClean="0">
              <a:solidFill>
                <a:schemeClr val="bg2"/>
              </a:solidFill>
            </a:rPr>
            <a:t>AR-GE projeleri neticesinde elde edilen ürünlerin üretilmesine yönelik yatırımlar</a:t>
          </a:r>
          <a:endParaRPr lang="tr-TR" sz="1600" dirty="0">
            <a:solidFill>
              <a:schemeClr val="bg2"/>
            </a:solidFill>
          </a:endParaRPr>
        </a:p>
      </dgm:t>
    </dgm:pt>
    <dgm:pt modelId="{0683B3A7-6C8F-4506-A4DC-D4E5120BD12F}" type="parTrans" cxnId="{A5366045-AA62-4D9E-9F16-E0C84523B391}">
      <dgm:prSet/>
      <dgm:spPr/>
      <dgm:t>
        <a:bodyPr/>
        <a:lstStyle/>
        <a:p>
          <a:endParaRPr lang="tr-TR"/>
        </a:p>
      </dgm:t>
    </dgm:pt>
    <dgm:pt modelId="{AEE450D8-9586-4A4A-8A1B-189DF4F93DA1}" type="sibTrans" cxnId="{A5366045-AA62-4D9E-9F16-E0C84523B391}">
      <dgm:prSet/>
      <dgm:spPr/>
      <dgm:t>
        <a:bodyPr/>
        <a:lstStyle/>
        <a:p>
          <a:endParaRPr lang="tr-TR"/>
        </a:p>
      </dgm:t>
    </dgm:pt>
    <dgm:pt modelId="{70D7DA40-A228-41B5-B10E-89D5E683DCDE}">
      <dgm:prSet phldrT="[Metin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pPr algn="r"/>
          <a:r>
            <a:rPr lang="tr-TR" altLang="tr-TR" sz="1800" b="1" dirty="0" smtClean="0">
              <a:solidFill>
                <a:schemeClr val="tx2"/>
              </a:solidFill>
              <a:latin typeface="+mj-lt"/>
            </a:rPr>
            <a:t>Test merkezleri, </a:t>
          </a:r>
          <a:r>
            <a:rPr lang="tr-TR" altLang="tr-TR" sz="1800" b="1" dirty="0" err="1" smtClean="0">
              <a:solidFill>
                <a:schemeClr val="tx2"/>
              </a:solidFill>
              <a:latin typeface="+mj-lt"/>
            </a:rPr>
            <a:t>rüzg</a:t>
          </a:r>
          <a:r>
            <a:rPr lang="en-US" altLang="tr-TR" sz="1800" b="1" dirty="0" smtClean="0">
              <a:solidFill>
                <a:schemeClr val="tx2"/>
              </a:solidFill>
              <a:latin typeface="+mj-lt"/>
            </a:rPr>
            <a:t>â</a:t>
          </a:r>
          <a:r>
            <a:rPr lang="tr-TR" altLang="tr-TR" sz="1800" b="1" dirty="0" smtClean="0">
              <a:solidFill>
                <a:schemeClr val="tx2"/>
              </a:solidFill>
              <a:latin typeface="+mj-lt"/>
            </a:rPr>
            <a:t>r tüneli vb. yatırımlar</a:t>
          </a:r>
          <a:endParaRPr lang="tr-TR" sz="1800" dirty="0">
            <a:solidFill>
              <a:schemeClr val="tx2"/>
            </a:solidFill>
          </a:endParaRPr>
        </a:p>
      </dgm:t>
    </dgm:pt>
    <dgm:pt modelId="{B87DF777-CDE2-422B-9D05-7CA38992591B}" type="parTrans" cxnId="{0C41A3E4-A6E0-4D72-877F-913409E8A176}">
      <dgm:prSet/>
      <dgm:spPr/>
      <dgm:t>
        <a:bodyPr/>
        <a:lstStyle/>
        <a:p>
          <a:endParaRPr lang="tr-TR"/>
        </a:p>
      </dgm:t>
    </dgm:pt>
    <dgm:pt modelId="{F930FAA8-59D5-4E9A-AE6D-890140185FE9}" type="sibTrans" cxnId="{0C41A3E4-A6E0-4D72-877F-913409E8A176}">
      <dgm:prSet/>
      <dgm:spPr/>
      <dgm:t>
        <a:bodyPr/>
        <a:lstStyle/>
        <a:p>
          <a:endParaRPr lang="tr-TR"/>
        </a:p>
      </dgm:t>
    </dgm:pt>
    <dgm:pt modelId="{C69FDF5E-C6E4-4FC8-85F4-C2267F8FEC65}">
      <dgm:prSet phldrT="[Metin]" custT="1"/>
      <dgm:spPr>
        <a:solidFill>
          <a:schemeClr val="tx2">
            <a:lumMod val="85000"/>
          </a:schemeClr>
        </a:solidFill>
      </dgm:spPr>
      <dgm:t>
        <a:bodyPr/>
        <a:lstStyle/>
        <a:p>
          <a:pPr algn="r"/>
          <a:r>
            <a:rPr lang="tr-TR" sz="2000" b="1" dirty="0" smtClean="0">
              <a:solidFill>
                <a:schemeClr val="bg2"/>
              </a:solidFill>
              <a:latin typeface="+mj-lt"/>
            </a:rPr>
            <a:t>Madencilik ve Maden Arama Yatırımları</a:t>
          </a:r>
          <a:endParaRPr lang="tr-TR" sz="2000" b="1" dirty="0">
            <a:solidFill>
              <a:schemeClr val="bg2"/>
            </a:solidFill>
            <a:latin typeface="+mj-lt"/>
          </a:endParaRPr>
        </a:p>
      </dgm:t>
    </dgm:pt>
    <dgm:pt modelId="{8D6BA4BF-A8B9-4E01-BB6D-D9C0C008513F}" type="parTrans" cxnId="{480C0DC6-F66F-4F0F-A1AF-A7775457341F}">
      <dgm:prSet/>
      <dgm:spPr/>
      <dgm:t>
        <a:bodyPr/>
        <a:lstStyle/>
        <a:p>
          <a:endParaRPr lang="tr-TR"/>
        </a:p>
      </dgm:t>
    </dgm:pt>
    <dgm:pt modelId="{38E7A045-21E1-45B5-BB4C-018A221673F0}" type="sibTrans" cxnId="{480C0DC6-F66F-4F0F-A1AF-A7775457341F}">
      <dgm:prSet/>
      <dgm:spPr/>
      <dgm:t>
        <a:bodyPr/>
        <a:lstStyle/>
        <a:p>
          <a:endParaRPr lang="tr-TR"/>
        </a:p>
      </dgm:t>
    </dgm:pt>
    <dgm:pt modelId="{10916C09-1476-44A1-B9F1-74596913460D}" type="pres">
      <dgm:prSet presAssocID="{B898FA86-BDDC-4F78-AB0F-8E7292EFC76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1935138-4792-425D-99DE-FA6CC12A5B5C}" type="pres">
      <dgm:prSet presAssocID="{257B897D-8E63-44BB-8CBE-32B6651108B5}" presName="comp" presStyleCnt="0"/>
      <dgm:spPr/>
    </dgm:pt>
    <dgm:pt modelId="{C9214962-F9E0-481D-926B-F559294DBFD4}" type="pres">
      <dgm:prSet presAssocID="{257B897D-8E63-44BB-8CBE-32B6651108B5}" presName="box" presStyleLbl="node1" presStyleIdx="0" presStyleCnt="3"/>
      <dgm:spPr/>
      <dgm:t>
        <a:bodyPr/>
        <a:lstStyle/>
        <a:p>
          <a:endParaRPr lang="tr-TR"/>
        </a:p>
      </dgm:t>
    </dgm:pt>
    <dgm:pt modelId="{F32AA00B-EE0B-46FC-B5D1-5215C2CB42C2}" type="pres">
      <dgm:prSet presAssocID="{257B897D-8E63-44BB-8CBE-32B6651108B5}" presName="img" presStyleLbl="fgImgPlace1" presStyleIdx="0" presStyleCnt="3"/>
      <dgm:spPr/>
      <dgm:t>
        <a:bodyPr/>
        <a:lstStyle/>
        <a:p>
          <a:endParaRPr lang="tr-TR"/>
        </a:p>
      </dgm:t>
    </dgm:pt>
    <dgm:pt modelId="{DC47A905-81E3-405E-B0FE-6A4A263A5F01}" type="pres">
      <dgm:prSet presAssocID="{257B897D-8E63-44BB-8CBE-32B6651108B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F138FD-77F4-4CFD-9019-9E9BE0A67C5D}" type="pres">
      <dgm:prSet presAssocID="{AEE450D8-9586-4A4A-8A1B-189DF4F93DA1}" presName="spacer" presStyleCnt="0"/>
      <dgm:spPr/>
    </dgm:pt>
    <dgm:pt modelId="{E299F360-2FFB-4125-B279-989147219F81}" type="pres">
      <dgm:prSet presAssocID="{70D7DA40-A228-41B5-B10E-89D5E683DCDE}" presName="comp" presStyleCnt="0"/>
      <dgm:spPr/>
    </dgm:pt>
    <dgm:pt modelId="{7DF73D77-63B1-4126-8A50-306E1B960869}" type="pres">
      <dgm:prSet presAssocID="{70D7DA40-A228-41B5-B10E-89D5E683DCDE}" presName="box" presStyleLbl="node1" presStyleIdx="1" presStyleCnt="3"/>
      <dgm:spPr/>
      <dgm:t>
        <a:bodyPr/>
        <a:lstStyle/>
        <a:p>
          <a:endParaRPr lang="tr-TR"/>
        </a:p>
      </dgm:t>
    </dgm:pt>
    <dgm:pt modelId="{D50EE02B-57D6-42B7-99C2-3BC9A923F2D3}" type="pres">
      <dgm:prSet presAssocID="{70D7DA40-A228-41B5-B10E-89D5E683DCDE}" presName="img" presStyleLbl="fgImgPlace1" presStyleIdx="1" presStyleCnt="3"/>
      <dgm:spPr/>
      <dgm:t>
        <a:bodyPr/>
        <a:lstStyle/>
        <a:p>
          <a:endParaRPr lang="tr-TR"/>
        </a:p>
      </dgm:t>
    </dgm:pt>
    <dgm:pt modelId="{04D1F6B7-6B2E-4519-86B1-5646EAFAF310}" type="pres">
      <dgm:prSet presAssocID="{70D7DA40-A228-41B5-B10E-89D5E683DCD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8BBD5E1-00EB-4362-B87F-93E7C9ED0FFE}" type="pres">
      <dgm:prSet presAssocID="{F930FAA8-59D5-4E9A-AE6D-890140185FE9}" presName="spacer" presStyleCnt="0"/>
      <dgm:spPr/>
    </dgm:pt>
    <dgm:pt modelId="{6582E122-360F-4502-8528-D264460A437F}" type="pres">
      <dgm:prSet presAssocID="{C69FDF5E-C6E4-4FC8-85F4-C2267F8FEC65}" presName="comp" presStyleCnt="0"/>
      <dgm:spPr/>
    </dgm:pt>
    <dgm:pt modelId="{C54A4430-3929-4F39-A46B-D49EE6F03648}" type="pres">
      <dgm:prSet presAssocID="{C69FDF5E-C6E4-4FC8-85F4-C2267F8FEC65}" presName="box" presStyleLbl="node1" presStyleIdx="2" presStyleCnt="3"/>
      <dgm:spPr/>
      <dgm:t>
        <a:bodyPr/>
        <a:lstStyle/>
        <a:p>
          <a:endParaRPr lang="tr-TR"/>
        </a:p>
      </dgm:t>
    </dgm:pt>
    <dgm:pt modelId="{C3C72642-C6B9-4218-A451-E74C466AF05E}" type="pres">
      <dgm:prSet presAssocID="{C69FDF5E-C6E4-4FC8-85F4-C2267F8FEC65}" presName="img" presStyleLbl="fgImgPlace1" presStyleIdx="2" presStyleCnt="3"/>
      <dgm:spPr/>
      <dgm:t>
        <a:bodyPr/>
        <a:lstStyle/>
        <a:p>
          <a:endParaRPr lang="tr-TR"/>
        </a:p>
      </dgm:t>
    </dgm:pt>
    <dgm:pt modelId="{959B63E9-1BD3-4F75-94D0-F67A6DF4C19C}" type="pres">
      <dgm:prSet presAssocID="{C69FDF5E-C6E4-4FC8-85F4-C2267F8FEC6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7E992E0-A6B7-423F-B461-59D5455DC5F3}" type="presOf" srcId="{70D7DA40-A228-41B5-B10E-89D5E683DCDE}" destId="{7DF73D77-63B1-4126-8A50-306E1B960869}" srcOrd="0" destOrd="0" presId="urn:microsoft.com/office/officeart/2005/8/layout/vList4#7"/>
    <dgm:cxn modelId="{37A11715-B801-473A-8034-D9FC9B220F35}" type="presOf" srcId="{C69FDF5E-C6E4-4FC8-85F4-C2267F8FEC65}" destId="{C54A4430-3929-4F39-A46B-D49EE6F03648}" srcOrd="0" destOrd="0" presId="urn:microsoft.com/office/officeart/2005/8/layout/vList4#7"/>
    <dgm:cxn modelId="{915D3BE2-C7A5-4C17-8BBD-1BB0958B9D25}" type="presOf" srcId="{70D7DA40-A228-41B5-B10E-89D5E683DCDE}" destId="{04D1F6B7-6B2E-4519-86B1-5646EAFAF310}" srcOrd="1" destOrd="0" presId="urn:microsoft.com/office/officeart/2005/8/layout/vList4#7"/>
    <dgm:cxn modelId="{98D75594-DD36-4C4D-B2C6-B43445A10CF8}" type="presOf" srcId="{B898FA86-BDDC-4F78-AB0F-8E7292EFC762}" destId="{10916C09-1476-44A1-B9F1-74596913460D}" srcOrd="0" destOrd="0" presId="urn:microsoft.com/office/officeart/2005/8/layout/vList4#7"/>
    <dgm:cxn modelId="{72BEA877-A97B-4B94-B134-35920DB89206}" type="presOf" srcId="{257B897D-8E63-44BB-8CBE-32B6651108B5}" destId="{C9214962-F9E0-481D-926B-F559294DBFD4}" srcOrd="0" destOrd="0" presId="urn:microsoft.com/office/officeart/2005/8/layout/vList4#7"/>
    <dgm:cxn modelId="{A5366045-AA62-4D9E-9F16-E0C84523B391}" srcId="{B898FA86-BDDC-4F78-AB0F-8E7292EFC762}" destId="{257B897D-8E63-44BB-8CBE-32B6651108B5}" srcOrd="0" destOrd="0" parTransId="{0683B3A7-6C8F-4506-A4DC-D4E5120BD12F}" sibTransId="{AEE450D8-9586-4A4A-8A1B-189DF4F93DA1}"/>
    <dgm:cxn modelId="{0C41A3E4-A6E0-4D72-877F-913409E8A176}" srcId="{B898FA86-BDDC-4F78-AB0F-8E7292EFC762}" destId="{70D7DA40-A228-41B5-B10E-89D5E683DCDE}" srcOrd="1" destOrd="0" parTransId="{B87DF777-CDE2-422B-9D05-7CA38992591B}" sibTransId="{F930FAA8-59D5-4E9A-AE6D-890140185FE9}"/>
    <dgm:cxn modelId="{480C0DC6-F66F-4F0F-A1AF-A7775457341F}" srcId="{B898FA86-BDDC-4F78-AB0F-8E7292EFC762}" destId="{C69FDF5E-C6E4-4FC8-85F4-C2267F8FEC65}" srcOrd="2" destOrd="0" parTransId="{8D6BA4BF-A8B9-4E01-BB6D-D9C0C008513F}" sibTransId="{38E7A045-21E1-45B5-BB4C-018A221673F0}"/>
    <dgm:cxn modelId="{55CAC8DE-E155-49F8-A8D7-4D3E351CED28}" type="presOf" srcId="{C69FDF5E-C6E4-4FC8-85F4-C2267F8FEC65}" destId="{959B63E9-1BD3-4F75-94D0-F67A6DF4C19C}" srcOrd="1" destOrd="0" presId="urn:microsoft.com/office/officeart/2005/8/layout/vList4#7"/>
    <dgm:cxn modelId="{E31FC591-E3A0-44AE-8158-65345192B473}" type="presOf" srcId="{257B897D-8E63-44BB-8CBE-32B6651108B5}" destId="{DC47A905-81E3-405E-B0FE-6A4A263A5F01}" srcOrd="1" destOrd="0" presId="urn:microsoft.com/office/officeart/2005/8/layout/vList4#7"/>
    <dgm:cxn modelId="{E5AE6BB6-5E0E-4608-8B6F-328B3E88E57D}" type="presParOf" srcId="{10916C09-1476-44A1-B9F1-74596913460D}" destId="{21935138-4792-425D-99DE-FA6CC12A5B5C}" srcOrd="0" destOrd="0" presId="urn:microsoft.com/office/officeart/2005/8/layout/vList4#7"/>
    <dgm:cxn modelId="{C954A9FD-44BB-4AF3-9072-B7C4DE600283}" type="presParOf" srcId="{21935138-4792-425D-99DE-FA6CC12A5B5C}" destId="{C9214962-F9E0-481D-926B-F559294DBFD4}" srcOrd="0" destOrd="0" presId="urn:microsoft.com/office/officeart/2005/8/layout/vList4#7"/>
    <dgm:cxn modelId="{D0F4A8AF-53D6-42B8-BA77-EEB34EA23AF7}" type="presParOf" srcId="{21935138-4792-425D-99DE-FA6CC12A5B5C}" destId="{F32AA00B-EE0B-46FC-B5D1-5215C2CB42C2}" srcOrd="1" destOrd="0" presId="urn:microsoft.com/office/officeart/2005/8/layout/vList4#7"/>
    <dgm:cxn modelId="{80A015AF-3C66-4170-8962-0C6976D5B81A}" type="presParOf" srcId="{21935138-4792-425D-99DE-FA6CC12A5B5C}" destId="{DC47A905-81E3-405E-B0FE-6A4A263A5F01}" srcOrd="2" destOrd="0" presId="urn:microsoft.com/office/officeart/2005/8/layout/vList4#7"/>
    <dgm:cxn modelId="{5DD8265D-9B7C-43B8-B1B1-E8D6BD918A7F}" type="presParOf" srcId="{10916C09-1476-44A1-B9F1-74596913460D}" destId="{7EF138FD-77F4-4CFD-9019-9E9BE0A67C5D}" srcOrd="1" destOrd="0" presId="urn:microsoft.com/office/officeart/2005/8/layout/vList4#7"/>
    <dgm:cxn modelId="{1C6841F4-E4AA-4029-96B8-127ED2A1C2D2}" type="presParOf" srcId="{10916C09-1476-44A1-B9F1-74596913460D}" destId="{E299F360-2FFB-4125-B279-989147219F81}" srcOrd="2" destOrd="0" presId="urn:microsoft.com/office/officeart/2005/8/layout/vList4#7"/>
    <dgm:cxn modelId="{85ED3F73-B0A2-4B7B-86C2-63E86834125F}" type="presParOf" srcId="{E299F360-2FFB-4125-B279-989147219F81}" destId="{7DF73D77-63B1-4126-8A50-306E1B960869}" srcOrd="0" destOrd="0" presId="urn:microsoft.com/office/officeart/2005/8/layout/vList4#7"/>
    <dgm:cxn modelId="{04199280-2912-4E3E-B546-D26BC1A0300C}" type="presParOf" srcId="{E299F360-2FFB-4125-B279-989147219F81}" destId="{D50EE02B-57D6-42B7-99C2-3BC9A923F2D3}" srcOrd="1" destOrd="0" presId="urn:microsoft.com/office/officeart/2005/8/layout/vList4#7"/>
    <dgm:cxn modelId="{9381B9E8-89E1-4D73-9614-C23CB53F5B6D}" type="presParOf" srcId="{E299F360-2FFB-4125-B279-989147219F81}" destId="{04D1F6B7-6B2E-4519-86B1-5646EAFAF310}" srcOrd="2" destOrd="0" presId="urn:microsoft.com/office/officeart/2005/8/layout/vList4#7"/>
    <dgm:cxn modelId="{50572524-5855-4865-AB53-C46710E2BB13}" type="presParOf" srcId="{10916C09-1476-44A1-B9F1-74596913460D}" destId="{78BBD5E1-00EB-4362-B87F-93E7C9ED0FFE}" srcOrd="3" destOrd="0" presId="urn:microsoft.com/office/officeart/2005/8/layout/vList4#7"/>
    <dgm:cxn modelId="{457DCCE8-476F-4AD1-92A5-32EC71BAC877}" type="presParOf" srcId="{10916C09-1476-44A1-B9F1-74596913460D}" destId="{6582E122-360F-4502-8528-D264460A437F}" srcOrd="4" destOrd="0" presId="urn:microsoft.com/office/officeart/2005/8/layout/vList4#7"/>
    <dgm:cxn modelId="{109A481D-B749-4793-A150-457C6CB14185}" type="presParOf" srcId="{6582E122-360F-4502-8528-D264460A437F}" destId="{C54A4430-3929-4F39-A46B-D49EE6F03648}" srcOrd="0" destOrd="0" presId="urn:microsoft.com/office/officeart/2005/8/layout/vList4#7"/>
    <dgm:cxn modelId="{BB86D2EA-BC5D-4C46-A0DD-3B838500683D}" type="presParOf" srcId="{6582E122-360F-4502-8528-D264460A437F}" destId="{C3C72642-C6B9-4218-A451-E74C466AF05E}" srcOrd="1" destOrd="0" presId="urn:microsoft.com/office/officeart/2005/8/layout/vList4#7"/>
    <dgm:cxn modelId="{82023008-1E7F-4E90-8271-32CF361F3D7A}" type="presParOf" srcId="{6582E122-360F-4502-8528-D264460A437F}" destId="{959B63E9-1BD3-4F75-94D0-F67A6DF4C19C}" srcOrd="2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898FA86-BDDC-4F78-AB0F-8E7292EFC762}" type="doc">
      <dgm:prSet loTypeId="urn:microsoft.com/office/officeart/2005/8/layout/vList4#8" loCatId="list" qsTypeId="urn:microsoft.com/office/officeart/2005/8/quickstyle/simple5" qsCatId="simple" csTypeId="urn:microsoft.com/office/officeart/2005/8/colors/accent1_2#2" csCatId="accent1" phldr="1"/>
      <dgm:spPr/>
      <dgm:t>
        <a:bodyPr/>
        <a:lstStyle/>
        <a:p>
          <a:endParaRPr lang="tr-TR"/>
        </a:p>
      </dgm:t>
    </dgm:pt>
    <dgm:pt modelId="{257B897D-8E63-44BB-8CBE-32B6651108B5}">
      <dgm:prSet phldrT="[Metin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pPr algn="r"/>
          <a:r>
            <a:rPr lang="tr-TR" altLang="tr-TR" sz="2000" b="1" dirty="0" smtClean="0">
              <a:latin typeface="+mj-lt"/>
            </a:rPr>
            <a:t> </a:t>
          </a:r>
          <a:r>
            <a:rPr lang="tr-TR" altLang="tr-TR" sz="2000" b="1" dirty="0" smtClean="0">
              <a:solidFill>
                <a:schemeClr val="tx2"/>
              </a:solidFill>
              <a:latin typeface="+mj-lt"/>
            </a:rPr>
            <a:t>Savunma alanındaki </a:t>
          </a:r>
        </a:p>
        <a:p>
          <a:pPr algn="r"/>
          <a:r>
            <a:rPr lang="tr-TR" altLang="tr-TR" sz="2000" b="1" dirty="0" smtClean="0">
              <a:solidFill>
                <a:schemeClr val="tx2"/>
              </a:solidFill>
              <a:latin typeface="+mj-lt"/>
            </a:rPr>
            <a:t>yatırımlar</a:t>
          </a:r>
          <a:endParaRPr lang="tr-TR" sz="2000" b="1" dirty="0">
            <a:solidFill>
              <a:schemeClr val="tx2"/>
            </a:solidFill>
            <a:latin typeface="+mj-lt"/>
          </a:endParaRPr>
        </a:p>
      </dgm:t>
    </dgm:pt>
    <dgm:pt modelId="{0683B3A7-6C8F-4506-A4DC-D4E5120BD12F}" type="parTrans" cxnId="{A5366045-AA62-4D9E-9F16-E0C84523B391}">
      <dgm:prSet/>
      <dgm:spPr/>
      <dgm:t>
        <a:bodyPr/>
        <a:lstStyle/>
        <a:p>
          <a:endParaRPr lang="tr-TR"/>
        </a:p>
      </dgm:t>
    </dgm:pt>
    <dgm:pt modelId="{AEE450D8-9586-4A4A-8A1B-189DF4F93DA1}" type="sibTrans" cxnId="{A5366045-AA62-4D9E-9F16-E0C84523B391}">
      <dgm:prSet/>
      <dgm:spPr/>
      <dgm:t>
        <a:bodyPr/>
        <a:lstStyle/>
        <a:p>
          <a:endParaRPr lang="tr-TR"/>
        </a:p>
      </dgm:t>
    </dgm:pt>
    <dgm:pt modelId="{70D7DA40-A228-41B5-B10E-89D5E683DCDE}">
      <dgm:prSet phldrT="[Metin]" custT="1"/>
      <dgm:spPr>
        <a:solidFill>
          <a:schemeClr val="tx2">
            <a:lumMod val="85000"/>
          </a:schemeClr>
        </a:solidFill>
      </dgm:spPr>
      <dgm:t>
        <a:bodyPr/>
        <a:lstStyle/>
        <a:p>
          <a:pPr algn="r"/>
          <a:r>
            <a:rPr lang="tr-TR" altLang="tr-TR" sz="2000" b="1" dirty="0" smtClean="0">
              <a:solidFill>
                <a:schemeClr val="bg2"/>
              </a:solidFill>
              <a:latin typeface="+mj-lt"/>
            </a:rPr>
            <a:t>Belirli otomotiv ve motor yatırımları</a:t>
          </a:r>
          <a:endParaRPr lang="tr-TR" sz="2000" dirty="0">
            <a:solidFill>
              <a:schemeClr val="bg2"/>
            </a:solidFill>
          </a:endParaRPr>
        </a:p>
      </dgm:t>
    </dgm:pt>
    <dgm:pt modelId="{B87DF777-CDE2-422B-9D05-7CA38992591B}" type="parTrans" cxnId="{0C41A3E4-A6E0-4D72-877F-913409E8A176}">
      <dgm:prSet/>
      <dgm:spPr/>
      <dgm:t>
        <a:bodyPr/>
        <a:lstStyle/>
        <a:p>
          <a:endParaRPr lang="tr-TR"/>
        </a:p>
      </dgm:t>
    </dgm:pt>
    <dgm:pt modelId="{F930FAA8-59D5-4E9A-AE6D-890140185FE9}" type="sibTrans" cxnId="{0C41A3E4-A6E0-4D72-877F-913409E8A176}">
      <dgm:prSet/>
      <dgm:spPr/>
      <dgm:t>
        <a:bodyPr/>
        <a:lstStyle/>
        <a:p>
          <a:endParaRPr lang="tr-TR"/>
        </a:p>
      </dgm:t>
    </dgm:pt>
    <dgm:pt modelId="{C69FDF5E-C6E4-4FC8-85F4-C2267F8FEC65}">
      <dgm:prSet phldrT="[Metin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pPr algn="r"/>
          <a:r>
            <a:rPr lang="tr-TR" altLang="tr-TR" sz="2000" b="1" dirty="0" smtClean="0">
              <a:solidFill>
                <a:schemeClr val="tx2"/>
              </a:solidFill>
              <a:latin typeface="+mj-lt"/>
            </a:rPr>
            <a:t>Eğitim yatırımları</a:t>
          </a:r>
          <a:endParaRPr lang="tr-TR" altLang="tr-TR" sz="2000" b="1" dirty="0">
            <a:solidFill>
              <a:schemeClr val="tx2"/>
            </a:solidFill>
            <a:latin typeface="+mj-lt"/>
          </a:endParaRPr>
        </a:p>
      </dgm:t>
    </dgm:pt>
    <dgm:pt modelId="{8D6BA4BF-A8B9-4E01-BB6D-D9C0C008513F}" type="parTrans" cxnId="{480C0DC6-F66F-4F0F-A1AF-A7775457341F}">
      <dgm:prSet/>
      <dgm:spPr/>
      <dgm:t>
        <a:bodyPr/>
        <a:lstStyle/>
        <a:p>
          <a:endParaRPr lang="tr-TR"/>
        </a:p>
      </dgm:t>
    </dgm:pt>
    <dgm:pt modelId="{38E7A045-21E1-45B5-BB4C-018A221673F0}" type="sibTrans" cxnId="{480C0DC6-F66F-4F0F-A1AF-A7775457341F}">
      <dgm:prSet/>
      <dgm:spPr/>
      <dgm:t>
        <a:bodyPr/>
        <a:lstStyle/>
        <a:p>
          <a:endParaRPr lang="tr-TR"/>
        </a:p>
      </dgm:t>
    </dgm:pt>
    <dgm:pt modelId="{10916C09-1476-44A1-B9F1-74596913460D}" type="pres">
      <dgm:prSet presAssocID="{B898FA86-BDDC-4F78-AB0F-8E7292EFC76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1935138-4792-425D-99DE-FA6CC12A5B5C}" type="pres">
      <dgm:prSet presAssocID="{257B897D-8E63-44BB-8CBE-32B6651108B5}" presName="comp" presStyleCnt="0"/>
      <dgm:spPr/>
    </dgm:pt>
    <dgm:pt modelId="{C9214962-F9E0-481D-926B-F559294DBFD4}" type="pres">
      <dgm:prSet presAssocID="{257B897D-8E63-44BB-8CBE-32B6651108B5}" presName="box" presStyleLbl="node1" presStyleIdx="0" presStyleCnt="3" custScaleY="134885" custLinFactNeighborX="0" custLinFactNeighborY="-4968"/>
      <dgm:spPr/>
      <dgm:t>
        <a:bodyPr/>
        <a:lstStyle/>
        <a:p>
          <a:endParaRPr lang="tr-TR"/>
        </a:p>
      </dgm:t>
    </dgm:pt>
    <dgm:pt modelId="{F32AA00B-EE0B-46FC-B5D1-5215C2CB42C2}" type="pres">
      <dgm:prSet presAssocID="{257B897D-8E63-44BB-8CBE-32B6651108B5}" presName="img" presStyleLbl="fgImgPlace1" presStyleIdx="0" presStyleCnt="3"/>
      <dgm:spPr/>
      <dgm:t>
        <a:bodyPr/>
        <a:lstStyle/>
        <a:p>
          <a:endParaRPr lang="tr-TR"/>
        </a:p>
      </dgm:t>
    </dgm:pt>
    <dgm:pt modelId="{DC47A905-81E3-405E-B0FE-6A4A263A5F01}" type="pres">
      <dgm:prSet presAssocID="{257B897D-8E63-44BB-8CBE-32B6651108B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F138FD-77F4-4CFD-9019-9E9BE0A67C5D}" type="pres">
      <dgm:prSet presAssocID="{AEE450D8-9586-4A4A-8A1B-189DF4F93DA1}" presName="spacer" presStyleCnt="0"/>
      <dgm:spPr/>
    </dgm:pt>
    <dgm:pt modelId="{E299F360-2FFB-4125-B279-989147219F81}" type="pres">
      <dgm:prSet presAssocID="{70D7DA40-A228-41B5-B10E-89D5E683DCDE}" presName="comp" presStyleCnt="0"/>
      <dgm:spPr/>
    </dgm:pt>
    <dgm:pt modelId="{7DF73D77-63B1-4126-8A50-306E1B960869}" type="pres">
      <dgm:prSet presAssocID="{70D7DA40-A228-41B5-B10E-89D5E683DCDE}" presName="box" presStyleLbl="node1" presStyleIdx="1" presStyleCnt="3" custScaleY="112704" custLinFactNeighborX="375" custLinFactNeighborY="-3860"/>
      <dgm:spPr/>
      <dgm:t>
        <a:bodyPr/>
        <a:lstStyle/>
        <a:p>
          <a:endParaRPr lang="tr-TR"/>
        </a:p>
      </dgm:t>
    </dgm:pt>
    <dgm:pt modelId="{D50EE02B-57D6-42B7-99C2-3BC9A923F2D3}" type="pres">
      <dgm:prSet presAssocID="{70D7DA40-A228-41B5-B10E-89D5E683DCDE}" presName="img" presStyleLbl="fgImgPlace1" presStyleIdx="1" presStyleCnt="3"/>
      <dgm:spPr/>
      <dgm:t>
        <a:bodyPr/>
        <a:lstStyle/>
        <a:p>
          <a:endParaRPr lang="tr-TR"/>
        </a:p>
      </dgm:t>
    </dgm:pt>
    <dgm:pt modelId="{04D1F6B7-6B2E-4519-86B1-5646EAFAF310}" type="pres">
      <dgm:prSet presAssocID="{70D7DA40-A228-41B5-B10E-89D5E683DCD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8BBD5E1-00EB-4362-B87F-93E7C9ED0FFE}" type="pres">
      <dgm:prSet presAssocID="{F930FAA8-59D5-4E9A-AE6D-890140185FE9}" presName="spacer" presStyleCnt="0"/>
      <dgm:spPr/>
    </dgm:pt>
    <dgm:pt modelId="{6582E122-360F-4502-8528-D264460A437F}" type="pres">
      <dgm:prSet presAssocID="{C69FDF5E-C6E4-4FC8-85F4-C2267F8FEC65}" presName="comp" presStyleCnt="0"/>
      <dgm:spPr/>
    </dgm:pt>
    <dgm:pt modelId="{C54A4430-3929-4F39-A46B-D49EE6F03648}" type="pres">
      <dgm:prSet presAssocID="{C69FDF5E-C6E4-4FC8-85F4-C2267F8FEC65}" presName="box" presStyleLbl="node1" presStyleIdx="2" presStyleCnt="3" custScaleY="122787"/>
      <dgm:spPr/>
      <dgm:t>
        <a:bodyPr/>
        <a:lstStyle/>
        <a:p>
          <a:endParaRPr lang="tr-TR"/>
        </a:p>
      </dgm:t>
    </dgm:pt>
    <dgm:pt modelId="{C3C72642-C6B9-4218-A451-E74C466AF05E}" type="pres">
      <dgm:prSet presAssocID="{C69FDF5E-C6E4-4FC8-85F4-C2267F8FEC65}" presName="img" presStyleLbl="fgImgPlace1" presStyleIdx="2" presStyleCnt="3"/>
      <dgm:spPr/>
      <dgm:t>
        <a:bodyPr/>
        <a:lstStyle/>
        <a:p>
          <a:endParaRPr lang="tr-TR"/>
        </a:p>
      </dgm:t>
    </dgm:pt>
    <dgm:pt modelId="{959B63E9-1BD3-4F75-94D0-F67A6DF4C19C}" type="pres">
      <dgm:prSet presAssocID="{C69FDF5E-C6E4-4FC8-85F4-C2267F8FEC6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5366045-AA62-4D9E-9F16-E0C84523B391}" srcId="{B898FA86-BDDC-4F78-AB0F-8E7292EFC762}" destId="{257B897D-8E63-44BB-8CBE-32B6651108B5}" srcOrd="0" destOrd="0" parTransId="{0683B3A7-6C8F-4506-A4DC-D4E5120BD12F}" sibTransId="{AEE450D8-9586-4A4A-8A1B-189DF4F93DA1}"/>
    <dgm:cxn modelId="{B67602E7-0F63-4D45-8F78-F78A9CE7671C}" type="presOf" srcId="{C69FDF5E-C6E4-4FC8-85F4-C2267F8FEC65}" destId="{C54A4430-3929-4F39-A46B-D49EE6F03648}" srcOrd="0" destOrd="0" presId="urn:microsoft.com/office/officeart/2005/8/layout/vList4#8"/>
    <dgm:cxn modelId="{F3329B4C-ACC0-4D9A-93FE-2EF511A926EF}" type="presOf" srcId="{257B897D-8E63-44BB-8CBE-32B6651108B5}" destId="{DC47A905-81E3-405E-B0FE-6A4A263A5F01}" srcOrd="1" destOrd="0" presId="urn:microsoft.com/office/officeart/2005/8/layout/vList4#8"/>
    <dgm:cxn modelId="{FE141D81-11B7-4C9B-8430-8D5FABE9C30F}" type="presOf" srcId="{257B897D-8E63-44BB-8CBE-32B6651108B5}" destId="{C9214962-F9E0-481D-926B-F559294DBFD4}" srcOrd="0" destOrd="0" presId="urn:microsoft.com/office/officeart/2005/8/layout/vList4#8"/>
    <dgm:cxn modelId="{B959E281-3134-447B-A472-767E5F347C3E}" type="presOf" srcId="{C69FDF5E-C6E4-4FC8-85F4-C2267F8FEC65}" destId="{959B63E9-1BD3-4F75-94D0-F67A6DF4C19C}" srcOrd="1" destOrd="0" presId="urn:microsoft.com/office/officeart/2005/8/layout/vList4#8"/>
    <dgm:cxn modelId="{480C0DC6-F66F-4F0F-A1AF-A7775457341F}" srcId="{B898FA86-BDDC-4F78-AB0F-8E7292EFC762}" destId="{C69FDF5E-C6E4-4FC8-85F4-C2267F8FEC65}" srcOrd="2" destOrd="0" parTransId="{8D6BA4BF-A8B9-4E01-BB6D-D9C0C008513F}" sibTransId="{38E7A045-21E1-45B5-BB4C-018A221673F0}"/>
    <dgm:cxn modelId="{8207AA6B-05E0-45C0-BB2D-61E6A70B7CD6}" type="presOf" srcId="{70D7DA40-A228-41B5-B10E-89D5E683DCDE}" destId="{7DF73D77-63B1-4126-8A50-306E1B960869}" srcOrd="0" destOrd="0" presId="urn:microsoft.com/office/officeart/2005/8/layout/vList4#8"/>
    <dgm:cxn modelId="{D076F24F-44FB-4E86-A437-171DE5E5AB17}" type="presOf" srcId="{B898FA86-BDDC-4F78-AB0F-8E7292EFC762}" destId="{10916C09-1476-44A1-B9F1-74596913460D}" srcOrd="0" destOrd="0" presId="urn:microsoft.com/office/officeart/2005/8/layout/vList4#8"/>
    <dgm:cxn modelId="{0C41A3E4-A6E0-4D72-877F-913409E8A176}" srcId="{B898FA86-BDDC-4F78-AB0F-8E7292EFC762}" destId="{70D7DA40-A228-41B5-B10E-89D5E683DCDE}" srcOrd="1" destOrd="0" parTransId="{B87DF777-CDE2-422B-9D05-7CA38992591B}" sibTransId="{F930FAA8-59D5-4E9A-AE6D-890140185FE9}"/>
    <dgm:cxn modelId="{027EC57E-FD9C-4DF7-980A-CB75F05DB871}" type="presOf" srcId="{70D7DA40-A228-41B5-B10E-89D5E683DCDE}" destId="{04D1F6B7-6B2E-4519-86B1-5646EAFAF310}" srcOrd="1" destOrd="0" presId="urn:microsoft.com/office/officeart/2005/8/layout/vList4#8"/>
    <dgm:cxn modelId="{94E659ED-EB6D-4184-A5AC-035139C9A245}" type="presParOf" srcId="{10916C09-1476-44A1-B9F1-74596913460D}" destId="{21935138-4792-425D-99DE-FA6CC12A5B5C}" srcOrd="0" destOrd="0" presId="urn:microsoft.com/office/officeart/2005/8/layout/vList4#8"/>
    <dgm:cxn modelId="{1E6CD3D0-3297-43FF-BFC3-7AAADAA5622F}" type="presParOf" srcId="{21935138-4792-425D-99DE-FA6CC12A5B5C}" destId="{C9214962-F9E0-481D-926B-F559294DBFD4}" srcOrd="0" destOrd="0" presId="urn:microsoft.com/office/officeart/2005/8/layout/vList4#8"/>
    <dgm:cxn modelId="{98FF191E-D9B7-484C-A695-3E1086E5FC20}" type="presParOf" srcId="{21935138-4792-425D-99DE-FA6CC12A5B5C}" destId="{F32AA00B-EE0B-46FC-B5D1-5215C2CB42C2}" srcOrd="1" destOrd="0" presId="urn:microsoft.com/office/officeart/2005/8/layout/vList4#8"/>
    <dgm:cxn modelId="{D113FC15-2733-486E-BFE5-CE8181E417D7}" type="presParOf" srcId="{21935138-4792-425D-99DE-FA6CC12A5B5C}" destId="{DC47A905-81E3-405E-B0FE-6A4A263A5F01}" srcOrd="2" destOrd="0" presId="urn:microsoft.com/office/officeart/2005/8/layout/vList4#8"/>
    <dgm:cxn modelId="{6741AC6A-808F-4EA9-B632-AFC72024550E}" type="presParOf" srcId="{10916C09-1476-44A1-B9F1-74596913460D}" destId="{7EF138FD-77F4-4CFD-9019-9E9BE0A67C5D}" srcOrd="1" destOrd="0" presId="urn:microsoft.com/office/officeart/2005/8/layout/vList4#8"/>
    <dgm:cxn modelId="{EF262A30-3E16-4D40-B43A-E523A4696280}" type="presParOf" srcId="{10916C09-1476-44A1-B9F1-74596913460D}" destId="{E299F360-2FFB-4125-B279-989147219F81}" srcOrd="2" destOrd="0" presId="urn:microsoft.com/office/officeart/2005/8/layout/vList4#8"/>
    <dgm:cxn modelId="{632683F1-C494-4950-AC94-AEFEFD3A9E46}" type="presParOf" srcId="{E299F360-2FFB-4125-B279-989147219F81}" destId="{7DF73D77-63B1-4126-8A50-306E1B960869}" srcOrd="0" destOrd="0" presId="urn:microsoft.com/office/officeart/2005/8/layout/vList4#8"/>
    <dgm:cxn modelId="{F8FE3DFE-1A04-42F0-88CC-58B9727C8E07}" type="presParOf" srcId="{E299F360-2FFB-4125-B279-989147219F81}" destId="{D50EE02B-57D6-42B7-99C2-3BC9A923F2D3}" srcOrd="1" destOrd="0" presId="urn:microsoft.com/office/officeart/2005/8/layout/vList4#8"/>
    <dgm:cxn modelId="{566AA238-EBC2-4ABC-9379-0BDB021BF2C8}" type="presParOf" srcId="{E299F360-2FFB-4125-B279-989147219F81}" destId="{04D1F6B7-6B2E-4519-86B1-5646EAFAF310}" srcOrd="2" destOrd="0" presId="urn:microsoft.com/office/officeart/2005/8/layout/vList4#8"/>
    <dgm:cxn modelId="{911A9249-7BE6-4770-833A-09ABFD607B66}" type="presParOf" srcId="{10916C09-1476-44A1-B9F1-74596913460D}" destId="{78BBD5E1-00EB-4362-B87F-93E7C9ED0FFE}" srcOrd="3" destOrd="0" presId="urn:microsoft.com/office/officeart/2005/8/layout/vList4#8"/>
    <dgm:cxn modelId="{122BD9C4-32FE-4EDE-ABA0-FD57F2CD7702}" type="presParOf" srcId="{10916C09-1476-44A1-B9F1-74596913460D}" destId="{6582E122-360F-4502-8528-D264460A437F}" srcOrd="4" destOrd="0" presId="urn:microsoft.com/office/officeart/2005/8/layout/vList4#8"/>
    <dgm:cxn modelId="{4BDD52DC-228E-4176-AB42-AB73D37FFB20}" type="presParOf" srcId="{6582E122-360F-4502-8528-D264460A437F}" destId="{C54A4430-3929-4F39-A46B-D49EE6F03648}" srcOrd="0" destOrd="0" presId="urn:microsoft.com/office/officeart/2005/8/layout/vList4#8"/>
    <dgm:cxn modelId="{F20CF415-DE71-435F-BEAA-5D7BF68DF854}" type="presParOf" srcId="{6582E122-360F-4502-8528-D264460A437F}" destId="{C3C72642-C6B9-4218-A451-E74C466AF05E}" srcOrd="1" destOrd="0" presId="urn:microsoft.com/office/officeart/2005/8/layout/vList4#8"/>
    <dgm:cxn modelId="{8C2E01AD-E011-475C-8A4C-F8ADC4EA7125}" type="presParOf" srcId="{6582E122-360F-4502-8528-D264460A437F}" destId="{959B63E9-1BD3-4F75-94D0-F67A6DF4C19C}" srcOrd="2" destOrd="0" presId="urn:microsoft.com/office/officeart/2005/8/layout/vList4#8"/>
  </dgm:cxnLst>
  <dgm:bg>
    <a:solidFill>
      <a:schemeClr val="tx2"/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98FA86-BDDC-4F78-AB0F-8E7292EFC762}" type="doc">
      <dgm:prSet loTypeId="urn:microsoft.com/office/officeart/2005/8/layout/vList4#7" loCatId="list" qsTypeId="urn:microsoft.com/office/officeart/2005/8/quickstyle/simple5" qsCatId="simple" csTypeId="urn:microsoft.com/office/officeart/2005/8/colors/accent1_2#1" csCatId="accent1" phldr="1"/>
      <dgm:spPr/>
      <dgm:t>
        <a:bodyPr/>
        <a:lstStyle/>
        <a:p>
          <a:endParaRPr lang="tr-TR"/>
        </a:p>
      </dgm:t>
    </dgm:pt>
    <dgm:pt modelId="{70D7DA40-A228-41B5-B10E-89D5E683DCDE}">
      <dgm:prSet phldrT="[Metin]" custT="1"/>
      <dgm:spPr>
        <a:solidFill>
          <a:schemeClr val="tx2">
            <a:lumMod val="85000"/>
          </a:schemeClr>
        </a:solidFill>
      </dgm:spPr>
      <dgm:t>
        <a:bodyPr/>
        <a:lstStyle/>
        <a:p>
          <a:pPr algn="r"/>
          <a:r>
            <a:rPr lang="tr-TR" altLang="tr-TR" sz="2000" dirty="0" smtClean="0"/>
            <a:t>   </a:t>
          </a:r>
          <a:r>
            <a:rPr lang="tr-TR" sz="2000" b="1" dirty="0" smtClean="0">
              <a:solidFill>
                <a:schemeClr val="bg2"/>
              </a:solidFill>
              <a:latin typeface="+mj-lt"/>
            </a:rPr>
            <a:t>Denizyolu taşımacılığı</a:t>
          </a:r>
        </a:p>
      </dgm:t>
    </dgm:pt>
    <dgm:pt modelId="{F930FAA8-59D5-4E9A-AE6D-890140185FE9}" type="sibTrans" cxnId="{0C41A3E4-A6E0-4D72-877F-913409E8A176}">
      <dgm:prSet/>
      <dgm:spPr/>
      <dgm:t>
        <a:bodyPr/>
        <a:lstStyle/>
        <a:p>
          <a:endParaRPr lang="tr-TR"/>
        </a:p>
      </dgm:t>
    </dgm:pt>
    <dgm:pt modelId="{B87DF777-CDE2-422B-9D05-7CA38992591B}" type="parTrans" cxnId="{0C41A3E4-A6E0-4D72-877F-913409E8A176}">
      <dgm:prSet/>
      <dgm:spPr/>
      <dgm:t>
        <a:bodyPr/>
        <a:lstStyle/>
        <a:p>
          <a:endParaRPr lang="tr-TR"/>
        </a:p>
      </dgm:t>
    </dgm:pt>
    <dgm:pt modelId="{10916C09-1476-44A1-B9F1-74596913460D}" type="pres">
      <dgm:prSet presAssocID="{B898FA86-BDDC-4F78-AB0F-8E7292EFC76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299F360-2FFB-4125-B279-989147219F81}" type="pres">
      <dgm:prSet presAssocID="{70D7DA40-A228-41B5-B10E-89D5E683DCDE}" presName="comp" presStyleCnt="0"/>
      <dgm:spPr/>
    </dgm:pt>
    <dgm:pt modelId="{7DF73D77-63B1-4126-8A50-306E1B960869}" type="pres">
      <dgm:prSet presAssocID="{70D7DA40-A228-41B5-B10E-89D5E683DCDE}" presName="box" presStyleLbl="node1" presStyleIdx="0" presStyleCnt="1" custScaleY="84069" custLinFactY="-25679" custLinFactNeighborX="-11" custLinFactNeighborY="-100000"/>
      <dgm:spPr/>
      <dgm:t>
        <a:bodyPr/>
        <a:lstStyle/>
        <a:p>
          <a:endParaRPr lang="tr-TR"/>
        </a:p>
      </dgm:t>
    </dgm:pt>
    <dgm:pt modelId="{D50EE02B-57D6-42B7-99C2-3BC9A923F2D3}" type="pres">
      <dgm:prSet presAssocID="{70D7DA40-A228-41B5-B10E-89D5E683DCDE}" presName="img" presStyleLbl="fgImgPlace1" presStyleIdx="0" presStyleCnt="1" custScaleX="72634" custScaleY="75107"/>
      <dgm:spPr/>
      <dgm:t>
        <a:bodyPr/>
        <a:lstStyle/>
        <a:p>
          <a:endParaRPr lang="tr-TR"/>
        </a:p>
      </dgm:t>
    </dgm:pt>
    <dgm:pt modelId="{04D1F6B7-6B2E-4519-86B1-5646EAFAF310}" type="pres">
      <dgm:prSet presAssocID="{70D7DA40-A228-41B5-B10E-89D5E683DCD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C41A3E4-A6E0-4D72-877F-913409E8A176}" srcId="{B898FA86-BDDC-4F78-AB0F-8E7292EFC762}" destId="{70D7DA40-A228-41B5-B10E-89D5E683DCDE}" srcOrd="0" destOrd="0" parTransId="{B87DF777-CDE2-422B-9D05-7CA38992591B}" sibTransId="{F930FAA8-59D5-4E9A-AE6D-890140185FE9}"/>
    <dgm:cxn modelId="{565F499C-95C2-40C4-9DDD-3AB1F5B6091E}" type="presOf" srcId="{70D7DA40-A228-41B5-B10E-89D5E683DCDE}" destId="{04D1F6B7-6B2E-4519-86B1-5646EAFAF310}" srcOrd="1" destOrd="0" presId="urn:microsoft.com/office/officeart/2005/8/layout/vList4#7"/>
    <dgm:cxn modelId="{A3A959E8-8596-42CA-9237-9E2D61200AA2}" type="presOf" srcId="{B898FA86-BDDC-4F78-AB0F-8E7292EFC762}" destId="{10916C09-1476-44A1-B9F1-74596913460D}" srcOrd="0" destOrd="0" presId="urn:microsoft.com/office/officeart/2005/8/layout/vList4#7"/>
    <dgm:cxn modelId="{7BF0D08A-A618-4E1F-88B6-EC179A00E910}" type="presOf" srcId="{70D7DA40-A228-41B5-B10E-89D5E683DCDE}" destId="{7DF73D77-63B1-4126-8A50-306E1B960869}" srcOrd="0" destOrd="0" presId="urn:microsoft.com/office/officeart/2005/8/layout/vList4#7"/>
    <dgm:cxn modelId="{853D0054-7E2E-4F9A-9A95-0ABCE19824C5}" type="presParOf" srcId="{10916C09-1476-44A1-B9F1-74596913460D}" destId="{E299F360-2FFB-4125-B279-989147219F81}" srcOrd="0" destOrd="0" presId="urn:microsoft.com/office/officeart/2005/8/layout/vList4#7"/>
    <dgm:cxn modelId="{6C180DBC-A7FF-4B48-B3B0-6C75250B6016}" type="presParOf" srcId="{E299F360-2FFB-4125-B279-989147219F81}" destId="{7DF73D77-63B1-4126-8A50-306E1B960869}" srcOrd="0" destOrd="0" presId="urn:microsoft.com/office/officeart/2005/8/layout/vList4#7"/>
    <dgm:cxn modelId="{EEC17284-267B-419E-A4B0-C44AEBD720E0}" type="presParOf" srcId="{E299F360-2FFB-4125-B279-989147219F81}" destId="{D50EE02B-57D6-42B7-99C2-3BC9A923F2D3}" srcOrd="1" destOrd="0" presId="urn:microsoft.com/office/officeart/2005/8/layout/vList4#7"/>
    <dgm:cxn modelId="{9CC0E324-83DC-4D8C-8EAB-0AE2A9949B24}" type="presParOf" srcId="{E299F360-2FFB-4125-B279-989147219F81}" destId="{04D1F6B7-6B2E-4519-86B1-5646EAFAF310}" srcOrd="2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11FD6-F308-42AE-8573-36C0297CB448}">
      <dsp:nvSpPr>
        <dsp:cNvPr id="0" name=""/>
        <dsp:cNvSpPr/>
      </dsp:nvSpPr>
      <dsp:spPr>
        <a:xfrm>
          <a:off x="-5897309" y="-909532"/>
          <a:ext cx="7075648" cy="7075648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739ECF-53A9-4368-864D-AA133760B855}">
      <dsp:nvSpPr>
        <dsp:cNvPr id="0" name=""/>
        <dsp:cNvSpPr/>
      </dsp:nvSpPr>
      <dsp:spPr>
        <a:xfrm>
          <a:off x="966291" y="750955"/>
          <a:ext cx="7142883" cy="1501700"/>
        </a:xfrm>
        <a:prstGeom prst="rect">
          <a:avLst/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1"/>
          <a:tileRect/>
        </a:gra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919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>
              <a:solidFill>
                <a:schemeClr val="tx2"/>
              </a:solidFill>
              <a:latin typeface="Calibri" panose="020F0502020204030204" pitchFamily="34" charset="0"/>
            </a:rPr>
            <a:t>Mevzuat ve Hedefler</a:t>
          </a:r>
          <a:endParaRPr lang="tr-TR" sz="3600" kern="1200" dirty="0">
            <a:solidFill>
              <a:schemeClr val="tx2"/>
            </a:solidFill>
            <a:latin typeface="Calibri" panose="020F0502020204030204" pitchFamily="34" charset="0"/>
          </a:endParaRPr>
        </a:p>
      </dsp:txBody>
      <dsp:txXfrm>
        <a:off x="966291" y="750955"/>
        <a:ext cx="7142883" cy="1501700"/>
      </dsp:txXfrm>
    </dsp:sp>
    <dsp:sp modelId="{8A940111-3735-418E-9AC8-96C6D9BFBCD7}">
      <dsp:nvSpPr>
        <dsp:cNvPr id="0" name=""/>
        <dsp:cNvSpPr/>
      </dsp:nvSpPr>
      <dsp:spPr>
        <a:xfrm>
          <a:off x="27728" y="563242"/>
          <a:ext cx="1877126" cy="1877126"/>
        </a:xfrm>
        <a:prstGeom prst="ellipse">
          <a:avLst/>
        </a:prstGeom>
        <a:solidFill>
          <a:srgbClr val="C00000"/>
        </a:solidFill>
        <a:ln w="190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E3025-8316-435D-A5AB-65FFB8E94A2B}">
      <dsp:nvSpPr>
        <dsp:cNvPr id="0" name=""/>
        <dsp:cNvSpPr/>
      </dsp:nvSpPr>
      <dsp:spPr>
        <a:xfrm>
          <a:off x="966291" y="3003927"/>
          <a:ext cx="7142883" cy="1501700"/>
        </a:xfrm>
        <a:prstGeom prst="rect">
          <a:avLst/>
        </a:prstGeom>
        <a:solidFill>
          <a:schemeClr val="bg1">
            <a:lumMod val="5000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919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>
              <a:solidFill>
                <a:schemeClr val="tx2"/>
              </a:solidFill>
              <a:latin typeface="Calibri" panose="020F0502020204030204" pitchFamily="34" charset="0"/>
            </a:rPr>
            <a:t>Yatırım Teşvik Sistemi</a:t>
          </a:r>
          <a:endParaRPr lang="tr-TR" sz="3600" kern="1200" dirty="0">
            <a:solidFill>
              <a:schemeClr val="tx2"/>
            </a:solidFill>
            <a:latin typeface="Calibri" panose="020F0502020204030204" pitchFamily="34" charset="0"/>
          </a:endParaRPr>
        </a:p>
      </dsp:txBody>
      <dsp:txXfrm>
        <a:off x="966291" y="3003927"/>
        <a:ext cx="7142883" cy="1501700"/>
      </dsp:txXfrm>
    </dsp:sp>
    <dsp:sp modelId="{0E127B1A-00DC-468F-9EC7-598851BB292E}">
      <dsp:nvSpPr>
        <dsp:cNvPr id="0" name=""/>
        <dsp:cNvSpPr/>
      </dsp:nvSpPr>
      <dsp:spPr>
        <a:xfrm>
          <a:off x="27728" y="2816214"/>
          <a:ext cx="1877126" cy="1877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11FD6-F308-42AE-8573-36C0297CB448}">
      <dsp:nvSpPr>
        <dsp:cNvPr id="0" name=""/>
        <dsp:cNvSpPr/>
      </dsp:nvSpPr>
      <dsp:spPr>
        <a:xfrm>
          <a:off x="-5897309" y="-909532"/>
          <a:ext cx="7075648" cy="7075648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739ECF-53A9-4368-864D-AA133760B855}">
      <dsp:nvSpPr>
        <dsp:cNvPr id="0" name=""/>
        <dsp:cNvSpPr/>
      </dsp:nvSpPr>
      <dsp:spPr>
        <a:xfrm>
          <a:off x="966291" y="750955"/>
          <a:ext cx="7142883" cy="1501700"/>
        </a:xfrm>
        <a:prstGeom prst="rect">
          <a:avLst/>
        </a:prstGeom>
        <a:gradFill flip="none" rotWithShape="0">
          <a:gsLst>
            <a:gs pos="0">
              <a:schemeClr val="bg1">
                <a:lumMod val="65000"/>
                <a:shade val="30000"/>
                <a:satMod val="115000"/>
              </a:schemeClr>
            </a:gs>
            <a:gs pos="50000">
              <a:schemeClr val="bg1">
                <a:lumMod val="65000"/>
                <a:shade val="67500"/>
                <a:satMod val="115000"/>
              </a:schemeClr>
            </a:gs>
            <a:gs pos="100000">
              <a:schemeClr val="bg1">
                <a:lumMod val="65000"/>
                <a:shade val="100000"/>
                <a:satMod val="115000"/>
              </a:schemeClr>
            </a:gs>
          </a:gsLst>
          <a:lin ang="0" scaled="1"/>
          <a:tileRect/>
        </a:gra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919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>
              <a:solidFill>
                <a:schemeClr val="tx2"/>
              </a:solidFill>
              <a:latin typeface="Calibri" panose="020F0502020204030204" pitchFamily="34" charset="0"/>
            </a:rPr>
            <a:t>Mevzuat ve Hedefler</a:t>
          </a:r>
          <a:endParaRPr lang="tr-TR" sz="3600" kern="1200" dirty="0">
            <a:solidFill>
              <a:schemeClr val="tx2"/>
            </a:solidFill>
            <a:latin typeface="Calibri" panose="020F0502020204030204" pitchFamily="34" charset="0"/>
          </a:endParaRPr>
        </a:p>
      </dsp:txBody>
      <dsp:txXfrm>
        <a:off x="966291" y="750955"/>
        <a:ext cx="7142883" cy="1501700"/>
      </dsp:txXfrm>
    </dsp:sp>
    <dsp:sp modelId="{8A940111-3735-418E-9AC8-96C6D9BFBCD7}">
      <dsp:nvSpPr>
        <dsp:cNvPr id="0" name=""/>
        <dsp:cNvSpPr/>
      </dsp:nvSpPr>
      <dsp:spPr>
        <a:xfrm>
          <a:off x="27728" y="563242"/>
          <a:ext cx="1877126" cy="1877126"/>
        </a:xfrm>
        <a:prstGeom prst="ellipse">
          <a:avLst/>
        </a:prstGeom>
        <a:solidFill>
          <a:schemeClr val="lt1"/>
        </a:solidFill>
        <a:ln w="19050" cap="rnd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3B2E3025-8316-435D-A5AB-65FFB8E94A2B}">
      <dsp:nvSpPr>
        <dsp:cNvPr id="0" name=""/>
        <dsp:cNvSpPr/>
      </dsp:nvSpPr>
      <dsp:spPr>
        <a:xfrm>
          <a:off x="966291" y="3003927"/>
          <a:ext cx="7142883" cy="1501700"/>
        </a:xfrm>
        <a:prstGeom prst="rect">
          <a:avLst/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1"/>
          <a:tileRect/>
        </a:gra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919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>
              <a:solidFill>
                <a:schemeClr val="tx2"/>
              </a:solidFill>
              <a:latin typeface="Calibri" panose="020F0502020204030204" pitchFamily="34" charset="0"/>
            </a:rPr>
            <a:t>Yatırım Teşvik Sistemi</a:t>
          </a:r>
          <a:endParaRPr lang="tr-TR" sz="3600" kern="1200" dirty="0">
            <a:solidFill>
              <a:schemeClr val="tx2"/>
            </a:solidFill>
            <a:latin typeface="Calibri" panose="020F0502020204030204" pitchFamily="34" charset="0"/>
          </a:endParaRPr>
        </a:p>
      </dsp:txBody>
      <dsp:txXfrm>
        <a:off x="966291" y="3003927"/>
        <a:ext cx="7142883" cy="1501700"/>
      </dsp:txXfrm>
    </dsp:sp>
    <dsp:sp modelId="{0E127B1A-00DC-468F-9EC7-598851BB292E}">
      <dsp:nvSpPr>
        <dsp:cNvPr id="0" name=""/>
        <dsp:cNvSpPr/>
      </dsp:nvSpPr>
      <dsp:spPr>
        <a:xfrm>
          <a:off x="27728" y="2816214"/>
          <a:ext cx="1877126" cy="1877126"/>
        </a:xfrm>
        <a:prstGeom prst="ellipse">
          <a:avLst/>
        </a:prstGeom>
        <a:solidFill>
          <a:srgbClr val="C00000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782DA-0061-4DF6-8FFC-4260C626611C}">
      <dsp:nvSpPr>
        <dsp:cNvPr id="0" name=""/>
        <dsp:cNvSpPr/>
      </dsp:nvSpPr>
      <dsp:spPr>
        <a:xfrm>
          <a:off x="4501" y="1221"/>
          <a:ext cx="11207619" cy="752848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0800" dist="76200" dir="5400000" algn="t" rotWithShape="0">
            <a:prstClr val="black">
              <a:alpha val="48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+mj-lt"/>
          </a:endParaRPr>
        </a:p>
      </dsp:txBody>
      <dsp:txXfrm>
        <a:off x="26551" y="23271"/>
        <a:ext cx="11163519" cy="708748"/>
      </dsp:txXfrm>
    </dsp:sp>
    <dsp:sp modelId="{B748BDE5-8827-48F6-8FD2-B3D9B592E02E}">
      <dsp:nvSpPr>
        <dsp:cNvPr id="0" name=""/>
        <dsp:cNvSpPr/>
      </dsp:nvSpPr>
      <dsp:spPr>
        <a:xfrm>
          <a:off x="4501" y="1174612"/>
          <a:ext cx="2100378" cy="1938680"/>
        </a:xfrm>
        <a:prstGeom prst="plaque">
          <a:avLst/>
        </a:prstGeom>
        <a:gradFill flip="none" rotWithShape="0">
          <a:gsLst>
            <a:gs pos="0">
              <a:srgbClr val="009900">
                <a:shade val="30000"/>
                <a:satMod val="115000"/>
              </a:srgbClr>
            </a:gs>
            <a:gs pos="50000">
              <a:srgbClr val="009900">
                <a:shade val="67500"/>
                <a:satMod val="115000"/>
              </a:srgbClr>
            </a:gs>
            <a:gs pos="100000">
              <a:srgbClr val="009900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76200" dir="5400000" algn="t" rotWithShape="0">
            <a:prstClr val="black">
              <a:alpha val="48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BÖLGESEL TEŞVİK UYGULAMALARI</a:t>
          </a:r>
        </a:p>
      </dsp:txBody>
      <dsp:txXfrm>
        <a:off x="232982" y="1403093"/>
        <a:ext cx="1643416" cy="1481718"/>
      </dsp:txXfrm>
    </dsp:sp>
    <dsp:sp modelId="{B63CA53B-F838-4EE6-BA56-5A3F10D422AF}">
      <dsp:nvSpPr>
        <dsp:cNvPr id="0" name=""/>
        <dsp:cNvSpPr/>
      </dsp:nvSpPr>
      <dsp:spPr>
        <a:xfrm>
          <a:off x="4501" y="3666120"/>
          <a:ext cx="2100378" cy="16236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Arial" charset="0"/>
            </a:rPr>
            <a:t>İller arasındaki gelişmişlik farkını azaltmayı ve illerin üretim ve ihracat potansiyellerini artırmayı hedefler.</a:t>
          </a:r>
          <a:endParaRPr lang="en-US" sz="1400" b="1" kern="1200" noProof="0" dirty="0">
            <a:solidFill>
              <a:srgbClr val="000000"/>
            </a:solidFill>
            <a:effectLst/>
            <a:latin typeface="Calibri" panose="020F0502020204030204" pitchFamily="34" charset="0"/>
          </a:endParaRPr>
        </a:p>
      </dsp:txBody>
      <dsp:txXfrm>
        <a:off x="52058" y="3713677"/>
        <a:ext cx="2005264" cy="1528585"/>
      </dsp:txXfrm>
    </dsp:sp>
    <dsp:sp modelId="{EC58AFFC-C2FD-4818-81AA-48E4C46888A6}">
      <dsp:nvSpPr>
        <dsp:cNvPr id="0" name=""/>
        <dsp:cNvSpPr/>
      </dsp:nvSpPr>
      <dsp:spPr>
        <a:xfrm>
          <a:off x="2281312" y="1174612"/>
          <a:ext cx="2100378" cy="1938680"/>
        </a:xfrm>
        <a:prstGeom prst="plaque">
          <a:avLst/>
        </a:prstGeom>
        <a:gradFill flip="none" rotWithShape="0">
          <a:gsLst>
            <a:gs pos="0">
              <a:srgbClr val="009900">
                <a:shade val="30000"/>
                <a:satMod val="115000"/>
              </a:srgbClr>
            </a:gs>
            <a:gs pos="50000">
              <a:srgbClr val="009900">
                <a:shade val="67500"/>
                <a:satMod val="115000"/>
              </a:srgbClr>
            </a:gs>
            <a:gs pos="100000">
              <a:srgbClr val="009900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76200" dir="5400000" algn="t" rotWithShape="0">
            <a:prstClr val="black">
              <a:alpha val="48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ÖNCELİKLİ YATIRIM KONULARI</a:t>
          </a:r>
          <a:endParaRPr lang="en-US" sz="1600" b="1" kern="1200" noProof="0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sp:txBody>
      <dsp:txXfrm>
        <a:off x="2509793" y="1403093"/>
        <a:ext cx="1643416" cy="1481718"/>
      </dsp:txXfrm>
    </dsp:sp>
    <dsp:sp modelId="{7ACFC200-01FE-4642-91BB-18F5BC3AB61E}">
      <dsp:nvSpPr>
        <dsp:cNvPr id="0" name=""/>
        <dsp:cNvSpPr/>
      </dsp:nvSpPr>
      <dsp:spPr>
        <a:xfrm>
          <a:off x="2281312" y="3669929"/>
          <a:ext cx="2100378" cy="160816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00"/>
              </a:solidFill>
              <a:effectLst/>
              <a:latin typeface="Calibri" panose="020F0502020204030204" pitchFamily="34" charset="0"/>
            </a:rPr>
            <a:t>Belirli yatırım konularının  5. Bölge destekleri  ile desteklenmesi hedeflenmektedir. </a:t>
          </a:r>
          <a:endParaRPr lang="tr-TR" sz="1400" b="1" kern="1200" dirty="0">
            <a:solidFill>
              <a:srgbClr val="000000"/>
            </a:solidFill>
            <a:effectLst/>
            <a:latin typeface="Calibri" panose="020F0502020204030204" pitchFamily="34" charset="0"/>
          </a:endParaRPr>
        </a:p>
      </dsp:txBody>
      <dsp:txXfrm>
        <a:off x="2328414" y="3717031"/>
        <a:ext cx="2006174" cy="1513963"/>
      </dsp:txXfrm>
    </dsp:sp>
    <dsp:sp modelId="{1F590822-6DB9-4463-A8FF-3F1246DEF08A}">
      <dsp:nvSpPr>
        <dsp:cNvPr id="0" name=""/>
        <dsp:cNvSpPr/>
      </dsp:nvSpPr>
      <dsp:spPr>
        <a:xfrm>
          <a:off x="4549909" y="1173025"/>
          <a:ext cx="2100378" cy="1956410"/>
        </a:xfrm>
        <a:prstGeom prst="plaque">
          <a:avLst/>
        </a:prstGeom>
        <a:gradFill flip="none" rotWithShape="0">
          <a:gsLst>
            <a:gs pos="0">
              <a:srgbClr val="3333CC">
                <a:shade val="30000"/>
                <a:satMod val="115000"/>
              </a:srgbClr>
            </a:gs>
            <a:gs pos="50000">
              <a:srgbClr val="3333CC">
                <a:shade val="67500"/>
                <a:satMod val="115000"/>
              </a:srgbClr>
            </a:gs>
            <a:gs pos="100000">
              <a:srgbClr val="3333CC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76200" dir="5400000" algn="t" rotWithShape="0">
            <a:prstClr val="black">
              <a:alpha val="48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BÜYÜK ÖLÇEKLİ YATIRIMLAR</a:t>
          </a:r>
          <a:endParaRPr lang="en-US" sz="1600" b="1" kern="1200" noProof="0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sp:txBody>
      <dsp:txXfrm>
        <a:off x="4780480" y="1403596"/>
        <a:ext cx="1639236" cy="1495268"/>
      </dsp:txXfrm>
    </dsp:sp>
    <dsp:sp modelId="{CC1E65EC-DFCA-4A12-9271-7FC39D88C301}">
      <dsp:nvSpPr>
        <dsp:cNvPr id="0" name=""/>
        <dsp:cNvSpPr/>
      </dsp:nvSpPr>
      <dsp:spPr>
        <a:xfrm>
          <a:off x="4549909" y="3666120"/>
          <a:ext cx="2100378" cy="159561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Arial" charset="0"/>
            </a:rPr>
            <a:t>Teknoloji ve Ar- </a:t>
          </a:r>
          <a:r>
            <a:rPr lang="tr-TR" sz="1400" b="1" kern="1200" dirty="0" err="1" smtClean="0">
              <a:solidFill>
                <a:srgbClr val="000000"/>
              </a:solidFill>
              <a:effectLst/>
              <a:latin typeface="Calibri" panose="020F0502020204030204" pitchFamily="34" charset="0"/>
              <a:cs typeface="Arial" charset="0"/>
            </a:rPr>
            <a:t>Ge</a:t>
          </a:r>
          <a:r>
            <a:rPr lang="tr-TR" sz="1400" b="1" kern="1200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Arial" charset="0"/>
            </a:rPr>
            <a:t> kapasitesini artıracak, rekabet üstünlüğü sağlayacak yatırımları desteklenmektedir.</a:t>
          </a:r>
          <a:endParaRPr lang="en-US" sz="1400" b="1" kern="1200" noProof="0" dirty="0">
            <a:solidFill>
              <a:srgbClr val="000000"/>
            </a:solidFill>
            <a:effectLst/>
            <a:latin typeface="Calibri" panose="020F0502020204030204" pitchFamily="34" charset="0"/>
          </a:endParaRPr>
        </a:p>
      </dsp:txBody>
      <dsp:txXfrm>
        <a:off x="4596643" y="3712854"/>
        <a:ext cx="2006910" cy="1502147"/>
      </dsp:txXfrm>
    </dsp:sp>
    <dsp:sp modelId="{84116E0D-F150-4380-AD00-47EC1B51B45F}">
      <dsp:nvSpPr>
        <dsp:cNvPr id="0" name=""/>
        <dsp:cNvSpPr/>
      </dsp:nvSpPr>
      <dsp:spPr>
        <a:xfrm>
          <a:off x="6834932" y="1118569"/>
          <a:ext cx="2100378" cy="2022590"/>
        </a:xfrm>
        <a:prstGeom prst="plaque">
          <a:avLst/>
        </a:prstGeom>
        <a:gradFill flip="none" rotWithShape="0">
          <a:gsLst>
            <a:gs pos="0">
              <a:srgbClr val="7030A0">
                <a:shade val="30000"/>
                <a:satMod val="115000"/>
              </a:srgbClr>
            </a:gs>
            <a:gs pos="50000">
              <a:srgbClr val="7030A0">
                <a:shade val="67500"/>
                <a:satMod val="115000"/>
              </a:srgbClr>
            </a:gs>
            <a:gs pos="100000">
              <a:srgbClr val="7030A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50800" dist="76200" dir="5400000" algn="t" rotWithShape="0">
            <a:prstClr val="black">
              <a:alpha val="48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STRATEJİK YATIRIMLAR</a:t>
          </a:r>
          <a:endParaRPr lang="en-US" sz="1600" b="1" kern="1200" noProof="0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sp:txBody>
      <dsp:txXfrm>
        <a:off x="7073302" y="1356939"/>
        <a:ext cx="1623638" cy="1545850"/>
      </dsp:txXfrm>
    </dsp:sp>
    <dsp:sp modelId="{944633C5-93AF-4CD7-92B4-29B053DD17D7}">
      <dsp:nvSpPr>
        <dsp:cNvPr id="0" name=""/>
        <dsp:cNvSpPr/>
      </dsp:nvSpPr>
      <dsp:spPr>
        <a:xfrm>
          <a:off x="6834932" y="3667976"/>
          <a:ext cx="2100378" cy="15728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Arial" charset="0"/>
            </a:rPr>
            <a:t>Cari açığın azaltılmasına katkı sağlayacak katma değeri yüksek yatırımları desteklenmektedir.</a:t>
          </a:r>
          <a:endParaRPr lang="en-US" sz="1400" b="1" kern="1200" noProof="0" dirty="0">
            <a:solidFill>
              <a:srgbClr val="000000"/>
            </a:solidFill>
            <a:effectLst/>
            <a:latin typeface="Calibri" panose="020F0502020204030204" pitchFamily="34" charset="0"/>
          </a:endParaRPr>
        </a:p>
      </dsp:txBody>
      <dsp:txXfrm>
        <a:off x="6880998" y="3714042"/>
        <a:ext cx="2008246" cy="1480674"/>
      </dsp:txXfrm>
    </dsp:sp>
    <dsp:sp modelId="{60C730A5-983E-4DC9-9FA4-1D19CE97AC00}">
      <dsp:nvSpPr>
        <dsp:cNvPr id="0" name=""/>
        <dsp:cNvSpPr/>
      </dsp:nvSpPr>
      <dsp:spPr>
        <a:xfrm>
          <a:off x="9111742" y="1136235"/>
          <a:ext cx="2100378" cy="1985226"/>
        </a:xfrm>
        <a:prstGeom prst="plaque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76200" dir="5400000" algn="t" rotWithShape="0">
            <a:prstClr val="black">
              <a:alpha val="48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GENEL TEŞVİK</a:t>
          </a:r>
          <a:endParaRPr lang="en-US" sz="1600" b="1" kern="1200" noProof="0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sp:txBody>
      <dsp:txXfrm>
        <a:off x="9345709" y="1370202"/>
        <a:ext cx="1632444" cy="1517292"/>
      </dsp:txXfrm>
    </dsp:sp>
    <dsp:sp modelId="{3CD70249-DCD8-469C-BE00-CE24FC6B5DCF}">
      <dsp:nvSpPr>
        <dsp:cNvPr id="0" name=""/>
        <dsp:cNvSpPr/>
      </dsp:nvSpPr>
      <dsp:spPr>
        <a:xfrm>
          <a:off x="9113191" y="3666120"/>
          <a:ext cx="2100378" cy="160001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00"/>
              </a:solidFill>
              <a:effectLst/>
              <a:latin typeface="Calibri" panose="020F0502020204030204" pitchFamily="34" charset="0"/>
            </a:rPr>
            <a:t>Teşvik edilmeyecek yatırım konuları dışında kalan tüm yatırımları kapsamaktadır.</a:t>
          </a:r>
          <a:endParaRPr lang="en-US" sz="1400" b="1" kern="1200" noProof="0" dirty="0">
            <a:solidFill>
              <a:srgbClr val="000000"/>
            </a:solidFill>
            <a:effectLst/>
            <a:latin typeface="Calibri" panose="020F0502020204030204" pitchFamily="34" charset="0"/>
          </a:endParaRPr>
        </a:p>
      </dsp:txBody>
      <dsp:txXfrm>
        <a:off x="9160054" y="3712983"/>
        <a:ext cx="2006652" cy="15062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CDB6A-2B61-4D47-8278-E14502415D93}">
      <dsp:nvSpPr>
        <dsp:cNvPr id="0" name=""/>
        <dsp:cNvSpPr/>
      </dsp:nvSpPr>
      <dsp:spPr>
        <a:xfrm rot="5400000">
          <a:off x="6874792" y="-3952647"/>
          <a:ext cx="938052" cy="8878653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71463" lvl="1" indent="-1778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kapsamında yurt içinden ve yurt dışından temin edilecek yatırım malı makine ve teçhizat için katma değer vergisinin ödenmemesi şeklinde uygulanır</a:t>
          </a:r>
          <a:endParaRPr lang="tr-TR" sz="18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2904492" y="63445"/>
        <a:ext cx="8832861" cy="846468"/>
      </dsp:txXfrm>
    </dsp:sp>
    <dsp:sp modelId="{4B3FED1A-5D8E-4816-B24E-45FE80F93B16}">
      <dsp:nvSpPr>
        <dsp:cNvPr id="0" name=""/>
        <dsp:cNvSpPr/>
      </dsp:nvSpPr>
      <dsp:spPr>
        <a:xfrm>
          <a:off x="74587" y="2145"/>
          <a:ext cx="2927647" cy="969066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KDV İstisnası</a:t>
          </a:r>
          <a:endParaRPr lang="tr-TR" sz="24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sp:txBody>
      <dsp:txXfrm>
        <a:off x="121893" y="49451"/>
        <a:ext cx="2833035" cy="874454"/>
      </dsp:txXfrm>
    </dsp:sp>
    <dsp:sp modelId="{88C298D1-BA22-48CB-9EBE-50F106D9C840}">
      <dsp:nvSpPr>
        <dsp:cNvPr id="0" name=""/>
        <dsp:cNvSpPr/>
      </dsp:nvSpPr>
      <dsp:spPr>
        <a:xfrm rot="5400000">
          <a:off x="6874792" y="-2924952"/>
          <a:ext cx="938052" cy="8878653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71463" lvl="1" indent="-1778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kapsamında yurt dışından temin edilecek yatırım malı makine ve teçhizat için gümrük vergisinin ödenmemesi şeklinde uygulanır. </a:t>
          </a:r>
          <a:endParaRPr lang="tr-TR" sz="18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2904492" y="1091140"/>
        <a:ext cx="8832861" cy="846468"/>
      </dsp:txXfrm>
    </dsp:sp>
    <dsp:sp modelId="{8EA40717-BF77-429D-9F57-4E26A7D014FC}">
      <dsp:nvSpPr>
        <dsp:cNvPr id="0" name=""/>
        <dsp:cNvSpPr/>
      </dsp:nvSpPr>
      <dsp:spPr>
        <a:xfrm>
          <a:off x="74587" y="1029840"/>
          <a:ext cx="2927647" cy="969066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Gümrük Vergisi Muafiyeti</a:t>
          </a:r>
          <a:endParaRPr lang="tr-TR" sz="24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sp:txBody>
      <dsp:txXfrm>
        <a:off x="121893" y="1077146"/>
        <a:ext cx="2833035" cy="874454"/>
      </dsp:txXfrm>
    </dsp:sp>
    <dsp:sp modelId="{82C06C3A-5A91-4565-A6D2-98C31BD06EFB}">
      <dsp:nvSpPr>
        <dsp:cNvPr id="0" name=""/>
        <dsp:cNvSpPr/>
      </dsp:nvSpPr>
      <dsp:spPr>
        <a:xfrm rot="5400000">
          <a:off x="6874792" y="-1909883"/>
          <a:ext cx="938052" cy="8878653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71463" lvl="1" indent="-1778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Gelir veya kurumlar vergisinin, yatırım için öngörülen katkı tutarına ulaşıncaya kadar indirimli olarak uygulanmasıdır. </a:t>
          </a:r>
          <a:endParaRPr lang="tr-TR" sz="18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2904492" y="2106209"/>
        <a:ext cx="8832861" cy="846468"/>
      </dsp:txXfrm>
    </dsp:sp>
    <dsp:sp modelId="{FCCF97BE-76E6-431E-8508-88D5580F7A29}">
      <dsp:nvSpPr>
        <dsp:cNvPr id="0" name=""/>
        <dsp:cNvSpPr/>
      </dsp:nvSpPr>
      <dsp:spPr>
        <a:xfrm>
          <a:off x="74587" y="2057535"/>
          <a:ext cx="2927647" cy="969066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Vergi İndirimi</a:t>
          </a:r>
          <a:endParaRPr lang="tr-TR" sz="24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sp:txBody>
      <dsp:txXfrm>
        <a:off x="121893" y="2104841"/>
        <a:ext cx="2833035" cy="874454"/>
      </dsp:txXfrm>
    </dsp:sp>
    <dsp:sp modelId="{0337AEE6-19D0-47ED-B32A-4DB22BAEBB4B}">
      <dsp:nvSpPr>
        <dsp:cNvPr id="0" name=""/>
        <dsp:cNvSpPr/>
      </dsp:nvSpPr>
      <dsp:spPr>
        <a:xfrm rot="5400000">
          <a:off x="6874792" y="-869562"/>
          <a:ext cx="938052" cy="8878653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71463" lvl="1" indent="-1778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Teşvik belgesinde kayıtlı sabit yatırım tutarının %70’ine  kadar kullanılan krediye ilişkin ödenecek faizin veya kâr payının belli bir kısmının karşılanmasıdır. </a:t>
          </a:r>
          <a:endParaRPr lang="tr-TR" sz="18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2904492" y="3146530"/>
        <a:ext cx="8832861" cy="846468"/>
      </dsp:txXfrm>
    </dsp:sp>
    <dsp:sp modelId="{09D7D283-6687-4930-906B-12EFEFAEFD92}">
      <dsp:nvSpPr>
        <dsp:cNvPr id="0" name=""/>
        <dsp:cNvSpPr/>
      </dsp:nvSpPr>
      <dsp:spPr>
        <a:xfrm>
          <a:off x="74587" y="3085230"/>
          <a:ext cx="2927647" cy="969066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Faiz Desteği</a:t>
          </a:r>
          <a:endParaRPr lang="tr-TR" sz="24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sp:txBody>
      <dsp:txXfrm>
        <a:off x="121893" y="3132536"/>
        <a:ext cx="2833035" cy="8744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CDB6A-2B61-4D47-8278-E14502415D93}">
      <dsp:nvSpPr>
        <dsp:cNvPr id="0" name=""/>
        <dsp:cNvSpPr/>
      </dsp:nvSpPr>
      <dsp:spPr>
        <a:xfrm rot="5400000">
          <a:off x="7076197" y="-3789373"/>
          <a:ext cx="765888" cy="8372006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düzenlenmiş yatırımlar için Maliye Bakanlığınca belirlenen usul ve esaslar çerçevesinde yatırım yeri tahsis edilebilir. </a:t>
          </a:r>
          <a:endParaRPr lang="tr-TR" sz="16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3273138" y="51074"/>
        <a:ext cx="8334618" cy="691112"/>
      </dsp:txXfrm>
    </dsp:sp>
    <dsp:sp modelId="{4B3FED1A-5D8E-4816-B24E-45FE80F93B16}">
      <dsp:nvSpPr>
        <dsp:cNvPr id="0" name=""/>
        <dsp:cNvSpPr/>
      </dsp:nvSpPr>
      <dsp:spPr>
        <a:xfrm>
          <a:off x="66441" y="1025"/>
          <a:ext cx="3263808" cy="791210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Yatırım Yeri Tahsisi</a:t>
          </a:r>
          <a:endParaRPr lang="tr-TR" sz="18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sp:txBody>
      <dsp:txXfrm>
        <a:off x="105065" y="39649"/>
        <a:ext cx="3186560" cy="713962"/>
      </dsp:txXfrm>
    </dsp:sp>
    <dsp:sp modelId="{88C298D1-BA22-48CB-9EBE-50F106D9C840}">
      <dsp:nvSpPr>
        <dsp:cNvPr id="0" name=""/>
        <dsp:cNvSpPr/>
      </dsp:nvSpPr>
      <dsp:spPr>
        <a:xfrm rot="5400000">
          <a:off x="7076197" y="-2950294"/>
          <a:ext cx="765888" cy="8372006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kapsamı yatırımla sağlanan ilave istihdam için ödenmesi gereken sigorta primi işveren hissesinin asgari ücrete tekabül eden kısmının Bakanlıkça karşılanmasıdır. </a:t>
          </a:r>
          <a:endParaRPr lang="tr-TR" sz="15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3273138" y="890153"/>
        <a:ext cx="8334618" cy="691112"/>
      </dsp:txXfrm>
    </dsp:sp>
    <dsp:sp modelId="{8EA40717-BF77-429D-9F57-4E26A7D014FC}">
      <dsp:nvSpPr>
        <dsp:cNvPr id="0" name=""/>
        <dsp:cNvSpPr/>
      </dsp:nvSpPr>
      <dsp:spPr>
        <a:xfrm>
          <a:off x="66441" y="840103"/>
          <a:ext cx="3263808" cy="791210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Sigorta Primi İşveren Hissesi Desteği</a:t>
          </a:r>
          <a:endParaRPr lang="tr-TR" sz="18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sp:txBody>
      <dsp:txXfrm>
        <a:off x="105065" y="878727"/>
        <a:ext cx="3186560" cy="713962"/>
      </dsp:txXfrm>
    </dsp:sp>
    <dsp:sp modelId="{82C06C3A-5A91-4565-A6D2-98C31BD06EFB}">
      <dsp:nvSpPr>
        <dsp:cNvPr id="0" name=""/>
        <dsp:cNvSpPr/>
      </dsp:nvSpPr>
      <dsp:spPr>
        <a:xfrm rot="5400000">
          <a:off x="7076197" y="-2136191"/>
          <a:ext cx="765888" cy="8372006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kapsamı yatırımla sağlanan ilave istihdam için ödenmesi gereken sigorta primi </a:t>
          </a:r>
          <a:r>
            <a:rPr lang="tr-TR" sz="1500" b="1" u="sng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işçi</a:t>
          </a:r>
          <a:r>
            <a:rPr lang="tr-TR" sz="1500" b="1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tr-TR" sz="1500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hissesinin asgari ücrete tekabül eden kısmının Bakanlıkça karşılanmasıdır</a:t>
          </a:r>
          <a:endParaRPr lang="tr-TR" sz="15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3273138" y="1704256"/>
        <a:ext cx="8334618" cy="691112"/>
      </dsp:txXfrm>
    </dsp:sp>
    <dsp:sp modelId="{FCCF97BE-76E6-431E-8508-88D5580F7A29}">
      <dsp:nvSpPr>
        <dsp:cNvPr id="0" name=""/>
        <dsp:cNvSpPr/>
      </dsp:nvSpPr>
      <dsp:spPr>
        <a:xfrm>
          <a:off x="66441" y="1679182"/>
          <a:ext cx="3263808" cy="791210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Sigorta Primi Desteği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(Sadece 6. Bölge)</a:t>
          </a:r>
          <a:endParaRPr lang="tr-TR" sz="18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sp:txBody>
      <dsp:txXfrm>
        <a:off x="105065" y="1717806"/>
        <a:ext cx="3186560" cy="713962"/>
      </dsp:txXfrm>
    </dsp:sp>
    <dsp:sp modelId="{0337AEE6-19D0-47ED-B32A-4DB22BAEBB4B}">
      <dsp:nvSpPr>
        <dsp:cNvPr id="0" name=""/>
        <dsp:cNvSpPr/>
      </dsp:nvSpPr>
      <dsp:spPr>
        <a:xfrm rot="5400000">
          <a:off x="7076197" y="-1272137"/>
          <a:ext cx="765888" cy="8372006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Yatırım Teşvik Belgesi kapsamı yatırımla sağlanan ilave istihdam için ödenmesi gereken gelir vergisi stopajının asgari ücrete tekabül eden kısmının terkin edilmesidir. </a:t>
          </a:r>
          <a:endParaRPr lang="tr-TR" sz="15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3273138" y="2568310"/>
        <a:ext cx="8334618" cy="691112"/>
      </dsp:txXfrm>
    </dsp:sp>
    <dsp:sp modelId="{09D7D283-6687-4930-906B-12EFEFAEFD92}">
      <dsp:nvSpPr>
        <dsp:cNvPr id="0" name=""/>
        <dsp:cNvSpPr/>
      </dsp:nvSpPr>
      <dsp:spPr>
        <a:xfrm>
          <a:off x="66441" y="2518260"/>
          <a:ext cx="3263808" cy="791210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Gelir Vergisi Stopajı Desteği (Sadece 6. Bölge)</a:t>
          </a:r>
          <a:endParaRPr lang="tr-TR" sz="18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sp:txBody>
      <dsp:txXfrm>
        <a:off x="105065" y="2556884"/>
        <a:ext cx="3186560" cy="713962"/>
      </dsp:txXfrm>
    </dsp:sp>
    <dsp:sp modelId="{FF7A6377-FA01-4884-901B-537D84C10434}">
      <dsp:nvSpPr>
        <dsp:cNvPr id="0" name=""/>
        <dsp:cNvSpPr/>
      </dsp:nvSpPr>
      <dsp:spPr>
        <a:xfrm rot="5400000">
          <a:off x="7076197" y="-433058"/>
          <a:ext cx="765888" cy="8372006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kern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Sabit yatırım tutarı 500 milyon Türk Lirasının üzerindeki Stratejik Yatırımlar kapsamında gerçekleştirilen bina-inşaat harcamaları için tahsil edilen KDV’nin iade edilmesidir. </a:t>
          </a:r>
          <a:endParaRPr lang="tr-TR" sz="15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3273138" y="3407389"/>
        <a:ext cx="8334618" cy="691112"/>
      </dsp:txXfrm>
    </dsp:sp>
    <dsp:sp modelId="{EABA4689-0653-4ACA-9083-B3149EFD5651}">
      <dsp:nvSpPr>
        <dsp:cNvPr id="0" name=""/>
        <dsp:cNvSpPr/>
      </dsp:nvSpPr>
      <dsp:spPr>
        <a:xfrm>
          <a:off x="66441" y="3357339"/>
          <a:ext cx="3263808" cy="791210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KDV İadesi</a:t>
          </a:r>
          <a:endParaRPr lang="tr-TR" sz="18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dsp:txBody>
      <dsp:txXfrm>
        <a:off x="105065" y="3395963"/>
        <a:ext cx="3186560" cy="7139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9D8AF-D2B9-4957-9483-39935BB7A7D7}">
      <dsp:nvSpPr>
        <dsp:cNvPr id="0" name=""/>
        <dsp:cNvSpPr/>
      </dsp:nvSpPr>
      <dsp:spPr>
        <a:xfrm>
          <a:off x="0" y="38352"/>
          <a:ext cx="11698940" cy="5756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u="none" kern="12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Genel Teşvik Sistemi</a:t>
          </a:r>
          <a:endParaRPr lang="tr-TR" sz="2400" u="none" kern="1200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sp:txBody>
      <dsp:txXfrm>
        <a:off x="28100" y="66452"/>
        <a:ext cx="11642740" cy="519439"/>
      </dsp:txXfrm>
    </dsp:sp>
    <dsp:sp modelId="{5F1CD7D8-7C02-4D89-9597-0D2EC7C1B3AE}">
      <dsp:nvSpPr>
        <dsp:cNvPr id="0" name=""/>
        <dsp:cNvSpPr/>
      </dsp:nvSpPr>
      <dsp:spPr>
        <a:xfrm>
          <a:off x="0" y="613992"/>
          <a:ext cx="11698940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1441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kern="120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I. ve II. Bölgelerde 1 Milyon TL</a:t>
          </a:r>
          <a:endParaRPr lang="tr-TR" sz="19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kern="120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III., IV., V. ve VI. Bölgelerde 500 Bin TL’dir. </a:t>
          </a:r>
          <a:endParaRPr lang="tr-TR" sz="19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>
        <a:off x="0" y="613992"/>
        <a:ext cx="11698940" cy="658260"/>
      </dsp:txXfrm>
    </dsp:sp>
    <dsp:sp modelId="{8377C7EE-A232-447E-A4BB-2509A455FF98}">
      <dsp:nvSpPr>
        <dsp:cNvPr id="0" name=""/>
        <dsp:cNvSpPr/>
      </dsp:nvSpPr>
      <dsp:spPr>
        <a:xfrm>
          <a:off x="0" y="1272252"/>
          <a:ext cx="11698940" cy="5756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u="none" kern="120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Büyük Ölçekli Yatırımlar </a:t>
          </a:r>
          <a:endParaRPr lang="tr-TR" sz="2400" u="none" kern="1200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sp:txBody>
      <dsp:txXfrm>
        <a:off x="28100" y="1300352"/>
        <a:ext cx="11642740" cy="519439"/>
      </dsp:txXfrm>
    </dsp:sp>
    <dsp:sp modelId="{F67231AC-3912-4A7E-8D96-07E93D7651E7}">
      <dsp:nvSpPr>
        <dsp:cNvPr id="0" name=""/>
        <dsp:cNvSpPr/>
      </dsp:nvSpPr>
      <dsp:spPr>
        <a:xfrm>
          <a:off x="0" y="1847892"/>
          <a:ext cx="11698940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1441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kern="120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Asgari sabit yatırım tutarı yatırım konusuna göre farklılık göstermekle birlikte, asgari 50 Milyon TL olarak belirlenmiştir.</a:t>
          </a:r>
          <a:endParaRPr lang="tr-TR" sz="19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>
        <a:off x="0" y="1847892"/>
        <a:ext cx="11698940" cy="596160"/>
      </dsp:txXfrm>
    </dsp:sp>
    <dsp:sp modelId="{424B65BD-95B1-482D-AE26-1B9CB259EC70}">
      <dsp:nvSpPr>
        <dsp:cNvPr id="0" name=""/>
        <dsp:cNvSpPr/>
      </dsp:nvSpPr>
      <dsp:spPr>
        <a:xfrm>
          <a:off x="0" y="2444052"/>
          <a:ext cx="11698940" cy="5756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u="none" kern="120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Stratejik Yatırımlar </a:t>
          </a:r>
          <a:endParaRPr lang="tr-TR" sz="2400" u="none" kern="120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sp:txBody>
      <dsp:txXfrm>
        <a:off x="28100" y="2472152"/>
        <a:ext cx="11642740" cy="519439"/>
      </dsp:txXfrm>
    </dsp:sp>
    <dsp:sp modelId="{4B7F3593-D890-45EF-97F8-DBCC0499ACA0}">
      <dsp:nvSpPr>
        <dsp:cNvPr id="0" name=""/>
        <dsp:cNvSpPr/>
      </dsp:nvSpPr>
      <dsp:spPr>
        <a:xfrm>
          <a:off x="0" y="3019692"/>
          <a:ext cx="1169894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1441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kern="120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Asgari sabit yatırım tutarı 50 Milyon TL’dir.</a:t>
          </a:r>
          <a:endParaRPr lang="tr-TR" sz="19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>
        <a:off x="0" y="3019692"/>
        <a:ext cx="11698940" cy="397440"/>
      </dsp:txXfrm>
    </dsp:sp>
    <dsp:sp modelId="{B656D629-6839-4DA5-A973-C66250749CC0}">
      <dsp:nvSpPr>
        <dsp:cNvPr id="0" name=""/>
        <dsp:cNvSpPr/>
      </dsp:nvSpPr>
      <dsp:spPr>
        <a:xfrm>
          <a:off x="0" y="3417132"/>
          <a:ext cx="11698940" cy="5756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u="none" kern="1200" smtClean="0">
              <a:solidFill>
                <a:schemeClr val="tx2"/>
              </a:solidFill>
              <a:latin typeface="Calibri" pitchFamily="34" charset="0"/>
              <a:cs typeface="Calibri" pitchFamily="34" charset="0"/>
            </a:rPr>
            <a:t>Bölgesel Teşvik Uygulamaları ve Öncelikli Yatırımlar</a:t>
          </a:r>
          <a:endParaRPr lang="tr-TR" sz="2400" u="none" kern="1200" dirty="0">
            <a:solidFill>
              <a:schemeClr val="tx2"/>
            </a:solidFill>
            <a:latin typeface="Calibri" pitchFamily="34" charset="0"/>
            <a:cs typeface="Calibri" pitchFamily="34" charset="0"/>
          </a:endParaRPr>
        </a:p>
      </dsp:txBody>
      <dsp:txXfrm>
        <a:off x="28100" y="3445232"/>
        <a:ext cx="11642740" cy="519439"/>
      </dsp:txXfrm>
    </dsp:sp>
    <dsp:sp modelId="{76544923-96FC-4DBD-8CBD-9D13ECDA363B}">
      <dsp:nvSpPr>
        <dsp:cNvPr id="0" name=""/>
        <dsp:cNvSpPr/>
      </dsp:nvSpPr>
      <dsp:spPr>
        <a:xfrm>
          <a:off x="0" y="3992772"/>
          <a:ext cx="1169894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1441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kern="120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Asgari 500.000 TL’den başlamak üzere desteklenen her bir sektör ve her bir il için ayrı ayrı belirlenmiştir. </a:t>
          </a:r>
          <a:endParaRPr lang="tr-TR" sz="1900" kern="120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dsp:txBody>
      <dsp:txXfrm>
        <a:off x="0" y="3992772"/>
        <a:ext cx="11698940" cy="3974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14962-F9E0-481D-926B-F559294DBFD4}">
      <dsp:nvSpPr>
        <dsp:cNvPr id="0" name=""/>
        <dsp:cNvSpPr/>
      </dsp:nvSpPr>
      <dsp:spPr>
        <a:xfrm>
          <a:off x="0" y="0"/>
          <a:ext cx="5111381" cy="1372605"/>
        </a:xfrm>
        <a:prstGeom prst="roundRect">
          <a:avLst>
            <a:gd name="adj" fmla="val 10000"/>
          </a:avLst>
        </a:prstGeom>
        <a:solidFill>
          <a:schemeClr val="tx2">
            <a:lumMod val="8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b="1" kern="1200" dirty="0" smtClean="0">
              <a:solidFill>
                <a:schemeClr val="bg2"/>
              </a:solidFill>
            </a:rPr>
            <a:t>AR-GE projeleri neticesinde elde edilen ürünlerin üretilmesine yönelik yatırımlar</a:t>
          </a:r>
          <a:endParaRPr lang="tr-TR" sz="1600" kern="1200" dirty="0">
            <a:solidFill>
              <a:schemeClr val="bg2"/>
            </a:solidFill>
          </a:endParaRPr>
        </a:p>
      </dsp:txBody>
      <dsp:txXfrm>
        <a:off x="1159536" y="0"/>
        <a:ext cx="3951844" cy="1372605"/>
      </dsp:txXfrm>
    </dsp:sp>
    <dsp:sp modelId="{F32AA00B-EE0B-46FC-B5D1-5215C2CB42C2}">
      <dsp:nvSpPr>
        <dsp:cNvPr id="0" name=""/>
        <dsp:cNvSpPr/>
      </dsp:nvSpPr>
      <dsp:spPr>
        <a:xfrm>
          <a:off x="137260" y="137260"/>
          <a:ext cx="1022276" cy="109808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DF73D77-63B1-4126-8A50-306E1B960869}">
      <dsp:nvSpPr>
        <dsp:cNvPr id="0" name=""/>
        <dsp:cNvSpPr/>
      </dsp:nvSpPr>
      <dsp:spPr>
        <a:xfrm>
          <a:off x="0" y="1509866"/>
          <a:ext cx="5111381" cy="1372605"/>
        </a:xfrm>
        <a:prstGeom prst="roundRect">
          <a:avLst>
            <a:gd name="adj" fmla="val 10000"/>
          </a:avLst>
        </a:prstGeom>
        <a:solidFill>
          <a:schemeClr val="bg2">
            <a:lumMod val="75000"/>
            <a:lumOff val="2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800" b="1" kern="1200" dirty="0" smtClean="0">
              <a:solidFill>
                <a:schemeClr val="tx2"/>
              </a:solidFill>
              <a:latin typeface="+mj-lt"/>
            </a:rPr>
            <a:t>Test merkezleri, </a:t>
          </a:r>
          <a:r>
            <a:rPr lang="tr-TR" altLang="tr-TR" sz="1800" b="1" kern="1200" dirty="0" err="1" smtClean="0">
              <a:solidFill>
                <a:schemeClr val="tx2"/>
              </a:solidFill>
              <a:latin typeface="+mj-lt"/>
            </a:rPr>
            <a:t>rüzg</a:t>
          </a:r>
          <a:r>
            <a:rPr lang="en-US" altLang="tr-TR" sz="1800" b="1" kern="1200" dirty="0" smtClean="0">
              <a:solidFill>
                <a:schemeClr val="tx2"/>
              </a:solidFill>
              <a:latin typeface="+mj-lt"/>
            </a:rPr>
            <a:t>â</a:t>
          </a:r>
          <a:r>
            <a:rPr lang="tr-TR" altLang="tr-TR" sz="1800" b="1" kern="1200" dirty="0" smtClean="0">
              <a:solidFill>
                <a:schemeClr val="tx2"/>
              </a:solidFill>
              <a:latin typeface="+mj-lt"/>
            </a:rPr>
            <a:t>r tüneli vb. yatırımlar</a:t>
          </a:r>
          <a:endParaRPr lang="tr-TR" sz="1800" kern="1200" dirty="0">
            <a:solidFill>
              <a:schemeClr val="tx2"/>
            </a:solidFill>
          </a:endParaRPr>
        </a:p>
      </dsp:txBody>
      <dsp:txXfrm>
        <a:off x="1159536" y="1509866"/>
        <a:ext cx="3951844" cy="1372605"/>
      </dsp:txXfrm>
    </dsp:sp>
    <dsp:sp modelId="{D50EE02B-57D6-42B7-99C2-3BC9A923F2D3}">
      <dsp:nvSpPr>
        <dsp:cNvPr id="0" name=""/>
        <dsp:cNvSpPr/>
      </dsp:nvSpPr>
      <dsp:spPr>
        <a:xfrm>
          <a:off x="137260" y="1647127"/>
          <a:ext cx="1022276" cy="109808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54A4430-3929-4F39-A46B-D49EE6F03648}">
      <dsp:nvSpPr>
        <dsp:cNvPr id="0" name=""/>
        <dsp:cNvSpPr/>
      </dsp:nvSpPr>
      <dsp:spPr>
        <a:xfrm>
          <a:off x="0" y="3019733"/>
          <a:ext cx="5111381" cy="1372605"/>
        </a:xfrm>
        <a:prstGeom prst="roundRect">
          <a:avLst>
            <a:gd name="adj" fmla="val 10000"/>
          </a:avLst>
        </a:prstGeom>
        <a:solidFill>
          <a:schemeClr val="tx2">
            <a:lumMod val="8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chemeClr val="bg2"/>
              </a:solidFill>
              <a:latin typeface="+mj-lt"/>
            </a:rPr>
            <a:t>Madencilik ve Maden Arama Yatırımları</a:t>
          </a:r>
          <a:endParaRPr lang="tr-TR" sz="2000" b="1" kern="1200" dirty="0">
            <a:solidFill>
              <a:schemeClr val="bg2"/>
            </a:solidFill>
            <a:latin typeface="+mj-lt"/>
          </a:endParaRPr>
        </a:p>
      </dsp:txBody>
      <dsp:txXfrm>
        <a:off x="1159536" y="3019733"/>
        <a:ext cx="3951844" cy="1372605"/>
      </dsp:txXfrm>
    </dsp:sp>
    <dsp:sp modelId="{C3C72642-C6B9-4218-A451-E74C466AF05E}">
      <dsp:nvSpPr>
        <dsp:cNvPr id="0" name=""/>
        <dsp:cNvSpPr/>
      </dsp:nvSpPr>
      <dsp:spPr>
        <a:xfrm>
          <a:off x="137260" y="3156993"/>
          <a:ext cx="1022276" cy="109808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14962-F9E0-481D-926B-F559294DBFD4}">
      <dsp:nvSpPr>
        <dsp:cNvPr id="0" name=""/>
        <dsp:cNvSpPr/>
      </dsp:nvSpPr>
      <dsp:spPr>
        <a:xfrm>
          <a:off x="0" y="0"/>
          <a:ext cx="5110661" cy="1515866"/>
        </a:xfrm>
        <a:prstGeom prst="roundRect">
          <a:avLst>
            <a:gd name="adj" fmla="val 10000"/>
          </a:avLst>
        </a:prstGeom>
        <a:solidFill>
          <a:schemeClr val="bg2">
            <a:lumMod val="75000"/>
            <a:lumOff val="2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000" b="1" kern="1200" dirty="0" smtClean="0">
              <a:latin typeface="+mj-lt"/>
            </a:rPr>
            <a:t> </a:t>
          </a:r>
          <a:r>
            <a:rPr lang="tr-TR" altLang="tr-TR" sz="2000" b="1" kern="1200" dirty="0" smtClean="0">
              <a:solidFill>
                <a:schemeClr val="tx2"/>
              </a:solidFill>
              <a:latin typeface="+mj-lt"/>
            </a:rPr>
            <a:t>Savunma alanındaki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000" b="1" kern="1200" dirty="0" smtClean="0">
              <a:solidFill>
                <a:schemeClr val="tx2"/>
              </a:solidFill>
              <a:latin typeface="+mj-lt"/>
            </a:rPr>
            <a:t>yatırımlar</a:t>
          </a:r>
          <a:endParaRPr lang="tr-TR" sz="2000" b="1" kern="1200" dirty="0">
            <a:solidFill>
              <a:schemeClr val="tx2"/>
            </a:solidFill>
            <a:latin typeface="+mj-lt"/>
          </a:endParaRPr>
        </a:p>
      </dsp:txBody>
      <dsp:txXfrm>
        <a:off x="1134514" y="0"/>
        <a:ext cx="3976146" cy="1515866"/>
      </dsp:txXfrm>
    </dsp:sp>
    <dsp:sp modelId="{F32AA00B-EE0B-46FC-B5D1-5215C2CB42C2}">
      <dsp:nvSpPr>
        <dsp:cNvPr id="0" name=""/>
        <dsp:cNvSpPr/>
      </dsp:nvSpPr>
      <dsp:spPr>
        <a:xfrm>
          <a:off x="112382" y="308404"/>
          <a:ext cx="1022132" cy="8990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DF73D77-63B1-4126-8A50-306E1B960869}">
      <dsp:nvSpPr>
        <dsp:cNvPr id="0" name=""/>
        <dsp:cNvSpPr/>
      </dsp:nvSpPr>
      <dsp:spPr>
        <a:xfrm>
          <a:off x="0" y="1584868"/>
          <a:ext cx="5110661" cy="1266591"/>
        </a:xfrm>
        <a:prstGeom prst="roundRect">
          <a:avLst>
            <a:gd name="adj" fmla="val 10000"/>
          </a:avLst>
        </a:prstGeom>
        <a:solidFill>
          <a:schemeClr val="tx2">
            <a:lumMod val="8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000" b="1" kern="1200" dirty="0" smtClean="0">
              <a:solidFill>
                <a:schemeClr val="bg2"/>
              </a:solidFill>
              <a:latin typeface="+mj-lt"/>
            </a:rPr>
            <a:t>Belirli otomotiv ve motor yatırımları</a:t>
          </a:r>
          <a:endParaRPr lang="tr-TR" sz="2000" kern="1200" dirty="0">
            <a:solidFill>
              <a:schemeClr val="bg2"/>
            </a:solidFill>
          </a:endParaRPr>
        </a:p>
      </dsp:txBody>
      <dsp:txXfrm>
        <a:off x="1134514" y="1584868"/>
        <a:ext cx="3976146" cy="1266591"/>
      </dsp:txXfrm>
    </dsp:sp>
    <dsp:sp modelId="{D50EE02B-57D6-42B7-99C2-3BC9A923F2D3}">
      <dsp:nvSpPr>
        <dsp:cNvPr id="0" name=""/>
        <dsp:cNvSpPr/>
      </dsp:nvSpPr>
      <dsp:spPr>
        <a:xfrm>
          <a:off x="112382" y="1812015"/>
          <a:ext cx="1022132" cy="8990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54A4430-3929-4F39-A46B-D49EE6F03648}">
      <dsp:nvSpPr>
        <dsp:cNvPr id="0" name=""/>
        <dsp:cNvSpPr/>
      </dsp:nvSpPr>
      <dsp:spPr>
        <a:xfrm>
          <a:off x="0" y="3007221"/>
          <a:ext cx="5110661" cy="1379906"/>
        </a:xfrm>
        <a:prstGeom prst="roundRect">
          <a:avLst>
            <a:gd name="adj" fmla="val 10000"/>
          </a:avLst>
        </a:prstGeom>
        <a:solidFill>
          <a:schemeClr val="bg2">
            <a:lumMod val="75000"/>
            <a:lumOff val="2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000" b="1" kern="1200" dirty="0" smtClean="0">
              <a:solidFill>
                <a:schemeClr val="tx2"/>
              </a:solidFill>
              <a:latin typeface="+mj-lt"/>
            </a:rPr>
            <a:t>Eğitim yatırımları</a:t>
          </a:r>
          <a:endParaRPr lang="tr-TR" altLang="tr-TR" sz="2000" b="1" kern="1200" dirty="0">
            <a:solidFill>
              <a:schemeClr val="tx2"/>
            </a:solidFill>
            <a:latin typeface="+mj-lt"/>
          </a:endParaRPr>
        </a:p>
      </dsp:txBody>
      <dsp:txXfrm>
        <a:off x="1134514" y="3007221"/>
        <a:ext cx="3976146" cy="1379906"/>
      </dsp:txXfrm>
    </dsp:sp>
    <dsp:sp modelId="{C3C72642-C6B9-4218-A451-E74C466AF05E}">
      <dsp:nvSpPr>
        <dsp:cNvPr id="0" name=""/>
        <dsp:cNvSpPr/>
      </dsp:nvSpPr>
      <dsp:spPr>
        <a:xfrm>
          <a:off x="112382" y="3247646"/>
          <a:ext cx="1022132" cy="8990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73D77-63B1-4126-8A50-306E1B960869}">
      <dsp:nvSpPr>
        <dsp:cNvPr id="0" name=""/>
        <dsp:cNvSpPr/>
      </dsp:nvSpPr>
      <dsp:spPr>
        <a:xfrm>
          <a:off x="0" y="0"/>
          <a:ext cx="4252672" cy="1110269"/>
        </a:xfrm>
        <a:prstGeom prst="roundRect">
          <a:avLst>
            <a:gd name="adj" fmla="val 10000"/>
          </a:avLst>
        </a:prstGeom>
        <a:solidFill>
          <a:schemeClr val="tx2">
            <a:lumMod val="8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000" kern="1200" dirty="0" smtClean="0"/>
            <a:t>   </a:t>
          </a:r>
          <a:r>
            <a:rPr lang="tr-TR" sz="2000" b="1" kern="1200" dirty="0" smtClean="0">
              <a:solidFill>
                <a:schemeClr val="bg2"/>
              </a:solidFill>
              <a:latin typeface="+mj-lt"/>
            </a:rPr>
            <a:t>Denizyolu taşımacılığı</a:t>
          </a:r>
        </a:p>
      </dsp:txBody>
      <dsp:txXfrm>
        <a:off x="982600" y="0"/>
        <a:ext cx="3270071" cy="1110269"/>
      </dsp:txXfrm>
    </dsp:sp>
    <dsp:sp modelId="{D50EE02B-57D6-42B7-99C2-3BC9A923F2D3}">
      <dsp:nvSpPr>
        <dsp:cNvPr id="0" name=""/>
        <dsp:cNvSpPr/>
      </dsp:nvSpPr>
      <dsp:spPr>
        <a:xfrm>
          <a:off x="248445" y="158370"/>
          <a:ext cx="617777" cy="79352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50475" cy="497046"/>
          </a:xfrm>
          <a:prstGeom prst="rect">
            <a:avLst/>
          </a:prstGeom>
        </p:spPr>
        <p:txBody>
          <a:bodyPr vert="horz" lIns="91546" tIns="45774" rIns="91546" bIns="45774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56742" y="4"/>
            <a:ext cx="2950475" cy="497046"/>
          </a:xfrm>
          <a:prstGeom prst="rect">
            <a:avLst/>
          </a:prstGeom>
        </p:spPr>
        <p:txBody>
          <a:bodyPr vert="horz" lIns="91546" tIns="45774" rIns="91546" bIns="45774" rtlCol="0"/>
          <a:lstStyle>
            <a:lvl1pPr algn="r">
              <a:defRPr sz="1200"/>
            </a:lvl1pPr>
          </a:lstStyle>
          <a:p>
            <a:fld id="{6261B1E1-9BC8-46E6-B6F6-681B5C021C6D}" type="datetimeFigureOut">
              <a:rPr lang="tr-TR" smtClean="0"/>
              <a:pPr/>
              <a:t>15.02.2020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4" y="9442157"/>
            <a:ext cx="2950475" cy="497046"/>
          </a:xfrm>
          <a:prstGeom prst="rect">
            <a:avLst/>
          </a:prstGeom>
        </p:spPr>
        <p:txBody>
          <a:bodyPr vert="horz" lIns="91546" tIns="45774" rIns="91546" bIns="45774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6742" y="9442157"/>
            <a:ext cx="2950475" cy="497046"/>
          </a:xfrm>
          <a:prstGeom prst="rect">
            <a:avLst/>
          </a:prstGeom>
        </p:spPr>
        <p:txBody>
          <a:bodyPr vert="horz" lIns="91546" tIns="45774" rIns="91546" bIns="45774" rtlCol="0" anchor="b"/>
          <a:lstStyle>
            <a:lvl1pPr algn="r">
              <a:defRPr sz="1200"/>
            </a:lvl1pPr>
          </a:lstStyle>
          <a:p>
            <a:fld id="{801339CD-FAC4-4373-B54B-F807F079B35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430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50475" cy="498772"/>
          </a:xfrm>
          <a:prstGeom prst="rect">
            <a:avLst/>
          </a:prstGeom>
        </p:spPr>
        <p:txBody>
          <a:bodyPr vert="horz" lIns="91546" tIns="45774" rIns="91546" bIns="45774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2" y="4"/>
            <a:ext cx="2950475" cy="498772"/>
          </a:xfrm>
          <a:prstGeom prst="rect">
            <a:avLst/>
          </a:prstGeom>
        </p:spPr>
        <p:txBody>
          <a:bodyPr vert="horz" lIns="91546" tIns="45774" rIns="91546" bIns="45774" rtlCol="0"/>
          <a:lstStyle>
            <a:lvl1pPr algn="r">
              <a:defRPr sz="1200"/>
            </a:lvl1pPr>
          </a:lstStyle>
          <a:p>
            <a:fld id="{5EBC0B9E-1A41-4A26-93F1-7EB6C8E631E0}" type="datetimeFigureOut">
              <a:rPr lang="tr-TR" smtClean="0"/>
              <a:pPr/>
              <a:t>15.02.2020</a:t>
            </a:fld>
            <a:endParaRPr lang="tr-T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6" tIns="45774" rIns="91546" bIns="45774" rtlCol="0" anchor="ctr"/>
          <a:lstStyle/>
          <a:p>
            <a:endParaRPr lang="tr-T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0"/>
            <a:ext cx="5447030" cy="3914240"/>
          </a:xfrm>
          <a:prstGeom prst="rect">
            <a:avLst/>
          </a:prstGeom>
        </p:spPr>
        <p:txBody>
          <a:bodyPr vert="horz" lIns="91546" tIns="45774" rIns="91546" bIns="4577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42154"/>
            <a:ext cx="2950475" cy="498771"/>
          </a:xfrm>
          <a:prstGeom prst="rect">
            <a:avLst/>
          </a:prstGeom>
        </p:spPr>
        <p:txBody>
          <a:bodyPr vert="horz" lIns="91546" tIns="45774" rIns="91546" bIns="45774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2" y="9442154"/>
            <a:ext cx="2950475" cy="498771"/>
          </a:xfrm>
          <a:prstGeom prst="rect">
            <a:avLst/>
          </a:prstGeom>
        </p:spPr>
        <p:txBody>
          <a:bodyPr vert="horz" lIns="91546" tIns="45774" rIns="91546" bIns="45774" rtlCol="0" anchor="b"/>
          <a:lstStyle>
            <a:lvl1pPr algn="r">
              <a:defRPr sz="1200"/>
            </a:lvl1pPr>
          </a:lstStyle>
          <a:p>
            <a:fld id="{D8599C48-3E92-4A8B-8E5C-1C21EB78A3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4585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092825" cy="3427413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8D03D-3B6E-446E-8C80-FC3EA634362B}" type="slidenum">
              <a:rPr lang="tr-TR" smtClean="0">
                <a:solidFill>
                  <a:prstClr val="black"/>
                </a:solidFill>
              </a:rPr>
              <a:pPr/>
              <a:t>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14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91140" name="3 Slayt Numarası Yer Tutucusu"/>
          <p:cNvSpPr txBox="1">
            <a:spLocks noGrp="1"/>
          </p:cNvSpPr>
          <p:nvPr/>
        </p:nvSpPr>
        <p:spPr bwMode="auto">
          <a:xfrm>
            <a:off x="3911913" y="9396841"/>
            <a:ext cx="2991004" cy="4932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617" tIns="46807" rIns="93617" bIns="46807" anchor="b"/>
          <a:lstStyle/>
          <a:p>
            <a:pPr algn="r" defTabSz="935999">
              <a:defRPr/>
            </a:pPr>
            <a:fld id="{E20FE443-E35A-4570-B207-BDA32256E1B8}" type="slidenum">
              <a:rPr lang="tr-TR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defTabSz="935999">
                <a:defRPr/>
              </a:pPr>
              <a:t>21</a:t>
            </a:fld>
            <a:endParaRPr lang="tr-TR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716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 txBox="1">
            <a:spLocks noGrp="1" noChangeArrowheads="1"/>
          </p:cNvSpPr>
          <p:nvPr/>
        </p:nvSpPr>
        <p:spPr bwMode="auto">
          <a:xfrm>
            <a:off x="3890963" y="9207500"/>
            <a:ext cx="29749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14" tIns="45807" rIns="91614" bIns="45807" anchor="b"/>
          <a:lstStyle/>
          <a:p>
            <a:pPr algn="r" defTabSz="915988"/>
            <a:fld id="{02421844-B09C-4903-89FE-ECF2A7A80C4E}" type="slidenum">
              <a:rPr lang="tr-TR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915988"/>
              <a:t>23</a:t>
            </a:fld>
            <a:endParaRPr lang="tr-T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6867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092825" cy="3427413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8D03D-3B6E-446E-8C80-FC3EA634362B}" type="slidenum">
              <a:rPr lang="tr-TR" smtClean="0">
                <a:solidFill>
                  <a:prstClr val="black"/>
                </a:solidFill>
              </a:rPr>
              <a:pPr/>
              <a:t>24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14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90963" y="9207500"/>
            <a:ext cx="29749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14" tIns="45807" rIns="91614" bIns="45807" anchor="b"/>
          <a:lstStyle/>
          <a:p>
            <a:pPr algn="r" defTabSz="915988"/>
            <a:fld id="{41159BE6-A261-42E2-AEF1-42871261C5FB}" type="slidenum">
              <a:rPr lang="tr-TR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915988"/>
              <a:t>27</a:t>
            </a:fld>
            <a:endParaRPr lang="tr-T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9322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092825" cy="3427413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8D03D-3B6E-446E-8C80-FC3EA634362B}" type="slidenum">
              <a:rPr lang="tr-TR" smtClean="0">
                <a:solidFill>
                  <a:prstClr val="black"/>
                </a:solidFill>
              </a:rPr>
              <a:pPr/>
              <a:t>28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14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092825" cy="3427413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8D03D-3B6E-446E-8C80-FC3EA634362B}" type="slidenum">
              <a:rPr lang="tr-TR" smtClean="0">
                <a:solidFill>
                  <a:prstClr val="black"/>
                </a:solidFill>
              </a:rPr>
              <a:pPr/>
              <a:t>29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6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 txBox="1">
            <a:spLocks noGrp="1" noChangeArrowheads="1"/>
          </p:cNvSpPr>
          <p:nvPr/>
        </p:nvSpPr>
        <p:spPr bwMode="auto">
          <a:xfrm>
            <a:off x="3890963" y="9207500"/>
            <a:ext cx="29749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14" tIns="45807" rIns="91614" bIns="45807" anchor="b"/>
          <a:lstStyle/>
          <a:p>
            <a:pPr algn="r" defTabSz="915988"/>
            <a:fld id="{D5F467C4-2C85-4198-B997-607049530FBB}" type="slidenum">
              <a:rPr lang="tr-TR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915988"/>
              <a:t>31</a:t>
            </a:fld>
            <a:endParaRPr lang="tr-T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5027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092825" cy="3427413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8D03D-3B6E-446E-8C80-FC3EA634362B}" type="slidenum">
              <a:rPr lang="tr-TR" smtClean="0">
                <a:solidFill>
                  <a:prstClr val="black"/>
                </a:solidFill>
              </a:rPr>
              <a:pPr/>
              <a:t>32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1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890963" y="9207500"/>
            <a:ext cx="29749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14" tIns="45807" rIns="91614" bIns="45807" anchor="b"/>
          <a:lstStyle/>
          <a:p>
            <a:pPr algn="r" defTabSz="915988"/>
            <a:fld id="{81ED3F73-54A9-4216-B1F0-A53EC1581D3B}" type="slidenum">
              <a:rPr lang="tr-TR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915988"/>
              <a:t>3</a:t>
            </a:fld>
            <a:endParaRPr lang="tr-T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4817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890963" y="9207500"/>
            <a:ext cx="29749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14" tIns="45807" rIns="91614" bIns="45807" anchor="b"/>
          <a:lstStyle/>
          <a:p>
            <a:pPr algn="r" defTabSz="915988"/>
            <a:fld id="{81ED3F73-54A9-4216-B1F0-A53EC1581D3B}" type="slidenum">
              <a:rPr lang="tr-TR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915988"/>
              <a:t>6</a:t>
            </a:fld>
            <a:endParaRPr lang="tr-T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0956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092825" cy="3427413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8D03D-3B6E-446E-8C80-FC3EA634362B}" type="slidenum">
              <a:rPr lang="tr-TR" smtClean="0">
                <a:solidFill>
                  <a:prstClr val="black"/>
                </a:solidFill>
              </a:rPr>
              <a:pPr/>
              <a:t>14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14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 txBox="1">
            <a:spLocks noGrp="1" noChangeArrowheads="1"/>
          </p:cNvSpPr>
          <p:nvPr/>
        </p:nvSpPr>
        <p:spPr bwMode="auto">
          <a:xfrm>
            <a:off x="3890963" y="9207500"/>
            <a:ext cx="29749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14" tIns="45807" rIns="91614" bIns="45807" anchor="b"/>
          <a:lstStyle/>
          <a:p>
            <a:pPr algn="r" defTabSz="915988"/>
            <a:fld id="{5A305109-CD4E-49C2-A2FE-BF16421C4D12}" type="slidenum">
              <a:rPr lang="tr-TR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915988"/>
              <a:t>16</a:t>
            </a:fld>
            <a:endParaRPr lang="tr-T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5386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 txBox="1">
            <a:spLocks noGrp="1" noChangeArrowheads="1"/>
          </p:cNvSpPr>
          <p:nvPr/>
        </p:nvSpPr>
        <p:spPr bwMode="auto">
          <a:xfrm>
            <a:off x="3890963" y="9207500"/>
            <a:ext cx="29749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14" tIns="45807" rIns="91614" bIns="45807" anchor="b"/>
          <a:lstStyle/>
          <a:p>
            <a:pPr algn="r" defTabSz="915988"/>
            <a:fld id="{163F929F-119C-4E0B-B2AB-8790149F1FC4}" type="slidenum">
              <a:rPr lang="tr-TR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915988"/>
              <a:t>17</a:t>
            </a:fld>
            <a:endParaRPr lang="tr-T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2754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092825" cy="3427413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8D03D-3B6E-446E-8C80-FC3EA634362B}" type="slidenum">
              <a:rPr lang="tr-TR" smtClean="0">
                <a:solidFill>
                  <a:prstClr val="black"/>
                </a:solidFill>
              </a:rPr>
              <a:pPr/>
              <a:t>18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1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91140" name="3 Slayt Numarası Yer Tutucusu"/>
          <p:cNvSpPr txBox="1">
            <a:spLocks noGrp="1"/>
          </p:cNvSpPr>
          <p:nvPr/>
        </p:nvSpPr>
        <p:spPr bwMode="auto">
          <a:xfrm>
            <a:off x="3911913" y="9396841"/>
            <a:ext cx="2991004" cy="4932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617" tIns="46807" rIns="93617" bIns="46807" anchor="b"/>
          <a:lstStyle/>
          <a:p>
            <a:pPr algn="r" defTabSz="935999">
              <a:defRPr/>
            </a:pPr>
            <a:fld id="{E20FE443-E35A-4570-B207-BDA32256E1B8}" type="slidenum">
              <a:rPr lang="tr-TR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defTabSz="935999">
                <a:defRPr/>
              </a:pPr>
              <a:t>19</a:t>
            </a:fld>
            <a:endParaRPr lang="tr-TR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9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91140" name="3 Slayt Numarası Yer Tutucusu"/>
          <p:cNvSpPr txBox="1">
            <a:spLocks noGrp="1"/>
          </p:cNvSpPr>
          <p:nvPr/>
        </p:nvSpPr>
        <p:spPr bwMode="auto">
          <a:xfrm>
            <a:off x="3911913" y="9396841"/>
            <a:ext cx="2991004" cy="4932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617" tIns="46807" rIns="93617" bIns="46807" anchor="b"/>
          <a:lstStyle/>
          <a:p>
            <a:pPr algn="r" defTabSz="935999">
              <a:defRPr/>
            </a:pPr>
            <a:fld id="{E20FE443-E35A-4570-B207-BDA32256E1B8}" type="slidenum">
              <a:rPr lang="tr-TR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defTabSz="935999">
                <a:defRPr/>
              </a:pPr>
              <a:t>20</a:t>
            </a:fld>
            <a:endParaRPr lang="tr-TR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3171" y="942975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83171" y="4272556"/>
            <a:ext cx="8825658" cy="86142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cap="none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02" y="6432741"/>
            <a:ext cx="1103312" cy="304799"/>
          </a:xfrm>
        </p:spPr>
        <p:txBody>
          <a:bodyPr/>
          <a:lstStyle/>
          <a:p>
            <a:fld id="{391DCEFD-8B6E-46DB-8C78-79EA00CC876C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103" y="6432741"/>
            <a:ext cx="3859795" cy="30480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7333" y="6431540"/>
            <a:ext cx="531876" cy="306000"/>
          </a:xfrm>
        </p:spPr>
        <p:txBody>
          <a:bodyPr/>
          <a:lstStyle>
            <a:lvl1pPr>
              <a:defRPr sz="1800"/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172" y="4497482"/>
            <a:ext cx="8825657" cy="566738"/>
          </a:xfrm>
        </p:spPr>
        <p:txBody>
          <a:bodyPr anchor="b">
            <a:normAutofit/>
          </a:bodyPr>
          <a:lstStyle>
            <a:lvl1pPr algn="ctr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83171" y="685800"/>
            <a:ext cx="8825658" cy="3640666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3172" y="5064220"/>
            <a:ext cx="882565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ACED-771A-4863-8D07-E4B4A8F0D9E9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171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3171" y="3524250"/>
            <a:ext cx="8825659" cy="2362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78A2-EDCF-4BA0-8676-D521B74C836C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343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2096343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3171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EBA2-5A44-4035-ADBB-42D1BCCBB142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935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14683" y="26094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170" y="1828801"/>
            <a:ext cx="8825660" cy="1653180"/>
          </a:xfrm>
        </p:spPr>
        <p:txBody>
          <a:bodyPr anchor="b"/>
          <a:lstStyle>
            <a:lvl1pPr algn="ctr">
              <a:defRPr sz="40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3171" y="3481981"/>
            <a:ext cx="8825659" cy="860400"/>
          </a:xfrm>
        </p:spPr>
        <p:txBody>
          <a:bodyPr anchor="t"/>
          <a:lstStyle>
            <a:lvl1pPr marL="0" indent="0" algn="ctr">
              <a:buNone/>
              <a:defRPr sz="2000" cap="none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0BC9-723A-4FDF-BD97-1DB9D385148E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4496" y="191487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94012" y="260067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208" y="191487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614655" y="260067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66249" y="191487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66249" y="260067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67691" y="1944000"/>
            <a:ext cx="0" cy="3962400"/>
          </a:xfrm>
          <a:prstGeom prst="line">
            <a:avLst/>
          </a:prstGeom>
          <a:ln w="38100" cmpd="sng">
            <a:solidFill>
              <a:schemeClr val="tx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03776" y="1944000"/>
            <a:ext cx="0" cy="3966882"/>
          </a:xfrm>
          <a:prstGeom prst="line">
            <a:avLst/>
          </a:prstGeom>
          <a:ln w="38100" cmpd="sng">
            <a:solidFill>
              <a:schemeClr val="tx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6E171-75A0-4429-A931-03D42EA8C2D1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0253" y="426999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90253" y="2228850"/>
            <a:ext cx="2940050" cy="1524000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90253" y="484626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165" y="426999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627164" y="2228850"/>
            <a:ext cx="2930525" cy="1524000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25812" y="484626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62490" y="426999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62489" y="2228850"/>
            <a:ext cx="2932113" cy="1524000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62365" y="484625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63932" y="1944000"/>
            <a:ext cx="0" cy="3962400"/>
          </a:xfrm>
          <a:prstGeom prst="line">
            <a:avLst/>
          </a:prstGeom>
          <a:ln w="31750" cmpd="sng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00017" y="1944000"/>
            <a:ext cx="0" cy="3966882"/>
          </a:xfrm>
          <a:prstGeom prst="line">
            <a:avLst/>
          </a:prstGeom>
          <a:ln w="31750" cmpd="sng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8645-F1F5-4386-9496-7869E8D00BC8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A5B4-6C8D-46AF-A19C-6CF4308FF9B2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5C62-0351-4F03-A3C7-DC9FE0BF4839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12192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4000" y="4503600"/>
            <a:ext cx="8534400" cy="1143008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4D9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>Asıl alt başlık stilini düzenlemek için tıklatın</a:t>
            </a:r>
            <a:endParaRPr lang="tr-TR" dirty="0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0"/>
          </p:nvPr>
        </p:nvSpPr>
        <p:spPr>
          <a:xfrm>
            <a:off x="334435" y="6453188"/>
            <a:ext cx="10562167" cy="304800"/>
          </a:xfrm>
        </p:spPr>
        <p:txBody>
          <a:bodyPr/>
          <a:lstStyle>
            <a:lvl1pPr algn="l">
              <a:defRPr sz="1600">
                <a:solidFill>
                  <a:srgbClr val="E7DEC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sv-SE" smtClean="0"/>
              <a:t>Şubat 2016                                                  Ekonomi Bakanlığı</a:t>
            </a:r>
            <a:endParaRPr lang="tr-TR" dirty="0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11279717" y="6453188"/>
            <a:ext cx="762000" cy="252412"/>
          </a:xfrm>
        </p:spPr>
        <p:txBody>
          <a:bodyPr/>
          <a:lstStyle>
            <a:lvl1pPr algn="ctr">
              <a:defRPr sz="1600">
                <a:solidFill>
                  <a:srgbClr val="E7DEC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</a:lstStyle>
          <a:p>
            <a:pPr>
              <a:defRPr/>
            </a:pPr>
            <a:fld id="{7CFB06FD-9189-4FFC-876A-81D430BF2F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848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Altbilgi Yer Tutucusu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Teşvik Uygulama ve Yabancı Sermaye Genel Müdürlüğü</a:t>
            </a:r>
          </a:p>
        </p:txBody>
      </p:sp>
    </p:spTree>
    <p:extLst>
      <p:ext uri="{BB962C8B-B14F-4D97-AF65-F5344CB8AC3E}">
        <p14:creationId xmlns:p14="http://schemas.microsoft.com/office/powerpoint/2010/main" val="279461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EA6-EED4-4730-A438-ABE70E7385FA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951864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5468-C27C-4353-BCC6-6CA2D792E0D0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172" y="1899708"/>
            <a:ext cx="8825657" cy="1915647"/>
          </a:xfrm>
        </p:spPr>
        <p:txBody>
          <a:bodyPr anchor="b"/>
          <a:lstStyle>
            <a:lvl1pPr algn="ctr">
              <a:defRPr sz="40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83171" y="3815356"/>
            <a:ext cx="8825658" cy="860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39" y="452718"/>
            <a:ext cx="9404723" cy="14005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3639" y="1853248"/>
            <a:ext cx="4500000" cy="396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362" y="1853248"/>
            <a:ext cx="4500000" cy="396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DC8F-8218-4663-B3D5-CE22E9AA2B36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3640" y="1853248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3639" y="2462848"/>
            <a:ext cx="4396339" cy="360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23" y="1853248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2023" y="2462848"/>
            <a:ext cx="4396339" cy="360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9D89-316C-4CBC-8801-000A9C6EB37C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39" y="2728735"/>
            <a:ext cx="9404723" cy="14005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2339-D451-4F0A-B00C-4B0EE40C6E88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86E4-9838-4059-B79A-755E99620AC1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404" y="933450"/>
            <a:ext cx="3401064" cy="144780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7066" y="93345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7404" y="261493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6CEC-EE23-41C7-8B11-61D7E84F0CCE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232" y="17779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63871" y="1066800"/>
            <a:ext cx="3200400" cy="4572000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9279" y="35814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D89C-907F-452E-9255-C83CF0F4FB88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7" name="Aynı Yanın Köşesi Yuvarlatılmış Dikdörtgen 5"/>
          <p:cNvSpPr/>
          <p:nvPr userDrawn="1"/>
        </p:nvSpPr>
        <p:spPr>
          <a:xfrm rot="10800000">
            <a:off x="-4767" y="6121204"/>
            <a:ext cx="12195239" cy="731170"/>
          </a:xfrm>
          <a:prstGeom prst="round2Same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dirty="0"/>
          </a:p>
        </p:txBody>
      </p:sp>
      <p:sp>
        <p:nvSpPr>
          <p:cNvPr id="14" name="Aynı Yanın Köşesi Yuvarlatılmış Dikdörtgen 3"/>
          <p:cNvSpPr/>
          <p:nvPr userDrawn="1"/>
        </p:nvSpPr>
        <p:spPr>
          <a:xfrm>
            <a:off x="-4764" y="670"/>
            <a:ext cx="12195239" cy="908050"/>
          </a:xfrm>
          <a:prstGeom prst="round2Same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dirty="0"/>
          </a:p>
        </p:txBody>
      </p:sp>
      <p:sp>
        <p:nvSpPr>
          <p:cNvPr id="15" name="Dikdörtgen 4"/>
          <p:cNvSpPr/>
          <p:nvPr userDrawn="1"/>
        </p:nvSpPr>
        <p:spPr>
          <a:xfrm>
            <a:off x="-1588" y="1004888"/>
            <a:ext cx="12192063" cy="5040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3639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3639" y="2052919"/>
            <a:ext cx="9404723" cy="3936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575" y="6124573"/>
            <a:ext cx="1103312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2"/>
                </a:solidFill>
              </a:defRPr>
            </a:lvl1pPr>
          </a:lstStyle>
          <a:p>
            <a:fld id="{AD5656FB-76F6-418A-B6DE-A86CC628390C}" type="datetime1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" y="6432741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www.ekonomi.gov.tr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9624" y="6333913"/>
            <a:ext cx="531876" cy="467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0" i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3" descr="C:\Users\user\Desktop\ekonomi bakanlığı turkce logo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7538"/>
            <a:ext cx="79533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4035" r:id="rId18"/>
    <p:sldLayoutId id="2147484036" r:id="rId19"/>
    <p:sldLayoutId id="2147484037" r:id="rId2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200" b="1" i="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1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1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1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1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1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6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7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26.jpeg"/><Relationship Id="rId10" Type="http://schemas.openxmlformats.org/officeDocument/2006/relationships/diagramQuickStyle" Target="../diagrams/quickStyle8.xml"/><Relationship Id="rId19" Type="http://schemas.openxmlformats.org/officeDocument/2006/relationships/image" Target="../media/image30.emf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://www.google.com.tr/url?sa=i&amp;rct=j&amp;q=&amp;esrc=s&amp;source=images&amp;cd=&amp;cad=rja&amp;uact=8&amp;ved=0ahUKEwiar6jl--LTAhWF1xoKHSSAAzwQjRwIBw&amp;url=http://www.gozlemgazetesi.com/HaberDetay/256/147669/ciftcinin-yeni-gozdesi-lisansli-depolar.html&amp;psig=AFQjCNHuvYXqKdd6OEw7PozmNl4AFLILcw&amp;ust=1494424622332139" TargetMode="Externa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41.jpeg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44.emf"/><Relationship Id="rId10" Type="http://schemas.openxmlformats.org/officeDocument/2006/relationships/image" Target="../media/image40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39.png"/><Relationship Id="rId1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emf"/><Relationship Id="rId2" Type="http://schemas.openxmlformats.org/officeDocument/2006/relationships/hyperlink" Target="http://www.google.com.tr/url?sa=i&amp;rct=j&amp;q=&amp;esrc=s&amp;source=images&amp;cd=&amp;ved=0ahUKEwjV7OfRg-PTAhWEJ1AKHSs6C5wQjRwIBw&amp;url=http://www.tuicakademi.org/turkiyede-nukleer-santral-insaasi-acaba-mersin-sinop-ve-kirklarelili-vatandas-ne-dusunuyor/&amp;psig=AFQjCNHGdDNylZl17KjXN4O41BTGrnpR2A&amp;ust=1494426708870673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www.ekonomi.gov.tr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885507" y="4214948"/>
            <a:ext cx="2194561" cy="9144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9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4 Yuvarlatılmış Dikdörtgen"/>
          <p:cNvSpPr>
            <a:spLocks noChangeArrowheads="1"/>
          </p:cNvSpPr>
          <p:nvPr/>
        </p:nvSpPr>
        <p:spPr bwMode="auto">
          <a:xfrm>
            <a:off x="1122627" y="1073602"/>
            <a:ext cx="9946747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tr-TR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Destek Unsurları</a:t>
            </a:r>
            <a:endParaRPr lang="en-US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871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 dirty="0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208025"/>
              </p:ext>
            </p:extLst>
          </p:nvPr>
        </p:nvGraphicFramePr>
        <p:xfrm>
          <a:off x="215900" y="1692001"/>
          <a:ext cx="11760201" cy="4192333"/>
        </p:xfrm>
        <a:graphic>
          <a:graphicData uri="http://schemas.openxmlformats.org/drawingml/2006/table">
            <a:tbl>
              <a:tblPr/>
              <a:tblGrid>
                <a:gridCol w="3090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7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9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9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2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Destek Unsurları</a:t>
                      </a:r>
                      <a:endParaRPr lang="tr-TR" sz="16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Genel Teşvik Uygulamaları</a:t>
                      </a:r>
                      <a:endParaRPr lang="tr-TR" sz="16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Bölgesel Teşvik </a:t>
                      </a:r>
                      <a:r>
                        <a:rPr lang="tr-TR" sz="1600" b="1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ve Öncelikli Yatırımlar</a:t>
                      </a:r>
                      <a:endParaRPr lang="tr-TR" sz="16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Büyük Ölçekli Yatırımların Teşviki</a:t>
                      </a:r>
                      <a:endParaRPr lang="tr-TR" sz="16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Stratejik Yatırımların Teşviki</a:t>
                      </a:r>
                      <a:endParaRPr lang="tr-TR" sz="16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KDV İstisnası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Gümrük Vergisi Muafiyeti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Vergi İndirimi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5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Sigorta Primi İşveren Hissesi Desteği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Yatırım Yeri Tahsisi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0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Faiz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Desteği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0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KDV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İadesi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00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Sadece</a:t>
                      </a:r>
                      <a:r>
                        <a:rPr lang="tr-TR" sz="1600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 6. Bölgede Gerçekleştirilen Yatırımlar İçin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0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Sigorta Primi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Desteği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55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Gelir Vergisi Stopajı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Desteği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sym typeface="Wingdings"/>
                        </a:rPr>
                        <a:t></a:t>
                      </a:r>
                      <a:endParaRPr lang="tr-TR" sz="1600" dirty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4 Yuvarlatılmış Dikdörtgen"/>
          <p:cNvSpPr>
            <a:spLocks noChangeArrowheads="1"/>
          </p:cNvSpPr>
          <p:nvPr/>
        </p:nvSpPr>
        <p:spPr bwMode="auto">
          <a:xfrm>
            <a:off x="1666845" y="1090538"/>
            <a:ext cx="8821769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tr-TR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Destek Unsurları - </a:t>
            </a:r>
            <a:r>
              <a:rPr lang="tr-TR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871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 dirty="0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896149784"/>
              </p:ext>
            </p:extLst>
          </p:nvPr>
        </p:nvGraphicFramePr>
        <p:xfrm>
          <a:off x="118262" y="1836358"/>
          <a:ext cx="11955477" cy="405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4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4 Yuvarlatılmış Dikdörtgen"/>
          <p:cNvSpPr>
            <a:spLocks noChangeArrowheads="1"/>
          </p:cNvSpPr>
          <p:nvPr/>
        </p:nvSpPr>
        <p:spPr bwMode="auto">
          <a:xfrm>
            <a:off x="1666845" y="1056671"/>
            <a:ext cx="8821769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tr-TR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Destek Unsurları-2</a:t>
            </a:r>
            <a:endParaRPr lang="en-US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871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 dirty="0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334610946"/>
              </p:ext>
            </p:extLst>
          </p:nvPr>
        </p:nvGraphicFramePr>
        <p:xfrm>
          <a:off x="211651" y="1727288"/>
          <a:ext cx="11768698" cy="414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2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/>
          </p:nvPr>
        </p:nvGraphicFramePr>
        <p:xfrm>
          <a:off x="246530" y="1595717"/>
          <a:ext cx="11698941" cy="4428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Yuvarlatılmış Dikdörtgen"/>
          <p:cNvSpPr>
            <a:spLocks noChangeArrowheads="1"/>
          </p:cNvSpPr>
          <p:nvPr/>
        </p:nvSpPr>
        <p:spPr bwMode="auto">
          <a:xfrm>
            <a:off x="1703389" y="1006949"/>
            <a:ext cx="8785225" cy="611981"/>
          </a:xfrm>
          <a:prstGeom prst="roundRect">
            <a:avLst>
              <a:gd name="adj" fmla="val 16667"/>
            </a:avLst>
          </a:prstGeom>
          <a:noFill/>
          <a:ln w="25400" algn="ctr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0" hangingPunct="0">
              <a:defRPr/>
            </a:pPr>
            <a:r>
              <a:rPr lang="tr-TR" sz="3200" b="1" dirty="0" smtClean="0">
                <a:solidFill>
                  <a:srgbClr val="C00000"/>
                </a:solidFill>
                <a:latin typeface="Calibri"/>
                <a:cs typeface="Arial" charset="0"/>
              </a:rPr>
              <a:t>Asgari Yatırım Tutarı</a:t>
            </a:r>
            <a:endParaRPr lang="en-US" sz="3200" b="1" dirty="0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sp>
        <p:nvSpPr>
          <p:cNvPr id="50181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7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8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2943985" y="3127789"/>
            <a:ext cx="63040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tr-TR" sz="40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Bölgesel Teşvik Uygulamaları</a:t>
            </a:r>
            <a:endParaRPr lang="en-US" sz="40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92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6165" y="1987845"/>
            <a:ext cx="11492753" cy="3884047"/>
          </a:xfrm>
        </p:spPr>
        <p:txBody>
          <a:bodyPr>
            <a:normAutofit/>
          </a:bodyPr>
          <a:lstStyle/>
          <a:p>
            <a:pPr marL="355600" lvl="1" indent="-355600">
              <a:lnSpc>
                <a:spcPts val="4500"/>
              </a:lnSpc>
              <a:spcBef>
                <a:spcPct val="0"/>
              </a:spcBef>
              <a:buClr>
                <a:srgbClr val="006600"/>
              </a:buClr>
              <a:buSzTx/>
              <a:buFont typeface="Wingdings" pitchFamily="2" charset="2"/>
              <a:buChar char="Ø"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İller arasındaki gelişmişlik farkını azaltmayı ve illerin üretim ve ihracat potansiyellerini artırmayı hedefler.</a:t>
            </a:r>
          </a:p>
          <a:p>
            <a:pPr marL="355600" lvl="1" indent="-355600">
              <a:lnSpc>
                <a:spcPts val="4500"/>
              </a:lnSpc>
              <a:spcBef>
                <a:spcPct val="0"/>
              </a:spcBef>
              <a:buClr>
                <a:srgbClr val="006600"/>
              </a:buClr>
              <a:buSzTx/>
              <a:buFont typeface="Wingdings" pitchFamily="2" charset="2"/>
              <a:buChar char="Ø"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İllerin gelişmişlik seviyelerine göre yardım yoğunlukları farklılaştırılmıştır. </a:t>
            </a:r>
          </a:p>
          <a:p>
            <a:pPr marL="355600" lvl="1" indent="-355600">
              <a:lnSpc>
                <a:spcPts val="4500"/>
              </a:lnSpc>
              <a:spcBef>
                <a:spcPct val="0"/>
              </a:spcBef>
              <a:buClr>
                <a:srgbClr val="006600"/>
              </a:buClr>
              <a:buSzTx/>
              <a:buFont typeface="Wingdings" pitchFamily="2" charset="2"/>
              <a:buChar char="Ø"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Desteklenecek sektörler, illerin potansiyelleri ve ekonomik ölçek büyüklükleri dikkate alınarak tespit edilmiştir.</a:t>
            </a:r>
          </a:p>
          <a:p>
            <a:pPr marL="355600" lvl="1" indent="-355600">
              <a:lnSpc>
                <a:spcPts val="4500"/>
              </a:lnSpc>
              <a:spcBef>
                <a:spcPct val="0"/>
              </a:spcBef>
              <a:buClr>
                <a:srgbClr val="006600"/>
              </a:buClr>
              <a:buSzTx/>
              <a:buFont typeface="Wingdings" pitchFamily="2" charset="2"/>
              <a:buChar char="Ø"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İller, SEGE 2011 çalışması esas alınarak 6 Bölgeye </a:t>
            </a:r>
            <a:r>
              <a:rPr lang="tr-TR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ayrılmıştır.</a:t>
            </a:r>
            <a:endParaRPr lang="tr-TR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4 Yuvarlatılmış Dikdörtgen"/>
          <p:cNvSpPr>
            <a:spLocks noChangeArrowheads="1"/>
          </p:cNvSpPr>
          <p:nvPr/>
        </p:nvSpPr>
        <p:spPr bwMode="auto">
          <a:xfrm>
            <a:off x="1703388" y="1223021"/>
            <a:ext cx="8785225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tr-TR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Bölgesel Teşvik Uygulamaları</a:t>
            </a:r>
            <a:endParaRPr lang="en-US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229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7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7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Yuvarlatılmış Dikdörtgen"/>
          <p:cNvSpPr>
            <a:spLocks noChangeArrowheads="1"/>
          </p:cNvSpPr>
          <p:nvPr/>
        </p:nvSpPr>
        <p:spPr bwMode="auto">
          <a:xfrm>
            <a:off x="1703388" y="1196126"/>
            <a:ext cx="8785225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defPPr>
              <a:defRPr lang="tr-T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r-TR" sz="3200" b="1" dirty="0">
                <a:solidFill>
                  <a:srgbClr val="C00000"/>
                </a:solidFill>
                <a:latin typeface="Calibri"/>
                <a:cs typeface="Arial" charset="0"/>
              </a:rPr>
              <a:t>SEGE </a:t>
            </a:r>
            <a:r>
              <a:rPr lang="tr-TR" sz="3200" b="1" dirty="0" smtClean="0">
                <a:solidFill>
                  <a:srgbClr val="C00000"/>
                </a:solidFill>
                <a:latin typeface="Calibri"/>
                <a:cs typeface="Arial" charset="0"/>
              </a:rPr>
              <a:t>2011 - </a:t>
            </a:r>
            <a:r>
              <a:rPr lang="tr-TR" sz="3200" b="1" dirty="0">
                <a:solidFill>
                  <a:srgbClr val="C00000"/>
                </a:solidFill>
                <a:latin typeface="Calibri"/>
                <a:cs typeface="Arial" charset="0"/>
              </a:rPr>
              <a:t>6 BÖLGE</a:t>
            </a:r>
            <a:endParaRPr lang="en-US" sz="3200" b="1" dirty="0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pic>
        <p:nvPicPr>
          <p:cNvPr id="53253" name="Picture 2" descr="C:\Users\Cengiz\Desktop\Bolgesel Hari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901825"/>
            <a:ext cx="8839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8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o"/>
          <p:cNvGraphicFramePr>
            <a:graphicFrameLocks noGrp="1"/>
          </p:cNvGraphicFramePr>
          <p:nvPr>
            <p:extLst/>
          </p:nvPr>
        </p:nvGraphicFramePr>
        <p:xfrm>
          <a:off x="233081" y="1516290"/>
          <a:ext cx="11698942" cy="4282197"/>
        </p:xfrm>
        <a:graphic>
          <a:graphicData uri="http://schemas.openxmlformats.org/drawingml/2006/table">
            <a:tbl>
              <a:tblPr/>
              <a:tblGrid>
                <a:gridCol w="2143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1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8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83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83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25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83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12329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961"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Destek Unsurları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BÖLGELER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961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III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40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KDV İstisnası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40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Gümrük Vergisi Muafiyeti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21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Vergi İndirimi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Yatırıma Katkı Oranı (%)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OSB Dışı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2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OSB İçi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218"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Sigorta Primi İşveren Hissesi Desteği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OSB Dışı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21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OSB İçi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40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Yatırım Yeri Tahsisi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66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Faiz Desteği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İç Kredi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Puan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 Puan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 Puan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 Puan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6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Döviz / Dövize Endeksli Kredi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 Puan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 Puan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Puan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Puan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40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Sigorta Primi İşçi Hissesi Desteği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740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Gelir Vergisi Stopajı Desteği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5418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5" name="4 Yuvarlatılmış Dikdörtgen"/>
          <p:cNvSpPr>
            <a:spLocks noChangeArrowheads="1"/>
          </p:cNvSpPr>
          <p:nvPr/>
        </p:nvSpPr>
        <p:spPr bwMode="auto">
          <a:xfrm>
            <a:off x="1703388" y="1146168"/>
            <a:ext cx="8785225" cy="571419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tr-TR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Bölgesel Teşvik Kapsamında Sağlanan Destekler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defRPr/>
            </a:pPr>
            <a:endParaRPr lang="en-US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5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314630" y="3109859"/>
            <a:ext cx="5562741" cy="70788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/>
            <a:r>
              <a:rPr lang="tr-TR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Öncelikli Yatırım Konuları</a:t>
            </a:r>
            <a:endParaRPr lang="en-US" sz="40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92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3 Metin kutusu"/>
          <p:cNvSpPr txBox="1">
            <a:spLocks noChangeArrowheads="1"/>
          </p:cNvSpPr>
          <p:nvPr/>
        </p:nvSpPr>
        <p:spPr bwMode="auto">
          <a:xfrm>
            <a:off x="1520016" y="795420"/>
            <a:ext cx="90011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tr-TR" sz="3200" b="1" u="sng" dirty="0">
                <a:solidFill>
                  <a:srgbClr val="FF0000"/>
                </a:solidFill>
                <a:latin typeface="Calibri"/>
                <a:cs typeface="Arial" charset="0"/>
              </a:rPr>
              <a:t>5. Bölge</a:t>
            </a:r>
            <a:r>
              <a:rPr lang="tr-TR" sz="3200" b="1" u="sng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tr-TR" sz="3200" b="1" u="sng" dirty="0">
                <a:solidFill>
                  <a:srgbClr val="2D2D8A">
                    <a:lumMod val="50000"/>
                  </a:srgbClr>
                </a:solidFill>
                <a:latin typeface="Calibri"/>
                <a:cs typeface="Arial" charset="0"/>
              </a:rPr>
              <a:t>desteklerinden yararlanan yatırım konuları  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7441830" y="265646"/>
            <a:ext cx="409098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tr-T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ÖNCELİKLİ YATIRIMLAR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29" name="14 Grup"/>
          <p:cNvGrpSpPr/>
          <p:nvPr/>
        </p:nvGrpSpPr>
        <p:grpSpPr>
          <a:xfrm>
            <a:off x="777369" y="1414569"/>
            <a:ext cx="10486417" cy="4431578"/>
            <a:chOff x="179388" y="1805434"/>
            <a:chExt cx="8568611" cy="4431854"/>
          </a:xfrm>
          <a:solidFill>
            <a:schemeClr val="tx2">
              <a:lumMod val="85000"/>
            </a:schemeClr>
          </a:solidFill>
        </p:grpSpPr>
        <p:graphicFrame>
          <p:nvGraphicFramePr>
            <p:cNvPr id="56" name="50 Diyagram"/>
            <p:cNvGraphicFramePr/>
            <p:nvPr>
              <p:extLst/>
            </p:nvPr>
          </p:nvGraphicFramePr>
          <p:xfrm>
            <a:off x="179388" y="1844675"/>
            <a:ext cx="4176587" cy="43926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39" name="45 Diyagram"/>
            <p:cNvGraphicFramePr/>
            <p:nvPr>
              <p:extLst/>
            </p:nvPr>
          </p:nvGraphicFramePr>
          <p:xfrm>
            <a:off x="4572000" y="1805434"/>
            <a:ext cx="4175999" cy="43926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55" name="7 Resim" descr="tai_ucak_muhendis_uzay_savunma.jpg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668" y="1952966"/>
              <a:ext cx="1152128" cy="118800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6 Resim" descr="arge-header-img.jp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16" y="1559161"/>
            <a:ext cx="1152000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5 Resim" descr="130212 tunel320.jp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62" y="3086915"/>
            <a:ext cx="1150254" cy="1187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Resim" descr="oto_yan2.JPG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308" y="3055977"/>
            <a:ext cx="1400192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16" y="4614595"/>
            <a:ext cx="1152245" cy="1187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5 Resim" descr="105690.jpg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308" y="4549936"/>
            <a:ext cx="1484640" cy="1255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Başlık 8"/>
          <p:cNvSpPr>
            <a:spLocks noGrp="1"/>
          </p:cNvSpPr>
          <p:nvPr>
            <p:ph type="ctrTitle" idx="4294967295"/>
          </p:nvPr>
        </p:nvSpPr>
        <p:spPr>
          <a:xfrm>
            <a:off x="1524000" y="2708921"/>
            <a:ext cx="9144000" cy="1470025"/>
          </a:xfrm>
        </p:spPr>
        <p:txBody>
          <a:bodyPr/>
          <a:lstStyle/>
          <a:p>
            <a:r>
              <a:rPr lang="tr-TR" sz="5400" dirty="0">
                <a:solidFill>
                  <a:schemeClr val="tx2"/>
                </a:solidFill>
                <a:latin typeface="Calibri" panose="020F0502020204030204" pitchFamily="34" charset="0"/>
              </a:rPr>
              <a:t>YATIRIM TEŞVİK SİSTEMİ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92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3 Metin kutusu"/>
          <p:cNvSpPr txBox="1">
            <a:spLocks noChangeArrowheads="1"/>
          </p:cNvSpPr>
          <p:nvPr/>
        </p:nvSpPr>
        <p:spPr bwMode="auto">
          <a:xfrm>
            <a:off x="1434474" y="787204"/>
            <a:ext cx="90011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tr-TR" sz="3200" b="1" u="sng" dirty="0">
                <a:solidFill>
                  <a:srgbClr val="FF0000"/>
                </a:solidFill>
                <a:latin typeface="Calibri"/>
                <a:cs typeface="Arial" charset="0"/>
              </a:rPr>
              <a:t>5. Bölge</a:t>
            </a:r>
            <a:r>
              <a:rPr lang="tr-TR" sz="3200" b="1" u="sng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tr-TR" sz="3200" b="1" u="sng" dirty="0">
                <a:solidFill>
                  <a:srgbClr val="2D2D8A">
                    <a:lumMod val="50000"/>
                  </a:srgbClr>
                </a:solidFill>
                <a:latin typeface="Calibri"/>
                <a:cs typeface="Arial" charset="0"/>
              </a:rPr>
              <a:t>desteklerinden yararlanan yatırım konuları  </a:t>
            </a:r>
          </a:p>
        </p:txBody>
      </p:sp>
      <p:sp>
        <p:nvSpPr>
          <p:cNvPr id="36" name="9 Dikdörtgen"/>
          <p:cNvSpPr/>
          <p:nvPr/>
        </p:nvSpPr>
        <p:spPr>
          <a:xfrm>
            <a:off x="7519651" y="276225"/>
            <a:ext cx="409098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tr-T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ÖNCELİKLİ YATIRIMLAR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5" name="Grup 4"/>
          <p:cNvGrpSpPr/>
          <p:nvPr/>
        </p:nvGrpSpPr>
        <p:grpSpPr>
          <a:xfrm>
            <a:off x="739300" y="1464900"/>
            <a:ext cx="10749063" cy="4445931"/>
            <a:chOff x="246675" y="2429512"/>
            <a:chExt cx="8640621" cy="3452870"/>
          </a:xfrm>
        </p:grpSpPr>
        <p:grpSp>
          <p:nvGrpSpPr>
            <p:cNvPr id="38" name="33 Grup"/>
            <p:cNvGrpSpPr/>
            <p:nvPr/>
          </p:nvGrpSpPr>
          <p:grpSpPr>
            <a:xfrm>
              <a:off x="246675" y="2429512"/>
              <a:ext cx="8640621" cy="3452870"/>
              <a:chOff x="179386" y="791319"/>
              <a:chExt cx="8640621" cy="2746605"/>
            </a:xfrm>
          </p:grpSpPr>
          <p:sp>
            <p:nvSpPr>
              <p:cNvPr id="39" name="21 Serbest Form"/>
              <p:cNvSpPr/>
              <p:nvPr/>
            </p:nvSpPr>
            <p:spPr>
              <a:xfrm>
                <a:off x="179386" y="2715439"/>
                <a:ext cx="4176587" cy="822485"/>
              </a:xfrm>
              <a:custGeom>
                <a:avLst/>
                <a:gdLst>
                  <a:gd name="connsiteX0" fmla="*/ 0 w 4176587"/>
                  <a:gd name="connsiteY0" fmla="*/ 80997 h 809972"/>
                  <a:gd name="connsiteX1" fmla="*/ 23724 w 4176587"/>
                  <a:gd name="connsiteY1" fmla="*/ 23723 h 809972"/>
                  <a:gd name="connsiteX2" fmla="*/ 80998 w 4176587"/>
                  <a:gd name="connsiteY2" fmla="*/ 0 h 809972"/>
                  <a:gd name="connsiteX3" fmla="*/ 4095590 w 4176587"/>
                  <a:gd name="connsiteY3" fmla="*/ 0 h 809972"/>
                  <a:gd name="connsiteX4" fmla="*/ 4152864 w 4176587"/>
                  <a:gd name="connsiteY4" fmla="*/ 23724 h 809972"/>
                  <a:gd name="connsiteX5" fmla="*/ 4176587 w 4176587"/>
                  <a:gd name="connsiteY5" fmla="*/ 80998 h 809972"/>
                  <a:gd name="connsiteX6" fmla="*/ 4176587 w 4176587"/>
                  <a:gd name="connsiteY6" fmla="*/ 728975 h 809972"/>
                  <a:gd name="connsiteX7" fmla="*/ 4152864 w 4176587"/>
                  <a:gd name="connsiteY7" fmla="*/ 786249 h 809972"/>
                  <a:gd name="connsiteX8" fmla="*/ 4095590 w 4176587"/>
                  <a:gd name="connsiteY8" fmla="*/ 809972 h 809972"/>
                  <a:gd name="connsiteX9" fmla="*/ 80997 w 4176587"/>
                  <a:gd name="connsiteY9" fmla="*/ 809972 h 809972"/>
                  <a:gd name="connsiteX10" fmla="*/ 23723 w 4176587"/>
                  <a:gd name="connsiteY10" fmla="*/ 786248 h 809972"/>
                  <a:gd name="connsiteX11" fmla="*/ 0 w 4176587"/>
                  <a:gd name="connsiteY11" fmla="*/ 728974 h 809972"/>
                  <a:gd name="connsiteX12" fmla="*/ 0 w 4176587"/>
                  <a:gd name="connsiteY12" fmla="*/ 80997 h 80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76587" h="809972">
                    <a:moveTo>
                      <a:pt x="0" y="80997"/>
                    </a:moveTo>
                    <a:cubicBezTo>
                      <a:pt x="0" y="59515"/>
                      <a:pt x="8534" y="38913"/>
                      <a:pt x="23724" y="23723"/>
                    </a:cubicBezTo>
                    <a:cubicBezTo>
                      <a:pt x="38914" y="8533"/>
                      <a:pt x="59516" y="0"/>
                      <a:pt x="80998" y="0"/>
                    </a:cubicBezTo>
                    <a:lnTo>
                      <a:pt x="4095590" y="0"/>
                    </a:lnTo>
                    <a:cubicBezTo>
                      <a:pt x="4117072" y="0"/>
                      <a:pt x="4137674" y="8534"/>
                      <a:pt x="4152864" y="23724"/>
                    </a:cubicBezTo>
                    <a:cubicBezTo>
                      <a:pt x="4168054" y="38914"/>
                      <a:pt x="4176587" y="59516"/>
                      <a:pt x="4176587" y="80998"/>
                    </a:cubicBezTo>
                    <a:lnTo>
                      <a:pt x="4176587" y="728975"/>
                    </a:lnTo>
                    <a:cubicBezTo>
                      <a:pt x="4176587" y="750457"/>
                      <a:pt x="4168053" y="771059"/>
                      <a:pt x="4152864" y="786249"/>
                    </a:cubicBezTo>
                    <a:cubicBezTo>
                      <a:pt x="4137674" y="801439"/>
                      <a:pt x="4117072" y="809972"/>
                      <a:pt x="4095590" y="809972"/>
                    </a:cubicBezTo>
                    <a:lnTo>
                      <a:pt x="80997" y="809972"/>
                    </a:lnTo>
                    <a:cubicBezTo>
                      <a:pt x="59515" y="809972"/>
                      <a:pt x="38913" y="801438"/>
                      <a:pt x="23723" y="786248"/>
                    </a:cubicBezTo>
                    <a:cubicBezTo>
                      <a:pt x="8533" y="771058"/>
                      <a:pt x="0" y="750456"/>
                      <a:pt x="0" y="728974"/>
                    </a:cubicBezTo>
                    <a:lnTo>
                      <a:pt x="0" y="80997"/>
                    </a:lnTo>
                    <a:close/>
                  </a:path>
                </a:pathLst>
              </a:custGeom>
              <a:solidFill>
                <a:schemeClr val="tx2">
                  <a:lumMod val="85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92514" tIns="76200" rIns="76201" bIns="76200" numCol="1" spcCol="1270" anchor="ctr" anchorCtr="0">
                <a:noAutofit/>
              </a:bodyPr>
              <a:lstStyle/>
              <a:p>
                <a:pPr algn="r" defTabSz="8890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tr-TR" altLang="tr-TR" sz="2000" b="1" dirty="0">
                    <a:solidFill>
                      <a:schemeClr val="bg2"/>
                    </a:solidFill>
                  </a:rPr>
                  <a:t>Karbon elyaf veya entegre </a:t>
                </a:r>
                <a:r>
                  <a:rPr lang="tr-TR" altLang="tr-TR" sz="2000" b="1" dirty="0" err="1">
                    <a:solidFill>
                      <a:schemeClr val="bg2"/>
                    </a:solidFill>
                  </a:rPr>
                  <a:t>kompozit</a:t>
                </a:r>
                <a:r>
                  <a:rPr lang="tr-TR" altLang="tr-TR" sz="2000" b="1" dirty="0">
                    <a:solidFill>
                      <a:schemeClr val="bg2"/>
                    </a:solidFill>
                  </a:rPr>
                  <a:t> malzeme                                         üretimine yönelik yatırımlar.</a:t>
                </a:r>
              </a:p>
            </p:txBody>
          </p:sp>
          <p:sp>
            <p:nvSpPr>
              <p:cNvPr id="41" name="23 Serbest Form"/>
              <p:cNvSpPr/>
              <p:nvPr/>
            </p:nvSpPr>
            <p:spPr>
              <a:xfrm>
                <a:off x="179388" y="1775520"/>
                <a:ext cx="4176587" cy="822484"/>
              </a:xfrm>
              <a:custGeom>
                <a:avLst/>
                <a:gdLst>
                  <a:gd name="connsiteX0" fmla="*/ 0 w 4176587"/>
                  <a:gd name="connsiteY0" fmla="*/ 80997 h 809972"/>
                  <a:gd name="connsiteX1" fmla="*/ 23724 w 4176587"/>
                  <a:gd name="connsiteY1" fmla="*/ 23723 h 809972"/>
                  <a:gd name="connsiteX2" fmla="*/ 80998 w 4176587"/>
                  <a:gd name="connsiteY2" fmla="*/ 0 h 809972"/>
                  <a:gd name="connsiteX3" fmla="*/ 4095590 w 4176587"/>
                  <a:gd name="connsiteY3" fmla="*/ 0 h 809972"/>
                  <a:gd name="connsiteX4" fmla="*/ 4152864 w 4176587"/>
                  <a:gd name="connsiteY4" fmla="*/ 23724 h 809972"/>
                  <a:gd name="connsiteX5" fmla="*/ 4176587 w 4176587"/>
                  <a:gd name="connsiteY5" fmla="*/ 80998 h 809972"/>
                  <a:gd name="connsiteX6" fmla="*/ 4176587 w 4176587"/>
                  <a:gd name="connsiteY6" fmla="*/ 728975 h 809972"/>
                  <a:gd name="connsiteX7" fmla="*/ 4152864 w 4176587"/>
                  <a:gd name="connsiteY7" fmla="*/ 786249 h 809972"/>
                  <a:gd name="connsiteX8" fmla="*/ 4095590 w 4176587"/>
                  <a:gd name="connsiteY8" fmla="*/ 809972 h 809972"/>
                  <a:gd name="connsiteX9" fmla="*/ 80997 w 4176587"/>
                  <a:gd name="connsiteY9" fmla="*/ 809972 h 809972"/>
                  <a:gd name="connsiteX10" fmla="*/ 23723 w 4176587"/>
                  <a:gd name="connsiteY10" fmla="*/ 786248 h 809972"/>
                  <a:gd name="connsiteX11" fmla="*/ 0 w 4176587"/>
                  <a:gd name="connsiteY11" fmla="*/ 728974 h 809972"/>
                  <a:gd name="connsiteX12" fmla="*/ 0 w 4176587"/>
                  <a:gd name="connsiteY12" fmla="*/ 80997 h 80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76587" h="809972">
                    <a:moveTo>
                      <a:pt x="0" y="80997"/>
                    </a:moveTo>
                    <a:cubicBezTo>
                      <a:pt x="0" y="59515"/>
                      <a:pt x="8534" y="38913"/>
                      <a:pt x="23724" y="23723"/>
                    </a:cubicBezTo>
                    <a:cubicBezTo>
                      <a:pt x="38914" y="8533"/>
                      <a:pt x="59516" y="0"/>
                      <a:pt x="80998" y="0"/>
                    </a:cubicBezTo>
                    <a:lnTo>
                      <a:pt x="4095590" y="0"/>
                    </a:lnTo>
                    <a:cubicBezTo>
                      <a:pt x="4117072" y="0"/>
                      <a:pt x="4137674" y="8534"/>
                      <a:pt x="4152864" y="23724"/>
                    </a:cubicBezTo>
                    <a:cubicBezTo>
                      <a:pt x="4168054" y="38914"/>
                      <a:pt x="4176587" y="59516"/>
                      <a:pt x="4176587" y="80998"/>
                    </a:cubicBezTo>
                    <a:lnTo>
                      <a:pt x="4176587" y="728975"/>
                    </a:lnTo>
                    <a:cubicBezTo>
                      <a:pt x="4176587" y="750457"/>
                      <a:pt x="4168053" y="771059"/>
                      <a:pt x="4152864" y="786249"/>
                    </a:cubicBezTo>
                    <a:cubicBezTo>
                      <a:pt x="4137674" y="801439"/>
                      <a:pt x="4117072" y="809972"/>
                      <a:pt x="4095590" y="809972"/>
                    </a:cubicBezTo>
                    <a:lnTo>
                      <a:pt x="80997" y="809972"/>
                    </a:lnTo>
                    <a:cubicBezTo>
                      <a:pt x="59515" y="809972"/>
                      <a:pt x="38913" y="801438"/>
                      <a:pt x="23723" y="786248"/>
                    </a:cubicBezTo>
                    <a:cubicBezTo>
                      <a:pt x="8533" y="771058"/>
                      <a:pt x="0" y="750456"/>
                      <a:pt x="0" y="728974"/>
                    </a:cubicBezTo>
                    <a:lnTo>
                      <a:pt x="0" y="80997"/>
                    </a:lnTo>
                    <a:close/>
                  </a:path>
                </a:pathLst>
              </a:custGeom>
              <a:solidFill>
                <a:schemeClr val="bg2">
                  <a:lumMod val="75000"/>
                  <a:lumOff val="25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84894" tIns="68580" rIns="68581" bIns="68580" numCol="1" spcCol="1270" anchor="ctr" anchorCtr="0">
                <a:noAutofit/>
              </a:bodyPr>
              <a:lstStyle/>
              <a:p>
                <a:pPr lvl="0" algn="r"/>
                <a:r>
                  <a:rPr lang="tr-TR" altLang="tr-TR" b="1" dirty="0">
                    <a:solidFill>
                      <a:srgbClr val="003258"/>
                    </a:solidFill>
                  </a:rPr>
                  <a:t>  </a:t>
                </a:r>
                <a:r>
                  <a:rPr lang="tr-TR" altLang="tr-TR" b="1" dirty="0">
                    <a:solidFill>
                      <a:schemeClr val="tx2"/>
                    </a:solidFill>
                  </a:rPr>
                  <a:t>S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ıvılaştırılmış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doğalgaz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(LNG)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ve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yer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altı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doğalgaz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depolama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yatırımları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endParaRPr lang="tr-TR" sz="17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3" name="25 Serbest Form"/>
              <p:cNvSpPr/>
              <p:nvPr/>
            </p:nvSpPr>
            <p:spPr>
              <a:xfrm>
                <a:off x="4644008" y="791319"/>
                <a:ext cx="4175999" cy="822485"/>
              </a:xfrm>
              <a:custGeom>
                <a:avLst/>
                <a:gdLst>
                  <a:gd name="connsiteX0" fmla="*/ 0 w 4175999"/>
                  <a:gd name="connsiteY0" fmla="*/ 80997 h 809972"/>
                  <a:gd name="connsiteX1" fmla="*/ 23724 w 4175999"/>
                  <a:gd name="connsiteY1" fmla="*/ 23723 h 809972"/>
                  <a:gd name="connsiteX2" fmla="*/ 80998 w 4175999"/>
                  <a:gd name="connsiteY2" fmla="*/ 0 h 809972"/>
                  <a:gd name="connsiteX3" fmla="*/ 4095002 w 4175999"/>
                  <a:gd name="connsiteY3" fmla="*/ 0 h 809972"/>
                  <a:gd name="connsiteX4" fmla="*/ 4152276 w 4175999"/>
                  <a:gd name="connsiteY4" fmla="*/ 23724 h 809972"/>
                  <a:gd name="connsiteX5" fmla="*/ 4175999 w 4175999"/>
                  <a:gd name="connsiteY5" fmla="*/ 80998 h 809972"/>
                  <a:gd name="connsiteX6" fmla="*/ 4175999 w 4175999"/>
                  <a:gd name="connsiteY6" fmla="*/ 728975 h 809972"/>
                  <a:gd name="connsiteX7" fmla="*/ 4152276 w 4175999"/>
                  <a:gd name="connsiteY7" fmla="*/ 786249 h 809972"/>
                  <a:gd name="connsiteX8" fmla="*/ 4095002 w 4175999"/>
                  <a:gd name="connsiteY8" fmla="*/ 809972 h 809972"/>
                  <a:gd name="connsiteX9" fmla="*/ 80997 w 4175999"/>
                  <a:gd name="connsiteY9" fmla="*/ 809972 h 809972"/>
                  <a:gd name="connsiteX10" fmla="*/ 23723 w 4175999"/>
                  <a:gd name="connsiteY10" fmla="*/ 786248 h 809972"/>
                  <a:gd name="connsiteX11" fmla="*/ 0 w 4175999"/>
                  <a:gd name="connsiteY11" fmla="*/ 728974 h 809972"/>
                  <a:gd name="connsiteX12" fmla="*/ 0 w 4175999"/>
                  <a:gd name="connsiteY12" fmla="*/ 80997 h 80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75999" h="809972">
                    <a:moveTo>
                      <a:pt x="0" y="80997"/>
                    </a:moveTo>
                    <a:cubicBezTo>
                      <a:pt x="0" y="59515"/>
                      <a:pt x="8534" y="38913"/>
                      <a:pt x="23724" y="23723"/>
                    </a:cubicBezTo>
                    <a:cubicBezTo>
                      <a:pt x="38914" y="8533"/>
                      <a:pt x="59516" y="0"/>
                      <a:pt x="80998" y="0"/>
                    </a:cubicBezTo>
                    <a:lnTo>
                      <a:pt x="4095002" y="0"/>
                    </a:lnTo>
                    <a:cubicBezTo>
                      <a:pt x="4116484" y="0"/>
                      <a:pt x="4137086" y="8534"/>
                      <a:pt x="4152276" y="23724"/>
                    </a:cubicBezTo>
                    <a:cubicBezTo>
                      <a:pt x="4167466" y="38914"/>
                      <a:pt x="4175999" y="59516"/>
                      <a:pt x="4175999" y="80998"/>
                    </a:cubicBezTo>
                    <a:lnTo>
                      <a:pt x="4175999" y="728975"/>
                    </a:lnTo>
                    <a:cubicBezTo>
                      <a:pt x="4175999" y="750457"/>
                      <a:pt x="4167465" y="771059"/>
                      <a:pt x="4152276" y="786249"/>
                    </a:cubicBezTo>
                    <a:cubicBezTo>
                      <a:pt x="4137086" y="801439"/>
                      <a:pt x="4116484" y="809972"/>
                      <a:pt x="4095002" y="809972"/>
                    </a:cubicBezTo>
                    <a:lnTo>
                      <a:pt x="80997" y="809972"/>
                    </a:lnTo>
                    <a:cubicBezTo>
                      <a:pt x="59515" y="809972"/>
                      <a:pt x="38913" y="801438"/>
                      <a:pt x="23723" y="786248"/>
                    </a:cubicBezTo>
                    <a:cubicBezTo>
                      <a:pt x="8533" y="771058"/>
                      <a:pt x="0" y="750456"/>
                      <a:pt x="0" y="728974"/>
                    </a:cubicBezTo>
                    <a:lnTo>
                      <a:pt x="0" y="80997"/>
                    </a:lnTo>
                    <a:close/>
                  </a:path>
                </a:pathLst>
              </a:custGeom>
              <a:solidFill>
                <a:schemeClr val="bg2">
                  <a:lumMod val="75000"/>
                  <a:lumOff val="25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92397" tIns="76200" rIns="76201" bIns="76200" numCol="1" spcCol="1270" anchor="ctr" anchorCtr="0">
                <a:noAutofit/>
              </a:bodyPr>
              <a:lstStyle/>
              <a:p>
                <a:pPr lvl="0" algn="r"/>
                <a:r>
                  <a:rPr lang="en-US" altLang="tr-TR" sz="1700" b="1" dirty="0" err="1">
                    <a:solidFill>
                      <a:schemeClr val="tx2"/>
                    </a:solidFill>
                  </a:rPr>
                  <a:t>Atık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ısıdan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geri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kazanım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yolu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ile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elektrik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üretimi</a:t>
                </a:r>
                <a:r>
                  <a:rPr lang="en-US" altLang="tr-TR" sz="1700" b="1" dirty="0">
                    <a:solidFill>
                      <a:schemeClr val="tx2"/>
                    </a:solidFill>
                  </a:rPr>
                  <a:t> </a:t>
                </a:r>
                <a:r>
                  <a:rPr lang="en-US" altLang="tr-TR" sz="1700" b="1" dirty="0" err="1">
                    <a:solidFill>
                      <a:schemeClr val="tx2"/>
                    </a:solidFill>
                  </a:rPr>
                  <a:t>yatırımlar</a:t>
                </a:r>
                <a:r>
                  <a:rPr lang="tr-TR" altLang="tr-TR" sz="1700" b="1" dirty="0">
                    <a:solidFill>
                      <a:schemeClr val="tx2"/>
                    </a:solidFill>
                  </a:rPr>
                  <a:t>ı</a:t>
                </a:r>
                <a:endParaRPr lang="tr-TR" sz="17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5" name="27 Serbest Form"/>
              <p:cNvSpPr/>
              <p:nvPr/>
            </p:nvSpPr>
            <p:spPr>
              <a:xfrm>
                <a:off x="4644007" y="1775520"/>
                <a:ext cx="4175999" cy="822484"/>
              </a:xfrm>
              <a:custGeom>
                <a:avLst/>
                <a:gdLst>
                  <a:gd name="connsiteX0" fmla="*/ 0 w 4175999"/>
                  <a:gd name="connsiteY0" fmla="*/ 80997 h 809972"/>
                  <a:gd name="connsiteX1" fmla="*/ 23724 w 4175999"/>
                  <a:gd name="connsiteY1" fmla="*/ 23723 h 809972"/>
                  <a:gd name="connsiteX2" fmla="*/ 80998 w 4175999"/>
                  <a:gd name="connsiteY2" fmla="*/ 0 h 809972"/>
                  <a:gd name="connsiteX3" fmla="*/ 4095002 w 4175999"/>
                  <a:gd name="connsiteY3" fmla="*/ 0 h 809972"/>
                  <a:gd name="connsiteX4" fmla="*/ 4152276 w 4175999"/>
                  <a:gd name="connsiteY4" fmla="*/ 23724 h 809972"/>
                  <a:gd name="connsiteX5" fmla="*/ 4175999 w 4175999"/>
                  <a:gd name="connsiteY5" fmla="*/ 80998 h 809972"/>
                  <a:gd name="connsiteX6" fmla="*/ 4175999 w 4175999"/>
                  <a:gd name="connsiteY6" fmla="*/ 728975 h 809972"/>
                  <a:gd name="connsiteX7" fmla="*/ 4152276 w 4175999"/>
                  <a:gd name="connsiteY7" fmla="*/ 786249 h 809972"/>
                  <a:gd name="connsiteX8" fmla="*/ 4095002 w 4175999"/>
                  <a:gd name="connsiteY8" fmla="*/ 809972 h 809972"/>
                  <a:gd name="connsiteX9" fmla="*/ 80997 w 4175999"/>
                  <a:gd name="connsiteY9" fmla="*/ 809972 h 809972"/>
                  <a:gd name="connsiteX10" fmla="*/ 23723 w 4175999"/>
                  <a:gd name="connsiteY10" fmla="*/ 786248 h 809972"/>
                  <a:gd name="connsiteX11" fmla="*/ 0 w 4175999"/>
                  <a:gd name="connsiteY11" fmla="*/ 728974 h 809972"/>
                  <a:gd name="connsiteX12" fmla="*/ 0 w 4175999"/>
                  <a:gd name="connsiteY12" fmla="*/ 80997 h 80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75999" h="809972">
                    <a:moveTo>
                      <a:pt x="0" y="80997"/>
                    </a:moveTo>
                    <a:cubicBezTo>
                      <a:pt x="0" y="59515"/>
                      <a:pt x="8534" y="38913"/>
                      <a:pt x="23724" y="23723"/>
                    </a:cubicBezTo>
                    <a:cubicBezTo>
                      <a:pt x="38914" y="8533"/>
                      <a:pt x="59516" y="0"/>
                      <a:pt x="80998" y="0"/>
                    </a:cubicBezTo>
                    <a:lnTo>
                      <a:pt x="4095002" y="0"/>
                    </a:lnTo>
                    <a:cubicBezTo>
                      <a:pt x="4116484" y="0"/>
                      <a:pt x="4137086" y="8534"/>
                      <a:pt x="4152276" y="23724"/>
                    </a:cubicBezTo>
                    <a:cubicBezTo>
                      <a:pt x="4167466" y="38914"/>
                      <a:pt x="4175999" y="59516"/>
                      <a:pt x="4175999" y="80998"/>
                    </a:cubicBezTo>
                    <a:lnTo>
                      <a:pt x="4175999" y="728975"/>
                    </a:lnTo>
                    <a:cubicBezTo>
                      <a:pt x="4175999" y="750457"/>
                      <a:pt x="4167465" y="771059"/>
                      <a:pt x="4152276" y="786249"/>
                    </a:cubicBezTo>
                    <a:cubicBezTo>
                      <a:pt x="4137086" y="801439"/>
                      <a:pt x="4116484" y="809972"/>
                      <a:pt x="4095002" y="809972"/>
                    </a:cubicBezTo>
                    <a:lnTo>
                      <a:pt x="80997" y="809972"/>
                    </a:lnTo>
                    <a:cubicBezTo>
                      <a:pt x="59515" y="809972"/>
                      <a:pt x="38913" y="801438"/>
                      <a:pt x="23723" y="786248"/>
                    </a:cubicBezTo>
                    <a:cubicBezTo>
                      <a:pt x="8533" y="771058"/>
                      <a:pt x="0" y="750456"/>
                      <a:pt x="0" y="728974"/>
                    </a:cubicBezTo>
                    <a:lnTo>
                      <a:pt x="0" y="80997"/>
                    </a:lnTo>
                    <a:close/>
                  </a:path>
                </a:pathLst>
              </a:custGeom>
              <a:solidFill>
                <a:schemeClr val="tx2">
                  <a:lumMod val="85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73347" tIns="57150" rIns="57151" bIns="57150" numCol="1" spcCol="1270" anchor="ctr" anchorCtr="0">
                <a:noAutofit/>
              </a:bodyPr>
              <a:lstStyle/>
              <a:p>
                <a:pPr algn="r" defTabSz="6667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tr-TR" altLang="tr-TR" sz="1500" b="1" dirty="0">
                    <a:solidFill>
                      <a:schemeClr val="bg1"/>
                    </a:solidFill>
                  </a:rPr>
                  <a:t>         </a:t>
                </a:r>
                <a:r>
                  <a:rPr lang="tr-TR" altLang="tr-TR" sz="2000" b="1" dirty="0">
                    <a:solidFill>
                      <a:schemeClr val="bg2"/>
                    </a:solidFill>
                  </a:rPr>
                  <a:t>Yerli kömüre dayalı termik santraller</a:t>
                </a:r>
              </a:p>
              <a:p>
                <a:pPr algn="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r-TR" sz="15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42 Serbest Form"/>
            <p:cNvSpPr/>
            <p:nvPr/>
          </p:nvSpPr>
          <p:spPr>
            <a:xfrm>
              <a:off x="246676" y="2429512"/>
              <a:ext cx="4176587" cy="1033979"/>
            </a:xfrm>
            <a:custGeom>
              <a:avLst/>
              <a:gdLst>
                <a:gd name="connsiteX0" fmla="*/ 0 w 4176587"/>
                <a:gd name="connsiteY0" fmla="*/ 80997 h 809972"/>
                <a:gd name="connsiteX1" fmla="*/ 23724 w 4176587"/>
                <a:gd name="connsiteY1" fmla="*/ 23723 h 809972"/>
                <a:gd name="connsiteX2" fmla="*/ 80998 w 4176587"/>
                <a:gd name="connsiteY2" fmla="*/ 0 h 809972"/>
                <a:gd name="connsiteX3" fmla="*/ 4095590 w 4176587"/>
                <a:gd name="connsiteY3" fmla="*/ 0 h 809972"/>
                <a:gd name="connsiteX4" fmla="*/ 4152864 w 4176587"/>
                <a:gd name="connsiteY4" fmla="*/ 23724 h 809972"/>
                <a:gd name="connsiteX5" fmla="*/ 4176587 w 4176587"/>
                <a:gd name="connsiteY5" fmla="*/ 80998 h 809972"/>
                <a:gd name="connsiteX6" fmla="*/ 4176587 w 4176587"/>
                <a:gd name="connsiteY6" fmla="*/ 728975 h 809972"/>
                <a:gd name="connsiteX7" fmla="*/ 4152864 w 4176587"/>
                <a:gd name="connsiteY7" fmla="*/ 786249 h 809972"/>
                <a:gd name="connsiteX8" fmla="*/ 4095590 w 4176587"/>
                <a:gd name="connsiteY8" fmla="*/ 809972 h 809972"/>
                <a:gd name="connsiteX9" fmla="*/ 80997 w 4176587"/>
                <a:gd name="connsiteY9" fmla="*/ 809972 h 809972"/>
                <a:gd name="connsiteX10" fmla="*/ 23723 w 4176587"/>
                <a:gd name="connsiteY10" fmla="*/ 786248 h 809972"/>
                <a:gd name="connsiteX11" fmla="*/ 0 w 4176587"/>
                <a:gd name="connsiteY11" fmla="*/ 728974 h 809972"/>
                <a:gd name="connsiteX12" fmla="*/ 0 w 4176587"/>
                <a:gd name="connsiteY12" fmla="*/ 80997 h 80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76587" h="809972">
                  <a:moveTo>
                    <a:pt x="0" y="80997"/>
                  </a:moveTo>
                  <a:cubicBezTo>
                    <a:pt x="0" y="59515"/>
                    <a:pt x="8534" y="38913"/>
                    <a:pt x="23724" y="23723"/>
                  </a:cubicBezTo>
                  <a:cubicBezTo>
                    <a:pt x="38914" y="8533"/>
                    <a:pt x="59516" y="0"/>
                    <a:pt x="80998" y="0"/>
                  </a:cubicBezTo>
                  <a:lnTo>
                    <a:pt x="4095590" y="0"/>
                  </a:lnTo>
                  <a:cubicBezTo>
                    <a:pt x="4117072" y="0"/>
                    <a:pt x="4137674" y="8534"/>
                    <a:pt x="4152864" y="23724"/>
                  </a:cubicBezTo>
                  <a:cubicBezTo>
                    <a:pt x="4168054" y="38914"/>
                    <a:pt x="4176587" y="59516"/>
                    <a:pt x="4176587" y="80998"/>
                  </a:cubicBezTo>
                  <a:lnTo>
                    <a:pt x="4176587" y="728975"/>
                  </a:lnTo>
                  <a:cubicBezTo>
                    <a:pt x="4176587" y="750457"/>
                    <a:pt x="4168053" y="771059"/>
                    <a:pt x="4152864" y="786249"/>
                  </a:cubicBezTo>
                  <a:cubicBezTo>
                    <a:pt x="4137674" y="801439"/>
                    <a:pt x="4117072" y="809972"/>
                    <a:pt x="4095590" y="809972"/>
                  </a:cubicBezTo>
                  <a:lnTo>
                    <a:pt x="80997" y="809972"/>
                  </a:lnTo>
                  <a:cubicBezTo>
                    <a:pt x="59515" y="809972"/>
                    <a:pt x="38913" y="801438"/>
                    <a:pt x="23723" y="786248"/>
                  </a:cubicBezTo>
                  <a:cubicBezTo>
                    <a:pt x="8533" y="771058"/>
                    <a:pt x="0" y="750456"/>
                    <a:pt x="0" y="728974"/>
                  </a:cubicBezTo>
                  <a:lnTo>
                    <a:pt x="0" y="80997"/>
                  </a:lnTo>
                  <a:close/>
                </a:path>
              </a:pathLst>
            </a:custGeom>
            <a:solidFill>
              <a:schemeClr val="tx2">
                <a:lumMod val="8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2514" tIns="76200" rIns="76201" bIns="76200" numCol="1" spcCol="1270" anchor="ctr" anchorCtr="0">
              <a:noAutofit/>
            </a:bodyPr>
            <a:lstStyle/>
            <a:p>
              <a:pPr algn="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altLang="tr-TR" sz="2000" b="1" dirty="0">
                  <a:solidFill>
                    <a:schemeClr val="bg2"/>
                  </a:solidFill>
                </a:rPr>
                <a:t>E</a:t>
              </a:r>
              <a:r>
                <a:rPr lang="en-US" altLang="tr-TR" sz="2000" b="1" dirty="0" err="1">
                  <a:solidFill>
                    <a:schemeClr val="bg2"/>
                  </a:solidFill>
                </a:rPr>
                <a:t>nerji</a:t>
              </a:r>
              <a:r>
                <a:rPr lang="en-US" altLang="tr-TR" sz="2000" b="1" dirty="0">
                  <a:solidFill>
                    <a:schemeClr val="bg2"/>
                  </a:solidFill>
                </a:rPr>
                <a:t> </a:t>
              </a:r>
              <a:r>
                <a:rPr lang="en-US" altLang="tr-TR" sz="2000" b="1" dirty="0" err="1">
                  <a:solidFill>
                    <a:schemeClr val="bg2"/>
                  </a:solidFill>
                </a:rPr>
                <a:t>verimliliğine</a:t>
              </a:r>
              <a:r>
                <a:rPr lang="en-US" altLang="tr-TR" sz="2000" b="1" dirty="0">
                  <a:solidFill>
                    <a:schemeClr val="bg2"/>
                  </a:solidFill>
                </a:rPr>
                <a:t> </a:t>
              </a:r>
              <a:r>
                <a:rPr lang="en-US" altLang="tr-TR" sz="2000" b="1" dirty="0" err="1">
                  <a:solidFill>
                    <a:schemeClr val="bg2"/>
                  </a:solidFill>
                </a:rPr>
                <a:t>yönelik</a:t>
              </a:r>
              <a:r>
                <a:rPr lang="en-US" altLang="tr-TR" sz="2000" b="1" dirty="0">
                  <a:solidFill>
                    <a:schemeClr val="bg2"/>
                  </a:solidFill>
                </a:rPr>
                <a:t> </a:t>
              </a:r>
              <a:r>
                <a:rPr lang="en-US" altLang="tr-TR" sz="2000" b="1" dirty="0" err="1">
                  <a:solidFill>
                    <a:schemeClr val="bg2"/>
                  </a:solidFill>
                </a:rPr>
                <a:t>yatırımlar</a:t>
              </a:r>
              <a:endParaRPr lang="tr-TR" altLang="tr-TR" sz="2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57" name="Grup 56"/>
          <p:cNvGrpSpPr/>
          <p:nvPr/>
        </p:nvGrpSpPr>
        <p:grpSpPr>
          <a:xfrm>
            <a:off x="6204054" y="4580299"/>
            <a:ext cx="5284308" cy="1340261"/>
            <a:chOff x="0" y="0"/>
            <a:chExt cx="4176587" cy="1340261"/>
          </a:xfrm>
          <a:solidFill>
            <a:schemeClr val="bg2">
              <a:lumMod val="75000"/>
              <a:lumOff val="25000"/>
            </a:schemeClr>
          </a:solidFill>
        </p:grpSpPr>
        <p:sp>
          <p:nvSpPr>
            <p:cNvPr id="58" name="Yuvarlatılmış Dikdörtgen 57"/>
            <p:cNvSpPr/>
            <p:nvPr/>
          </p:nvSpPr>
          <p:spPr>
            <a:xfrm>
              <a:off x="0" y="0"/>
              <a:ext cx="4176587" cy="134026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Yuvarlatılmış Dikdörtgen 4"/>
            <p:cNvSpPr/>
            <p:nvPr/>
          </p:nvSpPr>
          <p:spPr>
            <a:xfrm>
              <a:off x="1125885" y="8903"/>
              <a:ext cx="3050700" cy="123418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r"/>
              <a:r>
                <a:rPr lang="tr-TR" sz="2000" b="1" dirty="0">
                  <a:solidFill>
                    <a:schemeClr val="tx2"/>
                  </a:solidFill>
                </a:rPr>
                <a:t>Demiryolu taşımacılığı </a:t>
              </a:r>
              <a:endParaRPr lang="tr-TR" sz="2000" dirty="0">
                <a:solidFill>
                  <a:schemeClr val="tx2"/>
                </a:solidFill>
              </a:endParaRPr>
            </a:p>
          </p:txBody>
        </p:sp>
      </p:grpSp>
      <p:sp>
        <p:nvSpPr>
          <p:cNvPr id="20" name="22 Yuvarlatılmış Dikdörtgen"/>
          <p:cNvSpPr/>
          <p:nvPr/>
        </p:nvSpPr>
        <p:spPr>
          <a:xfrm>
            <a:off x="911239" y="1536578"/>
            <a:ext cx="1152000" cy="1188000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1" name="7 Resim" descr="df2698a280ea4978a7bce70c1c397c2f-480x268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51" y="1536578"/>
            <a:ext cx="1152000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6 Resim" descr="Marmara_Ereglisi_LNG_Terminali--HI-115185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81" y="3129705"/>
            <a:ext cx="1152000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5 Resim" descr="elektrik-18--HI-664187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51" y="3113116"/>
            <a:ext cx="1152000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34 Resim" descr="2404_2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8781" y="4722832"/>
            <a:ext cx="1152000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6 Resim" descr="210736_yuk-treni.jp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80" y="4687030"/>
            <a:ext cx="1152242" cy="1187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5208"/>
            <a:ext cx="12192000" cy="687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3 Metin kutusu"/>
          <p:cNvSpPr txBox="1">
            <a:spLocks noChangeArrowheads="1"/>
          </p:cNvSpPr>
          <p:nvPr/>
        </p:nvSpPr>
        <p:spPr bwMode="auto">
          <a:xfrm>
            <a:off x="1507469" y="882204"/>
            <a:ext cx="90011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tr-TR" sz="3200" b="1" u="sng" dirty="0">
                <a:solidFill>
                  <a:srgbClr val="FF0000"/>
                </a:solidFill>
                <a:latin typeface="Calibri"/>
                <a:cs typeface="Arial" charset="0"/>
              </a:rPr>
              <a:t>5. Bölge</a:t>
            </a:r>
            <a:r>
              <a:rPr lang="tr-TR" sz="3200" b="1" u="sng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tr-TR" sz="3200" b="1" u="sng" dirty="0">
                <a:solidFill>
                  <a:srgbClr val="2D2D8A">
                    <a:lumMod val="50000"/>
                  </a:srgbClr>
                </a:solidFill>
                <a:latin typeface="Calibri"/>
                <a:cs typeface="Arial" charset="0"/>
              </a:rPr>
              <a:t>desteklerinden yararlanan yatırım konuları  </a:t>
            </a:r>
          </a:p>
        </p:txBody>
      </p:sp>
      <p:sp>
        <p:nvSpPr>
          <p:cNvPr id="36" name="9 Dikdörtgen"/>
          <p:cNvSpPr/>
          <p:nvPr/>
        </p:nvSpPr>
        <p:spPr>
          <a:xfrm>
            <a:off x="7461285" y="306642"/>
            <a:ext cx="409098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tr-T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ÖNCELİKLİ YATIRIMLAR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1524001" y="1610876"/>
            <a:ext cx="9103451" cy="2588886"/>
            <a:chOff x="223031" y="1628799"/>
            <a:chExt cx="8940581" cy="2518301"/>
          </a:xfrm>
        </p:grpSpPr>
        <p:graphicFrame>
          <p:nvGraphicFramePr>
            <p:cNvPr id="22" name="29 Diyagram"/>
            <p:cNvGraphicFramePr/>
            <p:nvPr>
              <p:extLst/>
            </p:nvPr>
          </p:nvGraphicFramePr>
          <p:xfrm>
            <a:off x="266129" y="1633885"/>
            <a:ext cx="4176587" cy="128465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1" name="7 Resim" descr="denizyolu-tasimaciligi.png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18" y="1722434"/>
              <a:ext cx="962121" cy="9860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27 Serbest Form"/>
            <p:cNvSpPr/>
            <p:nvPr/>
          </p:nvSpPr>
          <p:spPr>
            <a:xfrm>
              <a:off x="4716016" y="1628799"/>
              <a:ext cx="4447596" cy="1080000"/>
            </a:xfrm>
            <a:custGeom>
              <a:avLst/>
              <a:gdLst>
                <a:gd name="connsiteX0" fmla="*/ 0 w 4175999"/>
                <a:gd name="connsiteY0" fmla="*/ 80997 h 809972"/>
                <a:gd name="connsiteX1" fmla="*/ 23724 w 4175999"/>
                <a:gd name="connsiteY1" fmla="*/ 23723 h 809972"/>
                <a:gd name="connsiteX2" fmla="*/ 80998 w 4175999"/>
                <a:gd name="connsiteY2" fmla="*/ 0 h 809972"/>
                <a:gd name="connsiteX3" fmla="*/ 4095002 w 4175999"/>
                <a:gd name="connsiteY3" fmla="*/ 0 h 809972"/>
                <a:gd name="connsiteX4" fmla="*/ 4152276 w 4175999"/>
                <a:gd name="connsiteY4" fmla="*/ 23724 h 809972"/>
                <a:gd name="connsiteX5" fmla="*/ 4175999 w 4175999"/>
                <a:gd name="connsiteY5" fmla="*/ 80998 h 809972"/>
                <a:gd name="connsiteX6" fmla="*/ 4175999 w 4175999"/>
                <a:gd name="connsiteY6" fmla="*/ 728975 h 809972"/>
                <a:gd name="connsiteX7" fmla="*/ 4152276 w 4175999"/>
                <a:gd name="connsiteY7" fmla="*/ 786249 h 809972"/>
                <a:gd name="connsiteX8" fmla="*/ 4095002 w 4175999"/>
                <a:gd name="connsiteY8" fmla="*/ 809972 h 809972"/>
                <a:gd name="connsiteX9" fmla="*/ 80997 w 4175999"/>
                <a:gd name="connsiteY9" fmla="*/ 809972 h 809972"/>
                <a:gd name="connsiteX10" fmla="*/ 23723 w 4175999"/>
                <a:gd name="connsiteY10" fmla="*/ 786248 h 809972"/>
                <a:gd name="connsiteX11" fmla="*/ 0 w 4175999"/>
                <a:gd name="connsiteY11" fmla="*/ 728974 h 809972"/>
                <a:gd name="connsiteX12" fmla="*/ 0 w 4175999"/>
                <a:gd name="connsiteY12" fmla="*/ 80997 h 80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75999" h="809972">
                  <a:moveTo>
                    <a:pt x="0" y="80997"/>
                  </a:moveTo>
                  <a:cubicBezTo>
                    <a:pt x="0" y="59515"/>
                    <a:pt x="8534" y="38913"/>
                    <a:pt x="23724" y="23723"/>
                  </a:cubicBezTo>
                  <a:cubicBezTo>
                    <a:pt x="38914" y="8533"/>
                    <a:pt x="59516" y="0"/>
                    <a:pt x="80998" y="0"/>
                  </a:cubicBezTo>
                  <a:lnTo>
                    <a:pt x="4095002" y="0"/>
                  </a:lnTo>
                  <a:cubicBezTo>
                    <a:pt x="4116484" y="0"/>
                    <a:pt x="4137086" y="8534"/>
                    <a:pt x="4152276" y="23724"/>
                  </a:cubicBezTo>
                  <a:cubicBezTo>
                    <a:pt x="4167466" y="38914"/>
                    <a:pt x="4175999" y="59516"/>
                    <a:pt x="4175999" y="80998"/>
                  </a:cubicBezTo>
                  <a:lnTo>
                    <a:pt x="4175999" y="728975"/>
                  </a:lnTo>
                  <a:cubicBezTo>
                    <a:pt x="4175999" y="750457"/>
                    <a:pt x="4167465" y="771059"/>
                    <a:pt x="4152276" y="786249"/>
                  </a:cubicBezTo>
                  <a:cubicBezTo>
                    <a:pt x="4137086" y="801439"/>
                    <a:pt x="4116484" y="809972"/>
                    <a:pt x="4095002" y="809972"/>
                  </a:cubicBezTo>
                  <a:lnTo>
                    <a:pt x="80997" y="809972"/>
                  </a:lnTo>
                  <a:cubicBezTo>
                    <a:pt x="59515" y="809972"/>
                    <a:pt x="38913" y="801438"/>
                    <a:pt x="23723" y="786248"/>
                  </a:cubicBezTo>
                  <a:cubicBezTo>
                    <a:pt x="8533" y="771058"/>
                    <a:pt x="0" y="750456"/>
                    <a:pt x="0" y="728974"/>
                  </a:cubicBezTo>
                  <a:lnTo>
                    <a:pt x="0" y="80997"/>
                  </a:lnTo>
                  <a:close/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3347" tIns="57150" rIns="57151" bIns="57150" numCol="1" spcCol="1270" anchor="ctr" anchorCtr="0">
              <a:noAutofit/>
            </a:bodyPr>
            <a:lstStyle/>
            <a:p>
              <a:pPr algn="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1500" b="1" dirty="0">
                  <a:solidFill>
                    <a:schemeClr val="tx2"/>
                  </a:solidFill>
                </a:rPr>
                <a:t>         Kültür ve Turizm Koruma ve Gelişim Bölgelerinde </a:t>
              </a:r>
              <a:r>
                <a:rPr lang="en-US" altLang="tr-TR" sz="1500" b="1" dirty="0">
                  <a:solidFill>
                    <a:schemeClr val="tx2"/>
                  </a:solidFill>
                </a:rPr>
                <a:t>veya termal turizm konusunda </a:t>
              </a:r>
              <a:r>
                <a:rPr lang="tr-TR" altLang="tr-TR" sz="1500" b="1" dirty="0">
                  <a:solidFill>
                    <a:schemeClr val="tx2"/>
                  </a:solidFill>
                </a:rPr>
                <a:t>yapılacak turizm konaklama yatırımları</a:t>
              </a:r>
              <a:endParaRPr lang="tr-TR" sz="1500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28 Yuvarlatılmış Dikdörtgen"/>
            <p:cNvSpPr/>
            <p:nvPr/>
          </p:nvSpPr>
          <p:spPr>
            <a:xfrm>
              <a:off x="4760433" y="1722434"/>
              <a:ext cx="979504" cy="914478"/>
            </a:xfrm>
            <a:prstGeom prst="roundRect">
              <a:avLst>
                <a:gd name="adj" fmla="val 10000"/>
              </a:avLst>
            </a:prstGeom>
            <a:blipFill rotWithShape="0">
              <a:blip r:embed="rId9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27 Serbest Form"/>
            <p:cNvSpPr/>
            <p:nvPr/>
          </p:nvSpPr>
          <p:spPr>
            <a:xfrm>
              <a:off x="223031" y="2852113"/>
              <a:ext cx="4249295" cy="1080000"/>
            </a:xfrm>
            <a:custGeom>
              <a:avLst/>
              <a:gdLst>
                <a:gd name="connsiteX0" fmla="*/ 0 w 4175999"/>
                <a:gd name="connsiteY0" fmla="*/ 80997 h 809972"/>
                <a:gd name="connsiteX1" fmla="*/ 23724 w 4175999"/>
                <a:gd name="connsiteY1" fmla="*/ 23723 h 809972"/>
                <a:gd name="connsiteX2" fmla="*/ 80998 w 4175999"/>
                <a:gd name="connsiteY2" fmla="*/ 0 h 809972"/>
                <a:gd name="connsiteX3" fmla="*/ 4095002 w 4175999"/>
                <a:gd name="connsiteY3" fmla="*/ 0 h 809972"/>
                <a:gd name="connsiteX4" fmla="*/ 4152276 w 4175999"/>
                <a:gd name="connsiteY4" fmla="*/ 23724 h 809972"/>
                <a:gd name="connsiteX5" fmla="*/ 4175999 w 4175999"/>
                <a:gd name="connsiteY5" fmla="*/ 80998 h 809972"/>
                <a:gd name="connsiteX6" fmla="*/ 4175999 w 4175999"/>
                <a:gd name="connsiteY6" fmla="*/ 728975 h 809972"/>
                <a:gd name="connsiteX7" fmla="*/ 4152276 w 4175999"/>
                <a:gd name="connsiteY7" fmla="*/ 786249 h 809972"/>
                <a:gd name="connsiteX8" fmla="*/ 4095002 w 4175999"/>
                <a:gd name="connsiteY8" fmla="*/ 809972 h 809972"/>
                <a:gd name="connsiteX9" fmla="*/ 80997 w 4175999"/>
                <a:gd name="connsiteY9" fmla="*/ 809972 h 809972"/>
                <a:gd name="connsiteX10" fmla="*/ 23723 w 4175999"/>
                <a:gd name="connsiteY10" fmla="*/ 786248 h 809972"/>
                <a:gd name="connsiteX11" fmla="*/ 0 w 4175999"/>
                <a:gd name="connsiteY11" fmla="*/ 728974 h 809972"/>
                <a:gd name="connsiteX12" fmla="*/ 0 w 4175999"/>
                <a:gd name="connsiteY12" fmla="*/ 80997 h 80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75999" h="809972">
                  <a:moveTo>
                    <a:pt x="0" y="80997"/>
                  </a:moveTo>
                  <a:cubicBezTo>
                    <a:pt x="0" y="59515"/>
                    <a:pt x="8534" y="38913"/>
                    <a:pt x="23724" y="23723"/>
                  </a:cubicBezTo>
                  <a:cubicBezTo>
                    <a:pt x="38914" y="8533"/>
                    <a:pt x="59516" y="0"/>
                    <a:pt x="80998" y="0"/>
                  </a:cubicBezTo>
                  <a:lnTo>
                    <a:pt x="4095002" y="0"/>
                  </a:lnTo>
                  <a:cubicBezTo>
                    <a:pt x="4116484" y="0"/>
                    <a:pt x="4137086" y="8534"/>
                    <a:pt x="4152276" y="23724"/>
                  </a:cubicBezTo>
                  <a:cubicBezTo>
                    <a:pt x="4167466" y="38914"/>
                    <a:pt x="4175999" y="59516"/>
                    <a:pt x="4175999" y="80998"/>
                  </a:cubicBezTo>
                  <a:lnTo>
                    <a:pt x="4175999" y="728975"/>
                  </a:lnTo>
                  <a:cubicBezTo>
                    <a:pt x="4175999" y="750457"/>
                    <a:pt x="4167465" y="771059"/>
                    <a:pt x="4152276" y="786249"/>
                  </a:cubicBezTo>
                  <a:cubicBezTo>
                    <a:pt x="4137086" y="801439"/>
                    <a:pt x="4116484" y="809972"/>
                    <a:pt x="4095002" y="809972"/>
                  </a:cubicBezTo>
                  <a:lnTo>
                    <a:pt x="80997" y="809972"/>
                  </a:lnTo>
                  <a:cubicBezTo>
                    <a:pt x="59515" y="809972"/>
                    <a:pt x="38913" y="801438"/>
                    <a:pt x="23723" y="786248"/>
                  </a:cubicBezTo>
                  <a:cubicBezTo>
                    <a:pt x="8533" y="771058"/>
                    <a:pt x="0" y="750456"/>
                    <a:pt x="0" y="728974"/>
                  </a:cubicBezTo>
                  <a:lnTo>
                    <a:pt x="0" y="80997"/>
                  </a:lnTo>
                  <a:close/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3347" tIns="57150" rIns="57151" bIns="57150" numCol="1" spcCol="1270" anchor="ctr" anchorCtr="0">
              <a:noAutofit/>
            </a:bodyPr>
            <a:lstStyle/>
            <a:p>
              <a:pPr algn="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tr-TR" altLang="tr-TR" sz="1500" b="1" dirty="0">
                  <a:solidFill>
                    <a:schemeClr val="accent6">
                      <a:lumMod val="50000"/>
                    </a:schemeClr>
                  </a:solidFill>
                </a:rPr>
                <a:t>         </a:t>
              </a:r>
              <a:r>
                <a:rPr lang="tr-TR" b="1" dirty="0">
                  <a:solidFill>
                    <a:schemeClr val="tx2"/>
                  </a:solidFill>
                </a:rPr>
                <a:t>Uluslararası fuar alanı yatırımları</a:t>
              </a:r>
              <a:endParaRPr lang="tr-TR" dirty="0">
                <a:solidFill>
                  <a:schemeClr val="tx2"/>
                </a:solidFill>
              </a:endParaRPr>
            </a:p>
            <a:p>
              <a:pPr algn="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15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6" name="6 Resim" descr="fuar.jpg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04" y="2918542"/>
              <a:ext cx="1030835" cy="10013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 9"/>
            <p:cNvGrpSpPr/>
            <p:nvPr/>
          </p:nvGrpSpPr>
          <p:grpSpPr>
            <a:xfrm>
              <a:off x="4704755" y="2863075"/>
              <a:ext cx="4392662" cy="1284025"/>
              <a:chOff x="-10673" y="-207111"/>
              <a:chExt cx="4392662" cy="1284025"/>
            </a:xfrm>
          </p:grpSpPr>
          <p:sp>
            <p:nvSpPr>
              <p:cNvPr id="15" name="Yuvarlatılmış Dikdörtgen 14"/>
              <p:cNvSpPr/>
              <p:nvPr/>
            </p:nvSpPr>
            <p:spPr>
              <a:xfrm>
                <a:off x="-10673" y="-186423"/>
                <a:ext cx="4392662" cy="108000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85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Yuvarlatılmış Dikdörtgen 4"/>
              <p:cNvSpPr/>
              <p:nvPr/>
            </p:nvSpPr>
            <p:spPr>
              <a:xfrm>
                <a:off x="1024509" y="-207111"/>
                <a:ext cx="3218951" cy="12840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algn="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altLang="tr-TR" sz="1400" b="1" dirty="0">
                    <a:solidFill>
                      <a:schemeClr val="bg2"/>
                    </a:solidFill>
                    <a:latin typeface="+mj-lt"/>
                  </a:rPr>
                  <a:t>Yenilenebilir Enerji üretimine yönelik türbin ve jeneratör ile rüzgar enerjisi üretiminde kullanılan kanat imalatı yatırımları </a:t>
                </a:r>
                <a:endParaRPr lang="tr-TR" sz="1400" b="1" dirty="0">
                  <a:solidFill>
                    <a:schemeClr val="bg2"/>
                  </a:solidFill>
                  <a:latin typeface="+mj-lt"/>
                </a:endParaRPr>
              </a:p>
            </p:txBody>
          </p:sp>
        </p:grpSp>
        <p:pic>
          <p:nvPicPr>
            <p:cNvPr id="2" name="Resim 1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710" y="2922008"/>
              <a:ext cx="978228" cy="9834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9" name="Yuvarlatılmış Dikdörtgen 18"/>
          <p:cNvSpPr/>
          <p:nvPr/>
        </p:nvSpPr>
        <p:spPr>
          <a:xfrm>
            <a:off x="1449368" y="4183299"/>
            <a:ext cx="4401337" cy="1430025"/>
          </a:xfrm>
          <a:prstGeom prst="roundRect">
            <a:avLst>
              <a:gd name="adj" fmla="val 10000"/>
            </a:avLst>
          </a:prstGeom>
          <a:solidFill>
            <a:schemeClr val="tx2">
              <a:lumMod val="8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" name="Resim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91" y="4444193"/>
            <a:ext cx="1031768" cy="1107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Dikdörtgen 20"/>
          <p:cNvSpPr/>
          <p:nvPr/>
        </p:nvSpPr>
        <p:spPr>
          <a:xfrm>
            <a:off x="2794732" y="4390435"/>
            <a:ext cx="2940382" cy="1288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66750">
              <a:lnSpc>
                <a:spcPct val="90000"/>
              </a:lnSpc>
              <a:spcAft>
                <a:spcPct val="35000"/>
              </a:spcAft>
            </a:pPr>
            <a:r>
              <a:rPr lang="tr-TR" sz="1400" b="1" dirty="0">
                <a:solidFill>
                  <a:schemeClr val="bg2"/>
                </a:solidFill>
                <a:latin typeface="+mj-lt"/>
              </a:rPr>
              <a:t>Direkt soğutmalı </a:t>
            </a:r>
            <a:r>
              <a:rPr lang="tr-TR" sz="1400" b="1" dirty="0" err="1">
                <a:solidFill>
                  <a:schemeClr val="bg2"/>
                </a:solidFill>
                <a:latin typeface="+mj-lt"/>
              </a:rPr>
              <a:t>slab</a:t>
            </a:r>
            <a:r>
              <a:rPr lang="tr-TR" sz="1400" b="1" dirty="0">
                <a:solidFill>
                  <a:schemeClr val="bg2"/>
                </a:solidFill>
                <a:latin typeface="+mj-lt"/>
              </a:rPr>
              <a:t> döküm ve </a:t>
            </a:r>
          </a:p>
          <a:p>
            <a:pPr algn="r" defTabSz="666750">
              <a:lnSpc>
                <a:spcPct val="90000"/>
              </a:lnSpc>
              <a:spcAft>
                <a:spcPct val="35000"/>
              </a:spcAft>
            </a:pPr>
            <a:r>
              <a:rPr lang="tr-TR" sz="1400" b="1" dirty="0">
                <a:solidFill>
                  <a:schemeClr val="bg2"/>
                </a:solidFill>
                <a:latin typeface="+mj-lt"/>
              </a:rPr>
              <a:t>sıcak haddeleme yöntemi ile </a:t>
            </a:r>
          </a:p>
          <a:p>
            <a:pPr algn="r" defTabSz="666750">
              <a:lnSpc>
                <a:spcPct val="90000"/>
              </a:lnSpc>
              <a:spcAft>
                <a:spcPct val="35000"/>
              </a:spcAft>
            </a:pPr>
            <a:r>
              <a:rPr lang="tr-TR" sz="1400" b="1" dirty="0">
                <a:solidFill>
                  <a:schemeClr val="bg2"/>
                </a:solidFill>
                <a:latin typeface="+mj-lt"/>
              </a:rPr>
              <a:t>alüminyum yassı mamul üretimine </a:t>
            </a:r>
          </a:p>
          <a:p>
            <a:pPr algn="r" defTabSz="666750">
              <a:lnSpc>
                <a:spcPct val="90000"/>
              </a:lnSpc>
              <a:spcAft>
                <a:spcPct val="35000"/>
              </a:spcAft>
            </a:pPr>
            <a:r>
              <a:rPr lang="tr-TR" sz="1400" b="1" dirty="0">
                <a:solidFill>
                  <a:schemeClr val="bg2"/>
                </a:solidFill>
                <a:latin typeface="+mj-lt"/>
              </a:rPr>
              <a:t>yönelik entegre yatırımlar</a:t>
            </a:r>
            <a:r>
              <a:rPr lang="tr-TR" altLang="tr-TR" sz="1400" b="1" dirty="0">
                <a:solidFill>
                  <a:schemeClr val="bg2"/>
                </a:solidFill>
                <a:latin typeface="+mj-lt"/>
              </a:rPr>
              <a:t>.</a:t>
            </a:r>
            <a:endParaRPr lang="tr-TR" sz="14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8" name="27 Serbest Form"/>
          <p:cNvSpPr/>
          <p:nvPr/>
        </p:nvSpPr>
        <p:spPr>
          <a:xfrm>
            <a:off x="6164041" y="4255717"/>
            <a:ext cx="4463411" cy="1430025"/>
          </a:xfrm>
          <a:custGeom>
            <a:avLst/>
            <a:gdLst>
              <a:gd name="connsiteX0" fmla="*/ 0 w 4175999"/>
              <a:gd name="connsiteY0" fmla="*/ 80997 h 809972"/>
              <a:gd name="connsiteX1" fmla="*/ 23724 w 4175999"/>
              <a:gd name="connsiteY1" fmla="*/ 23723 h 809972"/>
              <a:gd name="connsiteX2" fmla="*/ 80998 w 4175999"/>
              <a:gd name="connsiteY2" fmla="*/ 0 h 809972"/>
              <a:gd name="connsiteX3" fmla="*/ 4095002 w 4175999"/>
              <a:gd name="connsiteY3" fmla="*/ 0 h 809972"/>
              <a:gd name="connsiteX4" fmla="*/ 4152276 w 4175999"/>
              <a:gd name="connsiteY4" fmla="*/ 23724 h 809972"/>
              <a:gd name="connsiteX5" fmla="*/ 4175999 w 4175999"/>
              <a:gd name="connsiteY5" fmla="*/ 80998 h 809972"/>
              <a:gd name="connsiteX6" fmla="*/ 4175999 w 4175999"/>
              <a:gd name="connsiteY6" fmla="*/ 728975 h 809972"/>
              <a:gd name="connsiteX7" fmla="*/ 4152276 w 4175999"/>
              <a:gd name="connsiteY7" fmla="*/ 786249 h 809972"/>
              <a:gd name="connsiteX8" fmla="*/ 4095002 w 4175999"/>
              <a:gd name="connsiteY8" fmla="*/ 809972 h 809972"/>
              <a:gd name="connsiteX9" fmla="*/ 80997 w 4175999"/>
              <a:gd name="connsiteY9" fmla="*/ 809972 h 809972"/>
              <a:gd name="connsiteX10" fmla="*/ 23723 w 4175999"/>
              <a:gd name="connsiteY10" fmla="*/ 786248 h 809972"/>
              <a:gd name="connsiteX11" fmla="*/ 0 w 4175999"/>
              <a:gd name="connsiteY11" fmla="*/ 728974 h 809972"/>
              <a:gd name="connsiteX12" fmla="*/ 0 w 4175999"/>
              <a:gd name="connsiteY12" fmla="*/ 80997 h 80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75999" h="809972">
                <a:moveTo>
                  <a:pt x="0" y="80997"/>
                </a:moveTo>
                <a:cubicBezTo>
                  <a:pt x="0" y="59515"/>
                  <a:pt x="8534" y="38913"/>
                  <a:pt x="23724" y="23723"/>
                </a:cubicBezTo>
                <a:cubicBezTo>
                  <a:pt x="38914" y="8533"/>
                  <a:pt x="59516" y="0"/>
                  <a:pt x="80998" y="0"/>
                </a:cubicBezTo>
                <a:lnTo>
                  <a:pt x="4095002" y="0"/>
                </a:lnTo>
                <a:cubicBezTo>
                  <a:pt x="4116484" y="0"/>
                  <a:pt x="4137086" y="8534"/>
                  <a:pt x="4152276" y="23724"/>
                </a:cubicBezTo>
                <a:cubicBezTo>
                  <a:pt x="4167466" y="38914"/>
                  <a:pt x="4175999" y="59516"/>
                  <a:pt x="4175999" y="80998"/>
                </a:cubicBezTo>
                <a:lnTo>
                  <a:pt x="4175999" y="728975"/>
                </a:lnTo>
                <a:cubicBezTo>
                  <a:pt x="4175999" y="750457"/>
                  <a:pt x="4167465" y="771059"/>
                  <a:pt x="4152276" y="786249"/>
                </a:cubicBezTo>
                <a:cubicBezTo>
                  <a:pt x="4137086" y="801439"/>
                  <a:pt x="4116484" y="809972"/>
                  <a:pt x="4095002" y="809972"/>
                </a:cubicBezTo>
                <a:lnTo>
                  <a:pt x="80997" y="809972"/>
                </a:lnTo>
                <a:cubicBezTo>
                  <a:pt x="59515" y="809972"/>
                  <a:pt x="38913" y="801438"/>
                  <a:pt x="23723" y="786248"/>
                </a:cubicBezTo>
                <a:cubicBezTo>
                  <a:pt x="8533" y="771058"/>
                  <a:pt x="0" y="750456"/>
                  <a:pt x="0" y="728974"/>
                </a:cubicBezTo>
                <a:lnTo>
                  <a:pt x="0" y="80997"/>
                </a:lnTo>
                <a:close/>
              </a:path>
            </a:pathLst>
          </a:custGeom>
          <a:solidFill>
            <a:schemeClr val="bg2">
              <a:lumMod val="75000"/>
              <a:lumOff val="2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73347" tIns="57150" rIns="57151" bIns="57150" numCol="1" spcCol="1270" anchor="ctr" anchorCtr="0">
            <a:noAutofit/>
          </a:bodyPr>
          <a:lstStyle/>
          <a:p>
            <a:pPr algn="r" defTabSz="666750">
              <a:lnSpc>
                <a:spcPct val="90000"/>
              </a:lnSpc>
              <a:spcAft>
                <a:spcPct val="35000"/>
              </a:spcAft>
            </a:pPr>
            <a:r>
              <a:rPr lang="tr-TR" altLang="tr-TR" sz="1500" b="1" dirty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tr-TR" b="1" dirty="0">
                <a:solidFill>
                  <a:schemeClr val="tx2"/>
                </a:solidFill>
              </a:rPr>
              <a:t>Lisanslı Depoculuk yatırımları</a:t>
            </a:r>
            <a:endParaRPr lang="tr-TR" dirty="0">
              <a:solidFill>
                <a:schemeClr val="tx2"/>
              </a:solidFill>
            </a:endParaRPr>
          </a:p>
          <a:p>
            <a:pPr algn="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irc_mi" descr="LİSANSLI DEPO ile ilgili görsel sonucu">
            <a:hlinkClick r:id="rId13"/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80" y="4444193"/>
            <a:ext cx="978766" cy="110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5610"/>
            <a:ext cx="12192000" cy="685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2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Dikdörtgen"/>
          <p:cNvSpPr/>
          <p:nvPr/>
        </p:nvSpPr>
        <p:spPr>
          <a:xfrm>
            <a:off x="6469064" y="261939"/>
            <a:ext cx="409098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tr-T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ÖNCELİKLİ YATIRIMLAR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631504" y="744399"/>
            <a:ext cx="8928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tr-TR" sz="3200" b="1" u="sng" dirty="0">
                <a:solidFill>
                  <a:srgbClr val="FF0000"/>
                </a:solidFill>
                <a:latin typeface="Calibri"/>
                <a:cs typeface="Arial" charset="0"/>
              </a:rPr>
              <a:t>5. Bölge</a:t>
            </a:r>
            <a:r>
              <a:rPr lang="tr-TR" sz="3200" b="1" u="sng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tr-TR" sz="3200" b="1" u="sng" dirty="0">
                <a:solidFill>
                  <a:srgbClr val="2D2D8A">
                    <a:lumMod val="50000"/>
                  </a:srgbClr>
                </a:solidFill>
                <a:latin typeface="Calibri"/>
                <a:cs typeface="Arial" charset="0"/>
              </a:rPr>
              <a:t>desteklerinden yararlanan yatırım konuları  </a:t>
            </a:r>
          </a:p>
        </p:txBody>
      </p:sp>
      <p:sp>
        <p:nvSpPr>
          <p:cNvPr id="4" name="27 Serbest Form"/>
          <p:cNvSpPr/>
          <p:nvPr/>
        </p:nvSpPr>
        <p:spPr>
          <a:xfrm>
            <a:off x="1322963" y="1772816"/>
            <a:ext cx="4628558" cy="1320580"/>
          </a:xfrm>
          <a:custGeom>
            <a:avLst/>
            <a:gdLst>
              <a:gd name="connsiteX0" fmla="*/ 0 w 4175999"/>
              <a:gd name="connsiteY0" fmla="*/ 80997 h 809972"/>
              <a:gd name="connsiteX1" fmla="*/ 23724 w 4175999"/>
              <a:gd name="connsiteY1" fmla="*/ 23723 h 809972"/>
              <a:gd name="connsiteX2" fmla="*/ 80998 w 4175999"/>
              <a:gd name="connsiteY2" fmla="*/ 0 h 809972"/>
              <a:gd name="connsiteX3" fmla="*/ 4095002 w 4175999"/>
              <a:gd name="connsiteY3" fmla="*/ 0 h 809972"/>
              <a:gd name="connsiteX4" fmla="*/ 4152276 w 4175999"/>
              <a:gd name="connsiteY4" fmla="*/ 23724 h 809972"/>
              <a:gd name="connsiteX5" fmla="*/ 4175999 w 4175999"/>
              <a:gd name="connsiteY5" fmla="*/ 80998 h 809972"/>
              <a:gd name="connsiteX6" fmla="*/ 4175999 w 4175999"/>
              <a:gd name="connsiteY6" fmla="*/ 728975 h 809972"/>
              <a:gd name="connsiteX7" fmla="*/ 4152276 w 4175999"/>
              <a:gd name="connsiteY7" fmla="*/ 786249 h 809972"/>
              <a:gd name="connsiteX8" fmla="*/ 4095002 w 4175999"/>
              <a:gd name="connsiteY8" fmla="*/ 809972 h 809972"/>
              <a:gd name="connsiteX9" fmla="*/ 80997 w 4175999"/>
              <a:gd name="connsiteY9" fmla="*/ 809972 h 809972"/>
              <a:gd name="connsiteX10" fmla="*/ 23723 w 4175999"/>
              <a:gd name="connsiteY10" fmla="*/ 786248 h 809972"/>
              <a:gd name="connsiteX11" fmla="*/ 0 w 4175999"/>
              <a:gd name="connsiteY11" fmla="*/ 728974 h 809972"/>
              <a:gd name="connsiteX12" fmla="*/ 0 w 4175999"/>
              <a:gd name="connsiteY12" fmla="*/ 80997 h 80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75999" h="809972">
                <a:moveTo>
                  <a:pt x="0" y="80997"/>
                </a:moveTo>
                <a:cubicBezTo>
                  <a:pt x="0" y="59515"/>
                  <a:pt x="8534" y="38913"/>
                  <a:pt x="23724" y="23723"/>
                </a:cubicBezTo>
                <a:cubicBezTo>
                  <a:pt x="38914" y="8533"/>
                  <a:pt x="59516" y="0"/>
                  <a:pt x="80998" y="0"/>
                </a:cubicBezTo>
                <a:lnTo>
                  <a:pt x="4095002" y="0"/>
                </a:lnTo>
                <a:cubicBezTo>
                  <a:pt x="4116484" y="0"/>
                  <a:pt x="4137086" y="8534"/>
                  <a:pt x="4152276" y="23724"/>
                </a:cubicBezTo>
                <a:cubicBezTo>
                  <a:pt x="4167466" y="38914"/>
                  <a:pt x="4175999" y="59516"/>
                  <a:pt x="4175999" y="80998"/>
                </a:cubicBezTo>
                <a:lnTo>
                  <a:pt x="4175999" y="728975"/>
                </a:lnTo>
                <a:cubicBezTo>
                  <a:pt x="4175999" y="750457"/>
                  <a:pt x="4167465" y="771059"/>
                  <a:pt x="4152276" y="786249"/>
                </a:cubicBezTo>
                <a:cubicBezTo>
                  <a:pt x="4137086" y="801439"/>
                  <a:pt x="4116484" y="809972"/>
                  <a:pt x="4095002" y="809972"/>
                </a:cubicBezTo>
                <a:lnTo>
                  <a:pt x="80997" y="809972"/>
                </a:lnTo>
                <a:cubicBezTo>
                  <a:pt x="59515" y="809972"/>
                  <a:pt x="38913" y="801438"/>
                  <a:pt x="23723" y="786248"/>
                </a:cubicBezTo>
                <a:cubicBezTo>
                  <a:pt x="8533" y="771058"/>
                  <a:pt x="0" y="750456"/>
                  <a:pt x="0" y="728974"/>
                </a:cubicBezTo>
                <a:lnTo>
                  <a:pt x="0" y="80997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73347" tIns="57150" rIns="57151" bIns="57150" numCol="1" spcCol="1270" anchor="ctr" anchorCtr="0">
            <a:noAutofit/>
          </a:bodyPr>
          <a:lstStyle/>
          <a:p>
            <a:pPr algn="r" defTabSz="666750">
              <a:lnSpc>
                <a:spcPct val="90000"/>
              </a:lnSpc>
              <a:spcAft>
                <a:spcPct val="35000"/>
              </a:spcAft>
            </a:pPr>
            <a:r>
              <a:rPr lang="tr-TR" altLang="tr-TR" sz="1500" b="1" dirty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tr-TR" sz="2000" b="1" dirty="0">
                <a:solidFill>
                  <a:schemeClr val="bg2"/>
                </a:solidFill>
              </a:rPr>
              <a:t>Nükleer Enerji Santrali yatırımları</a:t>
            </a:r>
            <a:endParaRPr lang="tr-TR" sz="2000" dirty="0">
              <a:solidFill>
                <a:schemeClr val="bg2"/>
              </a:solidFill>
            </a:endParaRPr>
          </a:p>
          <a:p>
            <a:pPr algn="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Resim 4" descr="İlgili resim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68" y="1911000"/>
            <a:ext cx="1403336" cy="951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 5"/>
          <p:cNvGrpSpPr/>
          <p:nvPr/>
        </p:nvGrpSpPr>
        <p:grpSpPr>
          <a:xfrm>
            <a:off x="6168009" y="1782358"/>
            <a:ext cx="5446816" cy="1311037"/>
            <a:chOff x="0" y="0"/>
            <a:chExt cx="4176587" cy="1079998"/>
          </a:xfrm>
          <a:solidFill>
            <a:schemeClr val="bg2">
              <a:lumMod val="75000"/>
              <a:lumOff val="25000"/>
            </a:schemeClr>
          </a:solidFill>
        </p:grpSpPr>
        <p:sp>
          <p:nvSpPr>
            <p:cNvPr id="7" name="Yuvarlatılmış Dikdörtgen 6"/>
            <p:cNvSpPr/>
            <p:nvPr/>
          </p:nvSpPr>
          <p:spPr>
            <a:xfrm>
              <a:off x="0" y="0"/>
              <a:ext cx="4176587" cy="107999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Yuvarlatılmış Dikdörtgen 4"/>
            <p:cNvSpPr/>
            <p:nvPr/>
          </p:nvSpPr>
          <p:spPr>
            <a:xfrm>
              <a:off x="963783" y="0"/>
              <a:ext cx="3212803" cy="10799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2000" dirty="0"/>
                <a:t>   </a:t>
              </a:r>
              <a:r>
                <a:rPr lang="tr-TR" sz="2000" b="1" dirty="0">
                  <a:solidFill>
                    <a:schemeClr val="tx2"/>
                  </a:solidFill>
                  <a:latin typeface="+mj-lt"/>
                </a:rPr>
                <a:t>Laboratuvar Kompleksi</a:t>
              </a:r>
              <a:endParaRPr lang="tr-TR" sz="20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130" y="1837202"/>
            <a:ext cx="1403888" cy="1149189"/>
          </a:xfrm>
          <a:prstGeom prst="rect">
            <a:avLst/>
          </a:prstGeom>
        </p:spPr>
      </p:pic>
      <p:grpSp>
        <p:nvGrpSpPr>
          <p:cNvPr id="21" name="Grup 20"/>
          <p:cNvGrpSpPr/>
          <p:nvPr/>
        </p:nvGrpSpPr>
        <p:grpSpPr>
          <a:xfrm>
            <a:off x="1322963" y="3429000"/>
            <a:ext cx="4629145" cy="1639110"/>
            <a:chOff x="0" y="0"/>
            <a:chExt cx="4176587" cy="1079998"/>
          </a:xfrm>
          <a:solidFill>
            <a:schemeClr val="bg2">
              <a:lumMod val="75000"/>
              <a:lumOff val="25000"/>
            </a:schemeClr>
          </a:solidFill>
        </p:grpSpPr>
        <p:sp>
          <p:nvSpPr>
            <p:cNvPr id="22" name="Yuvarlatılmış Dikdörtgen 21"/>
            <p:cNvSpPr/>
            <p:nvPr/>
          </p:nvSpPr>
          <p:spPr>
            <a:xfrm>
              <a:off x="0" y="0"/>
              <a:ext cx="4176587" cy="107999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Yuvarlatılmış Dikdörtgen 4"/>
            <p:cNvSpPr/>
            <p:nvPr/>
          </p:nvSpPr>
          <p:spPr>
            <a:xfrm>
              <a:off x="963783" y="0"/>
              <a:ext cx="3212803" cy="10799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2000" dirty="0"/>
                <a:t>   </a:t>
              </a:r>
              <a:r>
                <a:rPr lang="tr-TR" sz="2000" b="1" dirty="0">
                  <a:solidFill>
                    <a:schemeClr val="tx2"/>
                  </a:solidFill>
                  <a:latin typeface="+mj-lt"/>
                </a:rPr>
                <a:t>Havayolu taşımacılığı</a:t>
              </a:r>
              <a:endParaRPr lang="tr-TR" sz="20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24" name="Resim 23" descr="C:\Users\sage\Desktop\untitled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55" y="3708554"/>
            <a:ext cx="1354750" cy="123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23 Serbest Form"/>
          <p:cNvSpPr/>
          <p:nvPr/>
        </p:nvSpPr>
        <p:spPr>
          <a:xfrm>
            <a:off x="6253916" y="3428999"/>
            <a:ext cx="5360909" cy="1639111"/>
          </a:xfrm>
          <a:custGeom>
            <a:avLst/>
            <a:gdLst>
              <a:gd name="connsiteX0" fmla="*/ 0 w 4176587"/>
              <a:gd name="connsiteY0" fmla="*/ 80997 h 809972"/>
              <a:gd name="connsiteX1" fmla="*/ 23724 w 4176587"/>
              <a:gd name="connsiteY1" fmla="*/ 23723 h 809972"/>
              <a:gd name="connsiteX2" fmla="*/ 80998 w 4176587"/>
              <a:gd name="connsiteY2" fmla="*/ 0 h 809972"/>
              <a:gd name="connsiteX3" fmla="*/ 4095590 w 4176587"/>
              <a:gd name="connsiteY3" fmla="*/ 0 h 809972"/>
              <a:gd name="connsiteX4" fmla="*/ 4152864 w 4176587"/>
              <a:gd name="connsiteY4" fmla="*/ 23724 h 809972"/>
              <a:gd name="connsiteX5" fmla="*/ 4176587 w 4176587"/>
              <a:gd name="connsiteY5" fmla="*/ 80998 h 809972"/>
              <a:gd name="connsiteX6" fmla="*/ 4176587 w 4176587"/>
              <a:gd name="connsiteY6" fmla="*/ 728975 h 809972"/>
              <a:gd name="connsiteX7" fmla="*/ 4152864 w 4176587"/>
              <a:gd name="connsiteY7" fmla="*/ 786249 h 809972"/>
              <a:gd name="connsiteX8" fmla="*/ 4095590 w 4176587"/>
              <a:gd name="connsiteY8" fmla="*/ 809972 h 809972"/>
              <a:gd name="connsiteX9" fmla="*/ 80997 w 4176587"/>
              <a:gd name="connsiteY9" fmla="*/ 809972 h 809972"/>
              <a:gd name="connsiteX10" fmla="*/ 23723 w 4176587"/>
              <a:gd name="connsiteY10" fmla="*/ 786248 h 809972"/>
              <a:gd name="connsiteX11" fmla="*/ 0 w 4176587"/>
              <a:gd name="connsiteY11" fmla="*/ 728974 h 809972"/>
              <a:gd name="connsiteX12" fmla="*/ 0 w 4176587"/>
              <a:gd name="connsiteY12" fmla="*/ 80997 h 80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76587" h="809972">
                <a:moveTo>
                  <a:pt x="0" y="80997"/>
                </a:moveTo>
                <a:cubicBezTo>
                  <a:pt x="0" y="59515"/>
                  <a:pt x="8534" y="38913"/>
                  <a:pt x="23724" y="23723"/>
                </a:cubicBezTo>
                <a:cubicBezTo>
                  <a:pt x="38914" y="8533"/>
                  <a:pt x="59516" y="0"/>
                  <a:pt x="80998" y="0"/>
                </a:cubicBezTo>
                <a:lnTo>
                  <a:pt x="4095590" y="0"/>
                </a:lnTo>
                <a:cubicBezTo>
                  <a:pt x="4117072" y="0"/>
                  <a:pt x="4137674" y="8534"/>
                  <a:pt x="4152864" y="23724"/>
                </a:cubicBezTo>
                <a:cubicBezTo>
                  <a:pt x="4168054" y="38914"/>
                  <a:pt x="4176587" y="59516"/>
                  <a:pt x="4176587" y="80998"/>
                </a:cubicBezTo>
                <a:lnTo>
                  <a:pt x="4176587" y="728975"/>
                </a:lnTo>
                <a:cubicBezTo>
                  <a:pt x="4176587" y="750457"/>
                  <a:pt x="4168053" y="771059"/>
                  <a:pt x="4152864" y="786249"/>
                </a:cubicBezTo>
                <a:cubicBezTo>
                  <a:pt x="4137674" y="801439"/>
                  <a:pt x="4117072" y="809972"/>
                  <a:pt x="4095590" y="809972"/>
                </a:cubicBezTo>
                <a:lnTo>
                  <a:pt x="80997" y="809972"/>
                </a:lnTo>
                <a:cubicBezTo>
                  <a:pt x="59515" y="809972"/>
                  <a:pt x="38913" y="801438"/>
                  <a:pt x="23723" y="786248"/>
                </a:cubicBezTo>
                <a:cubicBezTo>
                  <a:pt x="8533" y="771058"/>
                  <a:pt x="0" y="750456"/>
                  <a:pt x="0" y="728974"/>
                </a:cubicBezTo>
                <a:lnTo>
                  <a:pt x="0" y="80997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4894" tIns="68580" rIns="68581" bIns="68580" numCol="1" spcCol="1270" anchor="ctr" anchorCtr="0">
            <a:noAutofit/>
          </a:bodyPr>
          <a:lstStyle/>
          <a:p>
            <a:pPr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altLang="tr-TR" b="1" dirty="0">
                <a:solidFill>
                  <a:schemeClr val="bg1"/>
                </a:solidFill>
              </a:rPr>
              <a:t>        </a:t>
            </a:r>
            <a:r>
              <a:rPr lang="tr-TR" altLang="tr-TR" sz="2000" b="1" dirty="0">
                <a:solidFill>
                  <a:schemeClr val="bg2"/>
                </a:solidFill>
              </a:rPr>
              <a:t>Yüksek Teknolojili ürünlerin üretilmesine yönelik yatırımlar</a:t>
            </a:r>
            <a:endParaRPr lang="tr-TR" b="1" dirty="0">
              <a:solidFill>
                <a:schemeClr val="bg2"/>
              </a:solidFill>
            </a:endParaRPr>
          </a:p>
        </p:txBody>
      </p:sp>
      <p:pic>
        <p:nvPicPr>
          <p:cNvPr id="15" name="Resim 1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99" y="3589505"/>
            <a:ext cx="1258013" cy="1357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1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6"/>
          <p:cNvSpPr txBox="1">
            <a:spLocks noChangeArrowheads="1"/>
          </p:cNvSpPr>
          <p:nvPr/>
        </p:nvSpPr>
        <p:spPr bwMode="auto">
          <a:xfrm>
            <a:off x="7680325" y="1700213"/>
            <a:ext cx="2160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6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graphicFrame>
        <p:nvGraphicFramePr>
          <p:cNvPr id="267545" name="Group 281"/>
          <p:cNvGraphicFramePr>
            <a:graphicFrameLocks noGrp="1"/>
          </p:cNvGraphicFramePr>
          <p:nvPr/>
        </p:nvGraphicFramePr>
        <p:xfrm>
          <a:off x="327213" y="1628775"/>
          <a:ext cx="11537575" cy="4225176"/>
        </p:xfrm>
        <a:graphic>
          <a:graphicData uri="http://schemas.openxmlformats.org/drawingml/2006/table">
            <a:tbl>
              <a:tblPr/>
              <a:tblGrid>
                <a:gridCol w="2338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1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9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9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4822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Destek Unsurları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BÖLGELER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1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III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37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KDV İstisnası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19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Gümrük Vergisi Muafiyeti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10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Vergi İndirimi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Yatırıma Katkı Oranı (%)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Vergi İndirim (%)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9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Sigorta Primi İşveren Hissesi Desteği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19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Yatırım Yeri Tahsisi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3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Faiz Desteği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İç Kredi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 Puan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4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Döviz / Dövize Endeksli Kredi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Puan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3540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10" name="4 Yuvarlatılmış Dikdörtgen"/>
          <p:cNvSpPr>
            <a:spLocks noChangeArrowheads="1"/>
          </p:cNvSpPr>
          <p:nvPr/>
        </p:nvSpPr>
        <p:spPr bwMode="auto">
          <a:xfrm>
            <a:off x="1679576" y="1047553"/>
            <a:ext cx="8785225" cy="571419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tr-TR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Öncelikli Yatırımlara Sağlanan Destekler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defRPr/>
            </a:pPr>
            <a:endParaRPr lang="en-US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3464388" y="3127789"/>
            <a:ext cx="52632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tr-TR" sz="40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Büyük Ölçekli Yatırımlar</a:t>
            </a:r>
            <a:endParaRPr lang="en-US" sz="40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92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8941" y="1557338"/>
            <a:ext cx="11654118" cy="4502803"/>
          </a:xfrm>
        </p:spPr>
        <p:txBody>
          <a:bodyPr anchor="ctr">
            <a:normAutofit/>
          </a:bodyPr>
          <a:lstStyle/>
          <a:p>
            <a:pPr marL="1588" lvl="1" indent="0">
              <a:lnSpc>
                <a:spcPts val="3500"/>
              </a:lnSpc>
              <a:spcBef>
                <a:spcPct val="0"/>
              </a:spcBef>
              <a:buClr>
                <a:srgbClr val="CC0000"/>
              </a:buClr>
              <a:buSzTx/>
              <a:buNone/>
              <a:defRPr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Teknoloji ve Ar- </a:t>
            </a:r>
            <a:r>
              <a:rPr lang="tr-TR" sz="2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</a:t>
            </a: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kapasitesini artıracak, uluslararası alanda rekabet üstünlüğü sağlayacak yatırımların desteklenmesini hedefler.</a:t>
            </a:r>
          </a:p>
          <a:p>
            <a:pPr marL="1588" lvl="1" indent="0">
              <a:lnSpc>
                <a:spcPts val="4500"/>
              </a:lnSpc>
              <a:spcBef>
                <a:spcPct val="0"/>
              </a:spcBef>
              <a:buClr>
                <a:srgbClr val="CC0000"/>
              </a:buClr>
              <a:buSzTx/>
              <a:buNone/>
              <a:defRPr/>
            </a:pPr>
            <a:r>
              <a:rPr lang="tr-TR" sz="2400" u="sng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DESTEK UNSURLARI</a:t>
            </a:r>
          </a:p>
          <a:p>
            <a:pPr marL="355600" lvl="1" indent="-354013">
              <a:lnSpc>
                <a:spcPts val="3300"/>
              </a:lnSpc>
              <a:spcBef>
                <a:spcPct val="0"/>
              </a:spcBef>
              <a:buClr>
                <a:schemeClr val="accent2">
                  <a:lumMod val="75000"/>
                </a:schemeClr>
              </a:buClr>
              <a:buSzTx/>
              <a:buFont typeface="Wingdings" pitchFamily="2" charset="2"/>
              <a:buChar char="Ø"/>
              <a:defRPr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KDV İstisnası</a:t>
            </a:r>
          </a:p>
          <a:p>
            <a:pPr marL="355600" lvl="1" indent="-354013">
              <a:lnSpc>
                <a:spcPts val="3300"/>
              </a:lnSpc>
              <a:spcBef>
                <a:spcPct val="0"/>
              </a:spcBef>
              <a:buClr>
                <a:schemeClr val="accent2">
                  <a:lumMod val="75000"/>
                </a:schemeClr>
              </a:buClr>
              <a:buSzTx/>
              <a:buFont typeface="Wingdings" pitchFamily="2" charset="2"/>
              <a:buChar char="Ø"/>
              <a:defRPr/>
            </a:pPr>
            <a:r>
              <a:rPr lang="tr-TR" sz="24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Gümrük Vergisi Muafiyeti</a:t>
            </a:r>
          </a:p>
          <a:p>
            <a:pPr marL="355600" lvl="1" indent="-354013">
              <a:lnSpc>
                <a:spcPts val="3300"/>
              </a:lnSpc>
              <a:spcBef>
                <a:spcPct val="0"/>
              </a:spcBef>
              <a:buClr>
                <a:schemeClr val="accent2">
                  <a:lumMod val="75000"/>
                </a:schemeClr>
              </a:buClr>
              <a:buSzTx/>
              <a:buFont typeface="Wingdings" pitchFamily="2" charset="2"/>
              <a:buChar char="Ø"/>
              <a:defRPr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Vergi İndirimi</a:t>
            </a:r>
          </a:p>
          <a:p>
            <a:pPr marL="355600" lvl="1" indent="-354013">
              <a:lnSpc>
                <a:spcPts val="3300"/>
              </a:lnSpc>
              <a:spcBef>
                <a:spcPct val="0"/>
              </a:spcBef>
              <a:buClr>
                <a:schemeClr val="accent2">
                  <a:lumMod val="75000"/>
                </a:schemeClr>
              </a:buClr>
              <a:buSzTx/>
              <a:buFont typeface="Wingdings" pitchFamily="2" charset="2"/>
              <a:buChar char="Ø"/>
              <a:defRPr/>
            </a:pPr>
            <a:r>
              <a:rPr lang="tr-TR" sz="24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Sigorta Primi İşveren Hissesi Desteği</a:t>
            </a:r>
          </a:p>
          <a:p>
            <a:pPr marL="355600" lvl="1" indent="-354013">
              <a:lnSpc>
                <a:spcPts val="3300"/>
              </a:lnSpc>
              <a:spcBef>
                <a:spcPct val="0"/>
              </a:spcBef>
              <a:buClr>
                <a:schemeClr val="accent2">
                  <a:lumMod val="75000"/>
                </a:schemeClr>
              </a:buClr>
              <a:buSzTx/>
              <a:buFont typeface="Wingdings" pitchFamily="2" charset="2"/>
              <a:buChar char="Ø"/>
              <a:defRPr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Yatırım Yeri Tahsisi</a:t>
            </a:r>
          </a:p>
          <a:p>
            <a:pPr marL="355600" lvl="1" indent="-354013">
              <a:lnSpc>
                <a:spcPts val="3300"/>
              </a:lnSpc>
              <a:spcBef>
                <a:spcPct val="0"/>
              </a:spcBef>
              <a:buClr>
                <a:schemeClr val="accent2">
                  <a:lumMod val="75000"/>
                </a:schemeClr>
              </a:buClr>
              <a:buSzTx/>
              <a:buFont typeface="Wingdings" pitchFamily="2" charset="2"/>
              <a:buChar char="Ø"/>
              <a:defRPr/>
            </a:pPr>
            <a:r>
              <a:rPr lang="tr-TR" sz="24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Sigorta Primi Desteği (6. Bölgede)</a:t>
            </a:r>
          </a:p>
          <a:p>
            <a:pPr marL="355600" lvl="1" indent="-354013">
              <a:lnSpc>
                <a:spcPts val="3300"/>
              </a:lnSpc>
              <a:spcBef>
                <a:spcPct val="0"/>
              </a:spcBef>
              <a:buClr>
                <a:schemeClr val="accent2">
                  <a:lumMod val="75000"/>
                </a:schemeClr>
              </a:buClr>
              <a:buSzTx/>
              <a:buFont typeface="Wingdings" pitchFamily="2" charset="2"/>
              <a:buChar char="Ø"/>
              <a:defRPr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Gelir Vergisi Stopajı Desteği (6. Bölgede)</a:t>
            </a:r>
          </a:p>
        </p:txBody>
      </p:sp>
      <p:sp>
        <p:nvSpPr>
          <p:cNvPr id="5" name="4 Yuvarlatılmış Dikdörtgen"/>
          <p:cNvSpPr>
            <a:spLocks noChangeArrowheads="1"/>
          </p:cNvSpPr>
          <p:nvPr/>
        </p:nvSpPr>
        <p:spPr bwMode="auto">
          <a:xfrm>
            <a:off x="1703388" y="1105554"/>
            <a:ext cx="8785225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r-TR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Büyük Ölçekli Yatırımların Teşviki</a:t>
            </a:r>
            <a:endParaRPr lang="en-US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565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7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279" name="Group 2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578388"/>
              </p:ext>
            </p:extLst>
          </p:nvPr>
        </p:nvGraphicFramePr>
        <p:xfrm>
          <a:off x="331696" y="1545248"/>
          <a:ext cx="11528609" cy="4485852"/>
        </p:xfrm>
        <a:graphic>
          <a:graphicData uri="http://schemas.openxmlformats.org/drawingml/2006/table">
            <a:tbl>
              <a:tblPr/>
              <a:tblGrid>
                <a:gridCol w="756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3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16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Sıra No</a:t>
                      </a:r>
                      <a:endParaRPr kumimoji="0" lang="tr-T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Yatırım Konuları</a:t>
                      </a:r>
                      <a:endParaRPr kumimoji="0" lang="tr-T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Asgari Sabit Yatırım Tutarları (Milyon TL)</a:t>
                      </a:r>
                      <a:endParaRPr kumimoji="0" lang="tr-T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Rafine Edilmiş Petrol Ürünleri İmalatı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Kimyasal Madde ve Ürünlerin İmalatı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Liman ve Liman Hizmetleri Yatırımları ile Havalimanı ve Havalimanı Yer Hizmetleri Yatırımları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Motorlu Kara Taşıtlarının İmalatı Yatırımları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4-a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Motorlu Kara Taşıtları Ana Sanayi Yatırımları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4-b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Motorlu Kara Taşıtları Yan Sanayi Yatırımları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5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Demiryolu ve Tramvay Lokomotifleri ve/veya Vagon İmalatı Yatırımları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Transit Boru Hattıyla Taşımacılık Hizmetleri Yatırımları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Elektronik Sanayi Yatırımları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Tıbbi Alet, Hassas ve Optik Aletler İmalatı Yatırımları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İlaç Üretimi Yatırımları 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Hava ve Uzay Taşıtları ve/veya Parçaları İmalatı Yatırımları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Makine (Elektrikli Makine ve Cihazlar Dahil) İmalatı Yatırımları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</a:p>
                  </a:txBody>
                  <a:tcPr marL="90000" marR="90000" marT="0" marB="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Metal Üretimine Yönelik Yatırımlar:</a:t>
                      </a:r>
                      <a:b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Maden Kanununda belirtilen IV/c grubu metalik madenlerin cevher ve/veya konsantresinden nihai metal üretimine yönelik yatırımlar (bu tesislere entegre madencilik yatırımları dahil)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5840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7" name="4 Yuvarlatılmış Dikdörtgen"/>
          <p:cNvSpPr>
            <a:spLocks noChangeArrowheads="1"/>
          </p:cNvSpPr>
          <p:nvPr/>
        </p:nvSpPr>
        <p:spPr bwMode="auto">
          <a:xfrm>
            <a:off x="1703389" y="1006949"/>
            <a:ext cx="8785225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tr-TR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Büyük Ölçekli Yatırım Konuları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o"/>
          <p:cNvGraphicFramePr>
            <a:graphicFrameLocks noGrp="1"/>
          </p:cNvGraphicFramePr>
          <p:nvPr>
            <p:extLst/>
          </p:nvPr>
        </p:nvGraphicFramePr>
        <p:xfrm>
          <a:off x="394448" y="1196754"/>
          <a:ext cx="11403104" cy="4818562"/>
        </p:xfrm>
        <a:graphic>
          <a:graphicData uri="http://schemas.openxmlformats.org/drawingml/2006/table">
            <a:tbl>
              <a:tblPr/>
              <a:tblGrid>
                <a:gridCol w="2089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0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0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00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00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4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900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0633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62"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Destek Unsurları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BÖLGELER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762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III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71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KDV İstisnası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71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Gümrük Vergisi Muafiyeti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96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Vergi İndirimi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Yatırıma Katkı Oranı (%)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OSB Dışı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OSB İçi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960"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Sigorta Primi İşveren Hissesi Desteği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OSB Dışı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96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OSB İçi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 yıl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71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Yatırım Yeri Tahsisi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71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Sigorta Primi İşçi Hissesi Desteği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71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Gelir Vergisi Stopajı Desteği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 yıl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6905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6" name="4 Yuvarlatılmış Dikdörtgen"/>
          <p:cNvSpPr>
            <a:spLocks noChangeArrowheads="1"/>
          </p:cNvSpPr>
          <p:nvPr/>
        </p:nvSpPr>
        <p:spPr bwMode="auto">
          <a:xfrm>
            <a:off x="1703389" y="1033844"/>
            <a:ext cx="8785225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tr-TR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Büyük Ölçekli Yatırımlara Sağlanan Destekler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03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4022170" y="3127789"/>
            <a:ext cx="4147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tr-TR" sz="40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Stratejik Yatırımlar</a:t>
            </a:r>
            <a:endParaRPr lang="en-US" sz="40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92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4022170" y="3127789"/>
            <a:ext cx="4147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tr-TR" sz="40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Stratejik Yatırımlar</a:t>
            </a:r>
            <a:endParaRPr lang="en-US" sz="40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01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7"/>
          <p:cNvSpPr txBox="1">
            <a:spLocks noChangeArrowheads="1"/>
          </p:cNvSpPr>
          <p:nvPr/>
        </p:nvSpPr>
        <p:spPr bwMode="auto">
          <a:xfrm>
            <a:off x="3340100" y="1574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819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 dirty="0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4459174" y="95503"/>
            <a:ext cx="3273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SUNUM PLANI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771932839"/>
              </p:ext>
            </p:extLst>
          </p:nvPr>
        </p:nvGraphicFramePr>
        <p:xfrm>
          <a:off x="2027548" y="1052736"/>
          <a:ext cx="813690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etin kutusu 2"/>
          <p:cNvSpPr txBox="1"/>
          <p:nvPr/>
        </p:nvSpPr>
        <p:spPr>
          <a:xfrm>
            <a:off x="2784103" y="2062205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1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2624353" y="4383771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71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2047" y="2121852"/>
            <a:ext cx="11654118" cy="3552824"/>
          </a:xfrm>
        </p:spPr>
        <p:txBody>
          <a:bodyPr>
            <a:normAutofit/>
          </a:bodyPr>
          <a:lstStyle/>
          <a:p>
            <a:pPr marL="1588" lvl="1" indent="0">
              <a:lnSpc>
                <a:spcPts val="3500"/>
              </a:lnSpc>
              <a:spcBef>
                <a:spcPct val="0"/>
              </a:spcBef>
              <a:buClr>
                <a:srgbClr val="CC0000"/>
              </a:buClr>
              <a:buSzTx/>
              <a:buNone/>
              <a:defRPr/>
            </a:pPr>
            <a:r>
              <a:rPr lang="tr-TR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Cari açığın azaltılmasına katkı sağlayacak katma değeri yüksek yatırımların desteklenmesini hedefler.</a:t>
            </a:r>
          </a:p>
          <a:p>
            <a:pPr marL="1588" lvl="1" indent="0">
              <a:lnSpc>
                <a:spcPts val="4500"/>
              </a:lnSpc>
              <a:spcBef>
                <a:spcPct val="0"/>
              </a:spcBef>
              <a:buClr>
                <a:srgbClr val="CC0000"/>
              </a:buClr>
              <a:buSzTx/>
              <a:buNone/>
              <a:defRPr/>
            </a:pPr>
            <a:r>
              <a:rPr lang="tr-TR" sz="2000" u="sng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STRATEJİK YATIRIM DEĞERLENDİRME KRİTERLERİ</a:t>
            </a:r>
          </a:p>
          <a:p>
            <a:pPr marL="273050" lvl="1" indent="-271463">
              <a:lnSpc>
                <a:spcPct val="150000"/>
              </a:lnSpc>
              <a:buClr>
                <a:srgbClr val="660066"/>
              </a:buClr>
              <a:buSzTx/>
              <a:buFont typeface="Wingdings" pitchFamily="2" charset="2"/>
              <a:buChar char="Ø"/>
              <a:defRPr/>
            </a:pPr>
            <a:r>
              <a:rPr lang="tr-TR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Asgari sabit yatırımın 50 milyon Türk Lirasının üzerinde olması,</a:t>
            </a:r>
          </a:p>
          <a:p>
            <a:pPr marL="273050" lvl="1" indent="-271463">
              <a:lnSpc>
                <a:spcPct val="150000"/>
              </a:lnSpc>
              <a:buClr>
                <a:srgbClr val="660066"/>
              </a:buClr>
              <a:buSzTx/>
              <a:buFont typeface="Wingdings" pitchFamily="2" charset="2"/>
              <a:buChar char="Ø"/>
              <a:defRPr/>
            </a:pPr>
            <a:r>
              <a:rPr lang="tr-TR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Yurtiçi toplam üretim kapasitesinin ithalattan az olması,</a:t>
            </a:r>
          </a:p>
          <a:p>
            <a:pPr marL="273050" lvl="1" indent="-271463">
              <a:lnSpc>
                <a:spcPct val="150000"/>
              </a:lnSpc>
              <a:buClr>
                <a:srgbClr val="660066"/>
              </a:buClr>
              <a:buSzTx/>
              <a:buFont typeface="Wingdings" pitchFamily="2" charset="2"/>
              <a:buChar char="Ø"/>
              <a:defRPr/>
            </a:pPr>
            <a:r>
              <a:rPr lang="tr-TR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Katma değerin asgari %40 olması,</a:t>
            </a:r>
          </a:p>
          <a:p>
            <a:pPr marL="355600" lvl="1" indent="-354013">
              <a:lnSpc>
                <a:spcPct val="150000"/>
              </a:lnSpc>
              <a:buClr>
                <a:srgbClr val="660066"/>
              </a:buClr>
              <a:buSzTx/>
              <a:buFont typeface="Wingdings" pitchFamily="2" charset="2"/>
              <a:buChar char="Ø"/>
              <a:defRPr/>
            </a:pPr>
            <a:r>
              <a:rPr lang="tr-TR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Son bir yıl içerisinde gerçekleşen toplam ithalat tutarının 50 milyon ABD dolarının üzerinde olması</a:t>
            </a:r>
            <a:r>
              <a:rPr lang="tr-T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tr-TR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4 Yuvarlatılmış Dikdörtgen"/>
          <p:cNvSpPr>
            <a:spLocks noChangeArrowheads="1"/>
          </p:cNvSpPr>
          <p:nvPr/>
        </p:nvSpPr>
        <p:spPr bwMode="auto">
          <a:xfrm>
            <a:off x="1703389" y="1150389"/>
            <a:ext cx="8785225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tr-TR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Stratejik Yatırımların Teşviki</a:t>
            </a:r>
            <a:endParaRPr lang="en-US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877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7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5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446" name="Group 70"/>
          <p:cNvGraphicFramePr>
            <a:graphicFrameLocks noGrp="1"/>
          </p:cNvGraphicFramePr>
          <p:nvPr>
            <p:extLst/>
          </p:nvPr>
        </p:nvGraphicFramePr>
        <p:xfrm>
          <a:off x="349625" y="1353668"/>
          <a:ext cx="11492751" cy="4670540"/>
        </p:xfrm>
        <a:graphic>
          <a:graphicData uri="http://schemas.openxmlformats.org/drawingml/2006/table">
            <a:tbl>
              <a:tblPr/>
              <a:tblGrid>
                <a:gridCol w="2043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8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7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5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3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7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0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7132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366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Destek Unsurları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BÖLGELER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58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III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6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KDV İstisnası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9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Gümrük Vergisi Muafiyeti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Vergi İndirimi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Yatırıma Katkı Oranı (%)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65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Sigorta Primi İşveren Hissesi Desteği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 yıl (6. Bölgede 10 Yıl)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94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Yatırım Yeri Tahsisi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90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Faiz Desteği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İç Kredi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 Puan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Döviz / Dövize Endeksli Kredi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Puan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569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Sigorta Primi İşçi Hissesi Desteği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 yıl (Sadece 6. Bölgede Gerçekleştirilecek Yatırımlar İçin)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569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Gelir Vergisi Stopajı Desteği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 yıl (Sadece 6. Bölgede Gerçekleştirilecek Yatırımlar İçin)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58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KDV İadesi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 (Sadece 500 Milyon TL ve üzeri yatırımlar için)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0953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5" name="4 Yuvarlatılmış Dikdörtgen"/>
          <p:cNvSpPr>
            <a:spLocks noChangeArrowheads="1"/>
          </p:cNvSpPr>
          <p:nvPr/>
        </p:nvSpPr>
        <p:spPr bwMode="auto">
          <a:xfrm>
            <a:off x="1703389" y="1069704"/>
            <a:ext cx="8785225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tr-TR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Stratejik Yatırımlara Sağlanan Destekler</a:t>
            </a:r>
            <a:endParaRPr lang="en-US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62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3208934" y="3127789"/>
            <a:ext cx="5774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tr-TR" sz="40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Genel Teşvik Uygulamaları</a:t>
            </a:r>
            <a:endParaRPr lang="en-US" sz="40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92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0659" y="1960199"/>
            <a:ext cx="11510682" cy="308693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tr-TR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Bölge ayrımı yapılmaksızın</a:t>
            </a:r>
            <a:r>
              <a:rPr lang="tr-TR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;</a:t>
            </a:r>
          </a:p>
          <a:p>
            <a:pPr marL="531813" lvl="1" indent="-352425">
              <a:buClr>
                <a:srgbClr val="CC0000"/>
              </a:buClr>
              <a:buSzTx/>
              <a:buFont typeface="Wingdings" pitchFamily="2" charset="2"/>
              <a:buChar char="Ø"/>
              <a:defRPr/>
            </a:pPr>
            <a:r>
              <a:rPr lang="tr-T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Teşvik edilmeyecek yatırım konuları ile diğer teşvik uygulamaları kapsamında yer almayan ve</a:t>
            </a:r>
          </a:p>
          <a:p>
            <a:pPr marL="531813" lvl="1" indent="-352425">
              <a:spcAft>
                <a:spcPct val="30000"/>
              </a:spcAft>
              <a:buClr>
                <a:srgbClr val="CC0000"/>
              </a:buClr>
              <a:buSzTx/>
              <a:buFont typeface="Wingdings" pitchFamily="2" charset="2"/>
              <a:buChar char="Ø"/>
              <a:defRPr/>
            </a:pPr>
            <a:r>
              <a:rPr lang="tr-T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Belirlenen asgari sabit yatırım tutarı şartını sağlayan yatırımlardır.</a:t>
            </a:r>
          </a:p>
          <a:p>
            <a:pPr marL="450850" lvl="1" indent="-271463">
              <a:lnSpc>
                <a:spcPct val="90000"/>
              </a:lnSpc>
              <a:buClr>
                <a:srgbClr val="CC0000"/>
              </a:buClr>
              <a:buSzTx/>
              <a:buNone/>
              <a:defRPr/>
            </a:pPr>
            <a:r>
              <a:rPr lang="tr-TR" sz="2000" b="1" u="sng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DESTEKLER:</a:t>
            </a:r>
          </a:p>
          <a:p>
            <a:pPr marL="531813" lvl="1" indent="-352425">
              <a:lnSpc>
                <a:spcPct val="90000"/>
              </a:lnSpc>
              <a:buClr>
                <a:srgbClr val="CC0000"/>
              </a:buClr>
              <a:buSzTx/>
              <a:buFont typeface="Wingdings" pitchFamily="2" charset="2"/>
              <a:buChar char="Ø"/>
              <a:defRPr/>
            </a:pPr>
            <a:r>
              <a:rPr lang="tr-T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KDV İstisnası</a:t>
            </a:r>
          </a:p>
          <a:p>
            <a:pPr marL="531813" lvl="1" indent="-352425">
              <a:lnSpc>
                <a:spcPct val="90000"/>
              </a:lnSpc>
              <a:buClr>
                <a:srgbClr val="CC0000"/>
              </a:buClr>
              <a:buSzTx/>
              <a:buFont typeface="Wingdings" pitchFamily="2" charset="2"/>
              <a:buChar char="Ø"/>
              <a:defRPr/>
            </a:pPr>
            <a:r>
              <a:rPr lang="tr-T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Gümrük Vergisi Muafiyeti</a:t>
            </a:r>
          </a:p>
          <a:p>
            <a:pPr marL="531813" lvl="1" indent="-352425">
              <a:lnSpc>
                <a:spcPct val="90000"/>
              </a:lnSpc>
              <a:buClr>
                <a:srgbClr val="CC0000"/>
              </a:buClr>
              <a:buSzTx/>
              <a:buFont typeface="Wingdings" pitchFamily="2" charset="2"/>
              <a:buChar char="Ø"/>
              <a:defRPr/>
            </a:pPr>
            <a:r>
              <a:rPr lang="tr-T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Gelir Vergisi Stopajı Desteği (6. Bölge)</a:t>
            </a:r>
          </a:p>
        </p:txBody>
      </p:sp>
      <p:sp>
        <p:nvSpPr>
          <p:cNvPr id="5" name="4 Yuvarlatılmış Dikdörtgen"/>
          <p:cNvSpPr>
            <a:spLocks noChangeArrowheads="1"/>
          </p:cNvSpPr>
          <p:nvPr/>
        </p:nvSpPr>
        <p:spPr bwMode="auto">
          <a:xfrm>
            <a:off x="1703389" y="1114529"/>
            <a:ext cx="8785225" cy="611981"/>
          </a:xfrm>
          <a:prstGeom prst="roundRect">
            <a:avLst>
              <a:gd name="adj" fmla="val 16667"/>
            </a:avLst>
          </a:prstGeom>
          <a:noFill/>
          <a:ln w="25400" algn="ctr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0" hangingPunct="0">
              <a:defRPr/>
            </a:pPr>
            <a:r>
              <a:rPr lang="tr-TR" sz="3200" b="1" dirty="0" smtClean="0">
                <a:solidFill>
                  <a:srgbClr val="C00000"/>
                </a:solidFill>
                <a:latin typeface="Calibri"/>
                <a:cs typeface="Arial" charset="0"/>
              </a:rPr>
              <a:t>Genel Teşvik Uygulamaları</a:t>
            </a:r>
            <a:endParaRPr lang="en-US" sz="3200" b="1" dirty="0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sp>
        <p:nvSpPr>
          <p:cNvPr id="83973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7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www.ekonomi.gov.tr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885507" y="4214948"/>
            <a:ext cx="2194561" cy="9144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aşlık 8"/>
          <p:cNvSpPr txBox="1">
            <a:spLocks/>
          </p:cNvSpPr>
          <p:nvPr/>
        </p:nvSpPr>
        <p:spPr>
          <a:xfrm>
            <a:off x="1393639" y="459273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3600" dirty="0" smtClean="0">
                <a:solidFill>
                  <a:srgbClr val="000000"/>
                </a:solidFill>
              </a:rPr>
              <a:t>TEŞEKKÜRLER</a:t>
            </a:r>
            <a:endParaRPr lang="tr-TR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9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336000" y="1946003"/>
            <a:ext cx="11520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just">
              <a:buClr>
                <a:srgbClr val="CC0000"/>
              </a:buClr>
              <a:buSzPct val="100000"/>
              <a:buFont typeface="Wingdings" pitchFamily="2" charset="2"/>
              <a:buChar char="Ø"/>
            </a:pPr>
            <a:r>
              <a:rPr lang="tr-TR" sz="2400" b="1" dirty="0">
                <a:solidFill>
                  <a:srgbClr val="000000"/>
                </a:solidFill>
                <a:latin typeface="Calibri"/>
                <a:cs typeface="Arial" charset="0"/>
              </a:rPr>
              <a:t>15 Haziran 2012 tarih ve 2012/3305 sayılı “Yatırımlarda Devlet Yardımları Hakkında Karar”</a:t>
            </a:r>
            <a:r>
              <a:rPr lang="tr-TR" sz="24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</a:p>
          <a:p>
            <a:pPr marL="355600" indent="-355600" algn="just">
              <a:buClr>
                <a:srgbClr val="CC0000"/>
              </a:buClr>
              <a:buSzPct val="100000"/>
            </a:pPr>
            <a:r>
              <a:rPr lang="tr-TR" sz="2400" dirty="0">
                <a:solidFill>
                  <a:srgbClr val="333399"/>
                </a:solidFill>
                <a:latin typeface="Calibri"/>
                <a:cs typeface="Arial" charset="0"/>
              </a:rPr>
              <a:t>	</a:t>
            </a:r>
            <a:r>
              <a:rPr lang="tr-TR" sz="2400" dirty="0">
                <a:solidFill>
                  <a:srgbClr val="C00000"/>
                </a:solidFill>
                <a:latin typeface="Calibri"/>
                <a:cs typeface="Arial" charset="0"/>
              </a:rPr>
              <a:t>(19 Haziran 2012 tarih ve 28328 tarihli Resmi Gazete),</a:t>
            </a:r>
          </a:p>
          <a:p>
            <a:pPr marL="355600" indent="-355600" algn="just">
              <a:buClr>
                <a:srgbClr val="CC0000"/>
              </a:buClr>
              <a:buSzPct val="100000"/>
            </a:pPr>
            <a:endParaRPr lang="tr-TR" sz="2400" dirty="0">
              <a:solidFill>
                <a:srgbClr val="C00000"/>
              </a:solidFill>
              <a:latin typeface="Calibri"/>
              <a:cs typeface="Arial" charset="0"/>
            </a:endParaRPr>
          </a:p>
          <a:p>
            <a:pPr marL="355600" indent="-355600" algn="just">
              <a:buClr>
                <a:srgbClr val="CC0000"/>
              </a:buClr>
              <a:buSzPct val="100000"/>
              <a:buFont typeface="Wingdings" pitchFamily="2" charset="2"/>
              <a:buChar char="Ø"/>
            </a:pPr>
            <a:r>
              <a:rPr lang="tr-TR" sz="2400" b="1" dirty="0">
                <a:solidFill>
                  <a:srgbClr val="000000"/>
                </a:solidFill>
                <a:latin typeface="Calibri"/>
                <a:cs typeface="Arial" charset="0"/>
              </a:rPr>
              <a:t>2012/1 Sayılı Uygulama Tebliği,</a:t>
            </a:r>
            <a:r>
              <a:rPr lang="tr-TR" sz="24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</a:p>
          <a:p>
            <a:pPr marL="355600" indent="-355600" algn="just">
              <a:buClr>
                <a:srgbClr val="CC0000"/>
              </a:buClr>
              <a:buSzPct val="100000"/>
            </a:pPr>
            <a:r>
              <a:rPr lang="tr-TR" sz="2400" dirty="0">
                <a:solidFill>
                  <a:srgbClr val="C00000"/>
                </a:solidFill>
                <a:latin typeface="Calibri"/>
                <a:cs typeface="Arial" charset="0"/>
              </a:rPr>
              <a:t>	(20 Haziran 2012 tarih ve 28329 tarihli Resmi Gazete)</a:t>
            </a:r>
          </a:p>
          <a:p>
            <a:pPr marL="355600" indent="-355600">
              <a:lnSpc>
                <a:spcPct val="150000"/>
              </a:lnSpc>
            </a:pPr>
            <a:endParaRPr lang="tr-TR" sz="24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355600" indent="-355600">
              <a:lnSpc>
                <a:spcPct val="150000"/>
              </a:lnSpc>
            </a:pPr>
            <a:r>
              <a:rPr lang="tr-TR" sz="2400" dirty="0">
                <a:solidFill>
                  <a:srgbClr val="000000"/>
                </a:solidFill>
                <a:latin typeface="Calibri"/>
                <a:cs typeface="Arial" charset="0"/>
              </a:rPr>
              <a:t>Aşağıdaki adreste son şekli yer almaktadır;  </a:t>
            </a:r>
          </a:p>
          <a:p>
            <a:pPr marL="355600" indent="-355600">
              <a:lnSpc>
                <a:spcPct val="150000"/>
              </a:lnSpc>
            </a:pPr>
            <a:r>
              <a:rPr lang="tr-TR" sz="2400" u="sng" dirty="0">
                <a:solidFill>
                  <a:srgbClr val="C00000"/>
                </a:solidFill>
                <a:latin typeface="Calibri"/>
                <a:cs typeface="Arial" charset="0"/>
              </a:rPr>
              <a:t>http://www.ekonomi.gov.tr</a:t>
            </a:r>
          </a:p>
        </p:txBody>
      </p:sp>
      <p:sp>
        <p:nvSpPr>
          <p:cNvPr id="116740" name="4 Yuvarlatılmış Dikdörtgen"/>
          <p:cNvSpPr>
            <a:spLocks noChangeArrowheads="1"/>
          </p:cNvSpPr>
          <p:nvPr/>
        </p:nvSpPr>
        <p:spPr bwMode="auto">
          <a:xfrm>
            <a:off x="313267" y="1300645"/>
            <a:ext cx="11590866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r>
              <a:rPr lang="tr-TR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YATIRIM TEŞVİK MEVZUATI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etin kutusu"/>
          <p:cNvSpPr txBox="1"/>
          <p:nvPr/>
        </p:nvSpPr>
        <p:spPr>
          <a:xfrm>
            <a:off x="3496256" y="95503"/>
            <a:ext cx="5199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MEVZUAT VE HEDEFLER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8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000" y="1922649"/>
            <a:ext cx="11520000" cy="4012484"/>
          </a:xfrm>
        </p:spPr>
        <p:txBody>
          <a:bodyPr>
            <a:normAutofit fontScale="92500" lnSpcReduction="10000"/>
          </a:bodyPr>
          <a:lstStyle/>
          <a:p>
            <a:pPr marL="355600" indent="-355600">
              <a:lnSpc>
                <a:spcPct val="120000"/>
              </a:lnSpc>
              <a:spcAft>
                <a:spcPct val="30000"/>
              </a:spcAft>
              <a:buClr>
                <a:srgbClr val="C00000"/>
              </a:buClr>
              <a:buSzTx/>
              <a:buFont typeface="Wingdings" pitchFamily="2" charset="2"/>
              <a:buChar char="Ø"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Tasarrufların katma değeri yüksek yatırımlara yönlendirilmesi, </a:t>
            </a:r>
          </a:p>
          <a:p>
            <a:pPr marL="355600" indent="-355600">
              <a:lnSpc>
                <a:spcPct val="120000"/>
              </a:lnSpc>
              <a:spcAft>
                <a:spcPct val="30000"/>
              </a:spcAft>
              <a:buClr>
                <a:srgbClr val="C00000"/>
              </a:buClr>
              <a:buSzTx/>
              <a:buFont typeface="Wingdings" pitchFamily="2" charset="2"/>
              <a:buChar char="Ø"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Üretim ve istihdamın artırılması, </a:t>
            </a:r>
          </a:p>
          <a:p>
            <a:pPr marL="355600" indent="-355600">
              <a:lnSpc>
                <a:spcPct val="120000"/>
              </a:lnSpc>
              <a:spcAft>
                <a:spcPct val="30000"/>
              </a:spcAft>
              <a:buClr>
                <a:srgbClr val="C00000"/>
              </a:buClr>
              <a:buSzTx/>
              <a:buFont typeface="Wingdings" pitchFamily="2" charset="2"/>
              <a:buChar char="Ø"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Uluslararası rekabet gücünü artıracak ve Ar-Ge içeriği yüksek yatırımların özendirilmesi,</a:t>
            </a:r>
          </a:p>
          <a:p>
            <a:pPr marL="355600" indent="-355600">
              <a:lnSpc>
                <a:spcPct val="120000"/>
              </a:lnSpc>
              <a:spcAft>
                <a:spcPct val="30000"/>
              </a:spcAft>
              <a:buClr>
                <a:srgbClr val="C00000"/>
              </a:buClr>
              <a:buSzTx/>
              <a:buFont typeface="Wingdings" pitchFamily="2" charset="2"/>
              <a:buChar char="Ø"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Uluslararası doğrudan yatırımların artırılması, </a:t>
            </a:r>
          </a:p>
          <a:p>
            <a:pPr marL="355600" indent="-355600">
              <a:lnSpc>
                <a:spcPct val="120000"/>
              </a:lnSpc>
              <a:spcAft>
                <a:spcPct val="30000"/>
              </a:spcAft>
              <a:buClr>
                <a:srgbClr val="C00000"/>
              </a:buClr>
              <a:buSzTx/>
              <a:buFont typeface="Wingdings" pitchFamily="2" charset="2"/>
              <a:buChar char="Ø"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Bölgesel gelişmişlik farklılıklarının azaltılması, </a:t>
            </a:r>
          </a:p>
          <a:p>
            <a:pPr marL="355600" indent="-355600">
              <a:lnSpc>
                <a:spcPct val="120000"/>
              </a:lnSpc>
              <a:spcAft>
                <a:spcPct val="30000"/>
              </a:spcAft>
              <a:buClr>
                <a:srgbClr val="C00000"/>
              </a:buClr>
              <a:buSzTx/>
              <a:buFont typeface="Wingdings" pitchFamily="2" charset="2"/>
              <a:buChar char="Ø"/>
            </a:pPr>
            <a:r>
              <a:rPr lang="tr-TR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Kümelenme ve çevre korumaya yönelik yatırımlar ile araştırma ve geliştirme faaliyetlerinin desteklenmesi.</a:t>
            </a:r>
          </a:p>
        </p:txBody>
      </p:sp>
      <p:sp>
        <p:nvSpPr>
          <p:cNvPr id="116740" name="4 Yuvarlatılmış Dikdörtgen"/>
          <p:cNvSpPr>
            <a:spLocks noChangeArrowheads="1"/>
          </p:cNvSpPr>
          <p:nvPr/>
        </p:nvSpPr>
        <p:spPr bwMode="auto">
          <a:xfrm>
            <a:off x="366967" y="1310668"/>
            <a:ext cx="11458067" cy="61198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tr-TR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YATIRIM TEŞVİK SİSTEMİNİN HEDEFLERİ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869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6" name="4 Metin kutusu"/>
          <p:cNvSpPr txBox="1"/>
          <p:nvPr/>
        </p:nvSpPr>
        <p:spPr>
          <a:xfrm>
            <a:off x="3496256" y="95503"/>
            <a:ext cx="5199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MEVZUAT VE HEDEFLER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7"/>
          <p:cNvSpPr txBox="1">
            <a:spLocks noChangeArrowheads="1"/>
          </p:cNvSpPr>
          <p:nvPr/>
        </p:nvSpPr>
        <p:spPr bwMode="auto">
          <a:xfrm>
            <a:off x="3340100" y="1574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819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 dirty="0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917694562"/>
              </p:ext>
            </p:extLst>
          </p:nvPr>
        </p:nvGraphicFramePr>
        <p:xfrm>
          <a:off x="2027548" y="1052736"/>
          <a:ext cx="813690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etin kutusu 2"/>
          <p:cNvSpPr txBox="1"/>
          <p:nvPr/>
        </p:nvSpPr>
        <p:spPr>
          <a:xfrm>
            <a:off x="2704728" y="2138565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1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2704728" y="4408484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2</a:t>
            </a:r>
          </a:p>
        </p:txBody>
      </p:sp>
      <p:sp>
        <p:nvSpPr>
          <p:cNvPr id="10" name="4 Metin kutusu"/>
          <p:cNvSpPr txBox="1"/>
          <p:nvPr/>
        </p:nvSpPr>
        <p:spPr>
          <a:xfrm>
            <a:off x="4459174" y="95503"/>
            <a:ext cx="3273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SUNUM PLANI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5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31801" y="1201270"/>
            <a:ext cx="11425767" cy="4500283"/>
          </a:xfrm>
        </p:spPr>
        <p:txBody>
          <a:bodyPr/>
          <a:lstStyle/>
          <a:p>
            <a:pPr marL="0" indent="0" algn="ctr" eaLnBrk="1" hangingPunct="1">
              <a:lnSpc>
                <a:spcPts val="4500"/>
              </a:lnSpc>
              <a:buClr>
                <a:srgbClr val="262673"/>
              </a:buClr>
              <a:buSzPct val="100000"/>
              <a:buFont typeface="Wingdings" pitchFamily="2" charset="2"/>
              <a:buNone/>
            </a:pPr>
            <a:r>
              <a:rPr lang="tr-TR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TEŞVİK BELGESİ NEDİR?</a:t>
            </a:r>
          </a:p>
          <a:p>
            <a:pPr marL="0" indent="0" eaLnBrk="1" hangingPunct="1">
              <a:lnSpc>
                <a:spcPct val="200000"/>
              </a:lnSpc>
              <a:buClr>
                <a:srgbClr val="C00000"/>
              </a:buClr>
              <a:buSzPct val="100000"/>
              <a:buFont typeface="Wingdings" pitchFamily="2" charset="2"/>
              <a:buNone/>
            </a:pPr>
            <a:r>
              <a:rPr lang="tr-TR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Teşvik belgesi, yatırımın karakteristik değerlerini ihtiva eden, yatırımın belirlenen asgari  şartlara uygun olarak gerçekleştirilmesi halinde üzerinde kayıtlı destek unsurlarından istifade imkanı sağlayan, Karar’ın amaçları doğrultusunda gerçekleştirilecek yatırımlar için düzenlenen belgedir.</a:t>
            </a:r>
          </a:p>
        </p:txBody>
      </p:sp>
      <p:sp>
        <p:nvSpPr>
          <p:cNvPr id="97282" name="Altbilgi Yer Tutucusu 1"/>
          <p:cNvSpPr txBox="1">
            <a:spLocks noGrp="1"/>
          </p:cNvSpPr>
          <p:nvPr/>
        </p:nvSpPr>
        <p:spPr bwMode="auto">
          <a:xfrm>
            <a:off x="2438400" y="6553201"/>
            <a:ext cx="7562851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</a:rPr>
              <a:t>Teşvik Uygulama ve Yabancı Sermaye Genel Müdürlüğü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3435764" y="95503"/>
            <a:ext cx="5320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BELGESİ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23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86808" y="1204460"/>
            <a:ext cx="11618384" cy="4577790"/>
          </a:xfrm>
        </p:spPr>
        <p:txBody>
          <a:bodyPr/>
          <a:lstStyle/>
          <a:p>
            <a:pPr marL="0" indent="0" algn="ctr" eaLnBrk="1" hangingPunct="1">
              <a:lnSpc>
                <a:spcPts val="4500"/>
              </a:lnSpc>
              <a:buClr>
                <a:srgbClr val="262673"/>
              </a:buClr>
              <a:buSzPct val="100000"/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HANGİ HARCAMALAR TEŞVİK BELGESİ KAPSAMINDA ALINABİLİR ?</a:t>
            </a:r>
          </a:p>
          <a:p>
            <a:pPr marL="358775" indent="-358775" eaLnBrk="1" hangingPunct="1">
              <a:lnSpc>
                <a:spcPts val="37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</a:pPr>
            <a:r>
              <a:rPr lang="tr-TR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Mal ve hizmet üretiminde kullanılan ithal ve yerli makine ve teçhizatlar,</a:t>
            </a:r>
          </a:p>
          <a:p>
            <a:pPr marL="358775" indent="-358775" eaLnBrk="1" hangingPunct="1">
              <a:lnSpc>
                <a:spcPts val="37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</a:pPr>
            <a:r>
              <a:rPr lang="tr-TR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Bina – inşaat harcamaları, </a:t>
            </a:r>
          </a:p>
          <a:p>
            <a:pPr marL="358775" indent="-358775" eaLnBrk="1" hangingPunct="1">
              <a:lnSpc>
                <a:spcPts val="37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</a:pPr>
            <a:r>
              <a:rPr lang="tr-TR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Arsa-arazi harcamaları,</a:t>
            </a:r>
          </a:p>
          <a:p>
            <a:pPr marL="358775" indent="-358775" eaLnBrk="1" hangingPunct="1">
              <a:lnSpc>
                <a:spcPts val="37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</a:pPr>
            <a:r>
              <a:rPr lang="tr-TR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Diğer  yatırım harcamaları:</a:t>
            </a:r>
          </a:p>
          <a:p>
            <a:pPr marL="631825" lvl="1" indent="-273050" eaLnBrk="1" hangingPunct="1">
              <a:lnSpc>
                <a:spcPts val="37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tr-T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Yardımcı makine ve teçhizatlar,</a:t>
            </a:r>
          </a:p>
          <a:p>
            <a:pPr marL="631825" lvl="1" indent="-273050" eaLnBrk="1" hangingPunct="1">
              <a:lnSpc>
                <a:spcPts val="37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tr-T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İthalat ve gümrükleme giderleri,</a:t>
            </a:r>
          </a:p>
          <a:p>
            <a:pPr marL="631825" lvl="1" indent="-273050" eaLnBrk="1" hangingPunct="1">
              <a:lnSpc>
                <a:spcPts val="37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tr-T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Taşıma, sigorta ve montaj giderleri</a:t>
            </a:r>
          </a:p>
          <a:p>
            <a:pPr marL="631825" lvl="1" indent="-273050" eaLnBrk="1" hangingPunct="1">
              <a:lnSpc>
                <a:spcPts val="37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tr-TR" sz="2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Etüd</a:t>
            </a:r>
            <a:r>
              <a:rPr lang="tr-T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ve proje giderleri vb.</a:t>
            </a:r>
          </a:p>
        </p:txBody>
      </p:sp>
      <p:sp>
        <p:nvSpPr>
          <p:cNvPr id="101378" name="Altbilgi Yer Tutucusu 1"/>
          <p:cNvSpPr txBox="1">
            <a:spLocks noGrp="1"/>
          </p:cNvSpPr>
          <p:nvPr/>
        </p:nvSpPr>
        <p:spPr bwMode="auto">
          <a:xfrm>
            <a:off x="2438400" y="6553201"/>
            <a:ext cx="7562851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>
                <a:solidFill>
                  <a:srgbClr val="D9D9D9"/>
                </a:solidFill>
              </a:rPr>
              <a:t>Teşvik Uygulama ve Yabancı Sermaye Genel Müdürlüğü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3435764" y="95503"/>
            <a:ext cx="5320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BELGESİ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23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yagram"/>
          <p:cNvGraphicFramePr/>
          <p:nvPr>
            <p:extLst>
              <p:ext uri="{D42A27DB-BD31-4B8C-83A1-F6EECF244321}">
                <p14:modId xmlns:p14="http://schemas.microsoft.com/office/powerpoint/2010/main" val="4102864699"/>
              </p:ext>
            </p:extLst>
          </p:nvPr>
        </p:nvGraphicFramePr>
        <p:xfrm>
          <a:off x="645177" y="394603"/>
          <a:ext cx="11216623" cy="54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ltbilgi Yer Tutucusu 1"/>
          <p:cNvSpPr txBox="1">
            <a:spLocks noGrp="1"/>
          </p:cNvSpPr>
          <p:nvPr/>
        </p:nvSpPr>
        <p:spPr bwMode="auto">
          <a:xfrm>
            <a:off x="3352800" y="6553201"/>
            <a:ext cx="56721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500" b="1" dirty="0">
                <a:solidFill>
                  <a:srgbClr val="D9D9D9"/>
                </a:solidFill>
                <a:latin typeface="Arial" charset="0"/>
                <a:cs typeface="Arial" charset="0"/>
              </a:rPr>
              <a:t>Teşvik Uygulama ve Yabancı Sermaye Genel Müdürlüğü</a:t>
            </a:r>
          </a:p>
        </p:txBody>
      </p:sp>
      <p:sp>
        <p:nvSpPr>
          <p:cNvPr id="4" name="4 Metin kutusu"/>
          <p:cNvSpPr txBox="1"/>
          <p:nvPr/>
        </p:nvSpPr>
        <p:spPr>
          <a:xfrm>
            <a:off x="3430762" y="95503"/>
            <a:ext cx="5330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YATIRIM TEŞVİK SİSTEMİ</a:t>
            </a:r>
            <a:endParaRPr lang="tr-T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turq">
      <a:dk1>
        <a:srgbClr val="C3A572"/>
      </a:dk1>
      <a:lt1>
        <a:srgbClr val="C3A572"/>
      </a:lt1>
      <a:dk2>
        <a:srgbClr val="083048"/>
      </a:dk2>
      <a:lt2>
        <a:srgbClr val="FFFFFF"/>
      </a:lt2>
      <a:accent1>
        <a:srgbClr val="00ACC9"/>
      </a:accent1>
      <a:accent2>
        <a:srgbClr val="C3A572"/>
      </a:accent2>
      <a:accent3>
        <a:srgbClr val="EF7A24"/>
      </a:accent3>
      <a:accent4>
        <a:srgbClr val="5AA0F5"/>
      </a:accent4>
      <a:accent5>
        <a:srgbClr val="C4E46E"/>
      </a:accent5>
      <a:accent6>
        <a:srgbClr val="BDE0FB"/>
      </a:accent6>
      <a:hlink>
        <a:srgbClr val="00ACC9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niasd" id="{6456FFD4-0677-4516-9F5D-74D7E5E6C075}" vid="{AF375EC2-5A30-4D95-B6F8-4E546A2B3D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yeniasd</Template>
  <TotalTime>5029</TotalTime>
  <Words>1846</Words>
  <Application>Microsoft Office PowerPoint</Application>
  <PresentationFormat>Widescreen</PresentationFormat>
  <Paragraphs>513</Paragraphs>
  <Slides>34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Gothic</vt:lpstr>
      <vt:lpstr>Tahoma</vt:lpstr>
      <vt:lpstr>Times New Roman</vt:lpstr>
      <vt:lpstr>Wingdings</vt:lpstr>
      <vt:lpstr>Wingdings 3</vt:lpstr>
      <vt:lpstr>Ion</vt:lpstr>
      <vt:lpstr>PowerPoint Presentation</vt:lpstr>
      <vt:lpstr>YATIRIM TEŞVİK SİSTEMİ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basdemircie;guldalis</dc:creator>
  <cp:lastModifiedBy>Administrator</cp:lastModifiedBy>
  <cp:revision>569</cp:revision>
  <cp:lastPrinted>2017-11-05T19:16:22Z</cp:lastPrinted>
  <dcterms:created xsi:type="dcterms:W3CDTF">2017-04-06T10:26:07Z</dcterms:created>
  <dcterms:modified xsi:type="dcterms:W3CDTF">2020-02-15T16:50:39Z</dcterms:modified>
</cp:coreProperties>
</file>