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988" r:id="rId2"/>
    <p:sldId id="921" r:id="rId3"/>
    <p:sldId id="920" r:id="rId4"/>
    <p:sldId id="1014" r:id="rId5"/>
    <p:sldId id="905" r:id="rId6"/>
    <p:sldId id="906" r:id="rId7"/>
    <p:sldId id="907" r:id="rId8"/>
    <p:sldId id="1018" r:id="rId9"/>
    <p:sldId id="876" r:id="rId10"/>
    <p:sldId id="875" r:id="rId11"/>
    <p:sldId id="1013" r:id="rId12"/>
    <p:sldId id="972" r:id="rId13"/>
    <p:sldId id="879" r:id="rId14"/>
    <p:sldId id="880" r:id="rId15"/>
    <p:sldId id="1039" r:id="rId16"/>
    <p:sldId id="1038" r:id="rId17"/>
    <p:sldId id="1036" r:id="rId18"/>
  </p:sldIdLst>
  <p:sldSz cx="9144000" cy="6858000" type="screen4x3"/>
  <p:notesSz cx="4565650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Engin Keklik" initials="ME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3A73B8"/>
    <a:srgbClr val="FF7171"/>
    <a:srgbClr val="FF99FF"/>
    <a:srgbClr val="4780C5"/>
    <a:srgbClr val="DE5C42"/>
    <a:srgbClr val="5B9BD5"/>
    <a:srgbClr val="F3D5D5"/>
    <a:srgbClr val="61953D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2908" autoAdjust="0"/>
  </p:normalViewPr>
  <p:slideViewPr>
    <p:cSldViewPr snapToGrid="0" showGuides="1">
      <p:cViewPr varScale="1">
        <p:scale>
          <a:sx n="103" d="100"/>
          <a:sy n="103" d="100"/>
        </p:scale>
        <p:origin x="1530" y="12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1978448" cy="341473"/>
          </a:xfrm>
          <a:prstGeom prst="rect">
            <a:avLst/>
          </a:prstGeom>
        </p:spPr>
        <p:txBody>
          <a:bodyPr vert="horz" lIns="91365" tIns="45684" rIns="91365" bIns="4568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2585618" y="5"/>
            <a:ext cx="1978448" cy="341473"/>
          </a:xfrm>
          <a:prstGeom prst="rect">
            <a:avLst/>
          </a:prstGeom>
        </p:spPr>
        <p:txBody>
          <a:bodyPr vert="horz" lIns="91365" tIns="45684" rIns="91365" bIns="45684" rtlCol="0"/>
          <a:lstStyle>
            <a:lvl1pPr algn="r">
              <a:defRPr sz="1200"/>
            </a:lvl1pPr>
          </a:lstStyle>
          <a:p>
            <a:fld id="{175BA76E-CF31-44CB-81A0-68ADB17EDC8C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6456205"/>
            <a:ext cx="1978448" cy="341471"/>
          </a:xfrm>
          <a:prstGeom prst="rect">
            <a:avLst/>
          </a:prstGeom>
        </p:spPr>
        <p:txBody>
          <a:bodyPr vert="horz" lIns="91365" tIns="45684" rIns="91365" bIns="4568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2585618" y="6456205"/>
            <a:ext cx="1978448" cy="341471"/>
          </a:xfrm>
          <a:prstGeom prst="rect">
            <a:avLst/>
          </a:prstGeom>
        </p:spPr>
        <p:txBody>
          <a:bodyPr vert="horz" lIns="91365" tIns="45684" rIns="91365" bIns="45684" rtlCol="0" anchor="b"/>
          <a:lstStyle>
            <a:lvl1pPr algn="r">
              <a:defRPr sz="1200"/>
            </a:lvl1pPr>
          </a:lstStyle>
          <a:p>
            <a:fld id="{E15971BB-1939-4469-9844-E20D3C5426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6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1978448" cy="341065"/>
          </a:xfrm>
          <a:prstGeom prst="rect">
            <a:avLst/>
          </a:prstGeom>
        </p:spPr>
        <p:txBody>
          <a:bodyPr vert="horz" lIns="64890" tIns="32446" rIns="64890" bIns="32446" rtlCol="0"/>
          <a:lstStyle>
            <a:lvl1pPr algn="l">
              <a:defRPr sz="9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2586145" y="5"/>
            <a:ext cx="1978448" cy="341065"/>
          </a:xfrm>
          <a:prstGeom prst="rect">
            <a:avLst/>
          </a:prstGeom>
        </p:spPr>
        <p:txBody>
          <a:bodyPr vert="horz" lIns="64890" tIns="32446" rIns="64890" bIns="32446" rtlCol="0"/>
          <a:lstStyle>
            <a:lvl1pPr algn="r">
              <a:defRPr sz="900"/>
            </a:lvl1pPr>
          </a:lstStyle>
          <a:p>
            <a:fld id="{373A0774-FD5C-4913-AE0F-455FC7CC8771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850900"/>
            <a:ext cx="3057525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890" tIns="32446" rIns="64890" bIns="32446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456565" y="3271385"/>
            <a:ext cx="3652520" cy="2676585"/>
          </a:xfrm>
          <a:prstGeom prst="rect">
            <a:avLst/>
          </a:prstGeom>
        </p:spPr>
        <p:txBody>
          <a:bodyPr vert="horz" lIns="64890" tIns="32446" rIns="64890" bIns="32446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1978448" cy="341063"/>
          </a:xfrm>
          <a:prstGeom prst="rect">
            <a:avLst/>
          </a:prstGeom>
        </p:spPr>
        <p:txBody>
          <a:bodyPr vert="horz" lIns="64890" tIns="32446" rIns="64890" bIns="32446" rtlCol="0" anchor="b"/>
          <a:lstStyle>
            <a:lvl1pPr algn="l"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2586145" y="6456613"/>
            <a:ext cx="1978448" cy="341063"/>
          </a:xfrm>
          <a:prstGeom prst="rect">
            <a:avLst/>
          </a:prstGeom>
        </p:spPr>
        <p:txBody>
          <a:bodyPr vert="horz" lIns="64890" tIns="32446" rIns="64890" bIns="32446" rtlCol="0" anchor="b"/>
          <a:lstStyle>
            <a:lvl1pPr algn="r">
              <a:defRPr sz="900"/>
            </a:lvl1pPr>
          </a:lstStyle>
          <a:p>
            <a:fld id="{4381108C-1684-48EA-8760-B9243787F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5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08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069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370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577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63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4600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718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3956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148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7CFBB-7BCE-49A4-9032-F71048316743}" type="slidenum">
              <a:rPr lang="tr-TR" altLang="tr-TR"/>
              <a:pPr/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393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445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076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090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13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953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192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223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108C-1684-48EA-8760-B9243787F06B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8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70399" y="4139786"/>
            <a:ext cx="4622800" cy="1041814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Aveni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 smtClean="0"/>
              <a:t>SUNUM BAŞLIĞI</a:t>
            </a:r>
            <a:endParaRPr lang="en-US" dirty="0"/>
          </a:p>
        </p:txBody>
      </p:sp>
      <p:sp>
        <p:nvSpPr>
          <p:cNvPr id="22" name="Metin Yer Tutucusu 21"/>
          <p:cNvSpPr>
            <a:spLocks noGrp="1"/>
          </p:cNvSpPr>
          <p:nvPr>
            <p:ph type="body" sz="quarter" idx="10" hasCustomPrompt="1"/>
          </p:nvPr>
        </p:nvSpPr>
        <p:spPr>
          <a:xfrm>
            <a:off x="5079066" y="5305012"/>
            <a:ext cx="2971800" cy="32093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tx2">
                    <a:lumMod val="75000"/>
                  </a:schemeClr>
                </a:solidFill>
                <a:latin typeface="Avenir"/>
              </a:defRPr>
            </a:lvl1pPr>
          </a:lstStyle>
          <a:p>
            <a:pPr lvl="0"/>
            <a:r>
              <a:rPr lang="tr-TR" dirty="0" smtClean="0"/>
              <a:t>TARİH</a:t>
            </a:r>
          </a:p>
        </p:txBody>
      </p:sp>
      <p:sp>
        <p:nvSpPr>
          <p:cNvPr id="31" name="Unvan 30"/>
          <p:cNvSpPr>
            <a:spLocks noGrp="1"/>
          </p:cNvSpPr>
          <p:nvPr>
            <p:ph type="title" hasCustomPrompt="1"/>
          </p:nvPr>
        </p:nvSpPr>
        <p:spPr>
          <a:xfrm>
            <a:off x="4470399" y="2326589"/>
            <a:ext cx="4622800" cy="97276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48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TARIM VE KIRSAL KALKINMAYI DESTEKLEME KURUMU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291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0"/>
          <a:stretch/>
        </p:blipFill>
        <p:spPr>
          <a:xfrm>
            <a:off x="-1588" y="3768"/>
            <a:ext cx="9144000" cy="34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6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0"/>
          <a:stretch/>
        </p:blipFill>
        <p:spPr>
          <a:xfrm>
            <a:off x="3571" y="3768"/>
            <a:ext cx="9144000" cy="34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" y="0"/>
            <a:ext cx="9144000" cy="33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6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4"/>
          <a:stretch/>
        </p:blipFill>
        <p:spPr>
          <a:xfrm>
            <a:off x="-25360" y="0"/>
            <a:ext cx="916936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79"/>
          <a:stretch/>
        </p:blipFill>
        <p:spPr>
          <a:xfrm>
            <a:off x="-33534" y="-3391"/>
            <a:ext cx="9177533" cy="32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>
          <a:xfrm>
            <a:off x="-30186" y="0"/>
            <a:ext cx="917418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1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7"/>
          <a:stretch/>
        </p:blipFill>
        <p:spPr>
          <a:xfrm>
            <a:off x="-33090" y="-9525"/>
            <a:ext cx="9177089" cy="32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6"/>
          <a:stretch/>
        </p:blipFill>
        <p:spPr>
          <a:xfrm>
            <a:off x="-23815" y="-6699"/>
            <a:ext cx="9167815" cy="32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8"/>
          <a:stretch/>
        </p:blipFill>
        <p:spPr>
          <a:xfrm>
            <a:off x="-18460" y="-9525"/>
            <a:ext cx="917198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stbilgi ve Altbil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56" y="6509697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Dikdörtgen 2"/>
          <p:cNvSpPr/>
          <p:nvPr userDrawn="1"/>
        </p:nvSpPr>
        <p:spPr>
          <a:xfrm>
            <a:off x="0" y="-12415"/>
            <a:ext cx="9144000" cy="599559"/>
          </a:xfrm>
          <a:prstGeom prst="rect">
            <a:avLst/>
          </a:prstGeom>
          <a:solidFill>
            <a:srgbClr val="47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32" y="35339"/>
            <a:ext cx="1055800" cy="5027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13934" y="50064"/>
            <a:ext cx="7569907" cy="329142"/>
          </a:xfrm>
        </p:spPr>
        <p:txBody>
          <a:bodyPr>
            <a:normAutofit/>
          </a:bodyPr>
          <a:lstStyle>
            <a:lvl1pPr algn="r">
              <a:defRPr sz="1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defRPr>
            </a:lvl1pPr>
          </a:lstStyle>
          <a:p>
            <a:r>
              <a:rPr lang="tr-TR" dirty="0" smtClean="0"/>
              <a:t>BURAYA ÜST BİLGİYİ YAZINIZ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5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9"/>
          <a:stretch/>
        </p:blipFill>
        <p:spPr>
          <a:xfrm>
            <a:off x="0" y="0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0"/>
          <a:stretch/>
        </p:blipFill>
        <p:spPr>
          <a:xfrm>
            <a:off x="293" y="0"/>
            <a:ext cx="914370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9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9"/>
          <a:stretch/>
        </p:blipFill>
        <p:spPr>
          <a:xfrm>
            <a:off x="0" y="0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9"/>
          <a:stretch/>
        </p:blipFill>
        <p:spPr>
          <a:xfrm>
            <a:off x="0" y="0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3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9"/>
          <a:stretch/>
        </p:blipFill>
        <p:spPr>
          <a:xfrm>
            <a:off x="0" y="0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1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 Örnek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670511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accent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ALT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4"/>
          <a:stretch/>
        </p:blipFill>
        <p:spPr>
          <a:xfrm>
            <a:off x="0" y="4002"/>
            <a:ext cx="9144000" cy="32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8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7E66-1BD5-454A-A25B-18F4570194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84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7E66-1BD5-454A-A25B-18F457019438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latin typeface="Avenir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2257425"/>
            <a:ext cx="294917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latin typeface="Avenir"/>
              </a:rPr>
              <a:t>Asıl başlık stili için tıklatın</a:t>
            </a:r>
            <a:endParaRPr lang="en-US" dirty="0">
              <a:latin typeface="Aveni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0475" y="1927225"/>
            <a:ext cx="4629150" cy="3654425"/>
          </a:xfrm>
        </p:spPr>
        <p:txBody>
          <a:bodyPr/>
          <a:lstStyle>
            <a:lvl1pPr>
              <a:defRPr sz="3200">
                <a:latin typeface="Avenir"/>
              </a:defRPr>
            </a:lvl1pPr>
            <a:lvl2pPr>
              <a:defRPr sz="2800">
                <a:latin typeface="Avenir"/>
              </a:defRPr>
            </a:lvl2pPr>
            <a:lvl3pPr>
              <a:defRPr sz="2400">
                <a:latin typeface="Avenir"/>
              </a:defRPr>
            </a:lvl3pPr>
            <a:lvl4pPr>
              <a:defRPr sz="2000">
                <a:latin typeface="Avenir"/>
              </a:defRPr>
            </a:lvl4pPr>
            <a:lvl5pPr>
              <a:defRPr sz="2000">
                <a:latin typeface="Aveni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1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venir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Avenir"/>
              </a:defRPr>
            </a:lvl1pPr>
            <a:lvl2pPr>
              <a:defRPr sz="2800">
                <a:latin typeface="Avenir"/>
              </a:defRPr>
            </a:lvl2pPr>
            <a:lvl3pPr>
              <a:defRPr sz="2400">
                <a:latin typeface="Avenir"/>
              </a:defRPr>
            </a:lvl3pPr>
            <a:lvl4pPr>
              <a:defRPr sz="2000">
                <a:latin typeface="Avenir"/>
              </a:defRPr>
            </a:lvl4pPr>
            <a:lvl5pPr>
              <a:defRPr sz="2000">
                <a:latin typeface="Aveni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veni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7E66-1BD5-454A-A25B-18F4570194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42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7E66-1BD5-454A-A25B-18F4570194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80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Örn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303395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>
                <a:solidFill>
                  <a:schemeClr val="tx2">
                    <a:lumMod val="75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ASIL BAŞLIK STİLİ İÇİN TIKLATIN</a:t>
            </a:r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1178620" y="6196323"/>
            <a:ext cx="1000027" cy="49593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89271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56" y="6492875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2" y="6039542"/>
            <a:ext cx="809498" cy="8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0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7E66-1BD5-454A-A25B-18F4570194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63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7E66-1BD5-454A-A25B-18F4570194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04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3895-E228-4FB3-BD12-F5583C077908}" type="datetime1">
              <a:rPr lang="en-US" smtClean="0"/>
              <a:t>2/17/2020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45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Örn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" y="-9186"/>
            <a:ext cx="9144001" cy="389271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303395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>
                <a:solidFill>
                  <a:schemeClr val="tx2">
                    <a:lumMod val="75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ASIL BAŞLIK STİLİ İÇİN TIKLATIN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9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8"/>
          <a:stretch/>
        </p:blipFill>
        <p:spPr>
          <a:xfrm>
            <a:off x="-7620" y="0"/>
            <a:ext cx="9158400" cy="343932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513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1"/>
          <a:stretch/>
        </p:blipFill>
        <p:spPr>
          <a:xfrm>
            <a:off x="-8793" y="-1"/>
            <a:ext cx="9158779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5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a Başlık Örn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1"/>
          <a:stretch/>
        </p:blipFill>
        <p:spPr>
          <a:xfrm>
            <a:off x="-8793" y="-1"/>
            <a:ext cx="9158779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" y="0"/>
            <a:ext cx="9158400" cy="33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8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aşlık Örn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3908636"/>
            <a:ext cx="9144000" cy="516255"/>
          </a:xfrm>
        </p:spPr>
        <p:txBody>
          <a:bodyPr anchor="b">
            <a:normAutofit/>
          </a:bodyPr>
          <a:lstStyle>
            <a:lvl1pPr algn="ctr">
              <a:defRPr sz="2200" b="1" baseline="0">
                <a:solidFill>
                  <a:schemeClr val="tx2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tr-TR" dirty="0" smtClean="0"/>
              <a:t>ARA BAŞLIK (ALTERNATİF) STİLİ İÇİN TIKLATIN</a:t>
            </a:r>
            <a:endParaRPr lang="en-US" dirty="0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140" y="6492875"/>
            <a:ext cx="6053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571D7E66-1BD5-454A-A25B-18F45701943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7E66-1BD5-454A-A25B-18F4570194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4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9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93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etin Yer Tutucusu 3"/>
          <p:cNvSpPr>
            <a:spLocks noGrp="1"/>
          </p:cNvSpPr>
          <p:nvPr>
            <p:ph type="body" sz="quarter" idx="10"/>
          </p:nvPr>
        </p:nvSpPr>
        <p:spPr>
          <a:xfrm>
            <a:off x="4487920" y="4231755"/>
            <a:ext cx="4403840" cy="2452823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tr-TR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IPARD KIRSAL </a:t>
            </a:r>
            <a:r>
              <a:rPr lang="tr-TR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KALKINMA DESTEKLERİ </a:t>
            </a:r>
            <a:endParaRPr lang="tr-TR" sz="3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3987" r="2337" b="18956"/>
          <a:stretch/>
        </p:blipFill>
        <p:spPr>
          <a:xfrm>
            <a:off x="7325492" y="684053"/>
            <a:ext cx="1566268" cy="776750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5013140" y="1570930"/>
            <a:ext cx="378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TARIM VE KIRSAL KALKINMAYI DESTEKLEME KURUMU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026" y="2654832"/>
            <a:ext cx="2712460" cy="9789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922" y="765820"/>
            <a:ext cx="748668" cy="7586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426" y="779794"/>
            <a:ext cx="129246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2363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2400" dirty="0" smtClean="0">
                <a:latin typeface="Arial" charset="0"/>
                <a:cs typeface="Arial" charset="0"/>
              </a:rPr>
              <a:t>PROJE BAŞVURU VE ÖDEME SÜRECİ</a:t>
            </a:r>
            <a:endParaRPr lang="tr-TR" altLang="tr-TR" sz="24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246465" y="1032803"/>
            <a:ext cx="8802940" cy="1455865"/>
            <a:chOff x="246465" y="1032803"/>
            <a:chExt cx="8802940" cy="1455865"/>
          </a:xfrm>
        </p:grpSpPr>
        <p:sp>
          <p:nvSpPr>
            <p:cNvPr id="23" name="Dikdörtgen 22"/>
            <p:cNvSpPr/>
            <p:nvPr/>
          </p:nvSpPr>
          <p:spPr>
            <a:xfrm>
              <a:off x="246465" y="1995513"/>
              <a:ext cx="798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Başvuru</a:t>
              </a:r>
            </a:p>
            <a:p>
              <a:pPr lvl="0" algn="ctr" defTabSz="444500">
                <a:spcBef>
                  <a:spcPct val="0"/>
                </a:spcBef>
              </a:pPr>
              <a:r>
                <a:rPr lang="tr-T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İ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lanı </a:t>
              </a:r>
              <a:endParaRPr lang="tr-T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355891" y="2005613"/>
              <a:ext cx="1082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tr-T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Başvuru </a:t>
              </a:r>
              <a:endParaRPr lang="tr-T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Son Teslimi </a:t>
              </a:r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2741047" y="2024039"/>
              <a:ext cx="11429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Sözleşme </a:t>
              </a:r>
            </a:p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İmzalama </a:t>
              </a: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3980618" y="2027003"/>
              <a:ext cx="8254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Yatırıma </a:t>
              </a:r>
            </a:p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Başlama</a:t>
              </a:r>
            </a:p>
          </p:txBody>
        </p:sp>
        <p:sp>
          <p:nvSpPr>
            <p:cNvPr id="27" name="Çentikli Sağ Ok 26"/>
            <p:cNvSpPr/>
            <p:nvPr/>
          </p:nvSpPr>
          <p:spPr>
            <a:xfrm>
              <a:off x="270072" y="1032803"/>
              <a:ext cx="8779333" cy="963936"/>
            </a:xfrm>
            <a:prstGeom prst="notched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27"/>
            <p:cNvSpPr/>
            <p:nvPr/>
          </p:nvSpPr>
          <p:spPr>
            <a:xfrm flipV="1">
              <a:off x="499256" y="1363706"/>
              <a:ext cx="315309" cy="312807"/>
            </a:xfrm>
            <a:prstGeom prst="ellipse">
              <a:avLst/>
            </a:prstGeom>
            <a:solidFill>
              <a:srgbClr val="4780C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/>
          </p:nvSpPr>
          <p:spPr>
            <a:xfrm flipV="1">
              <a:off x="1728964" y="1353196"/>
              <a:ext cx="315309" cy="3128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 flipV="1">
              <a:off x="4225164" y="1368959"/>
              <a:ext cx="315309" cy="3128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30"/>
            <p:cNvSpPr/>
            <p:nvPr/>
          </p:nvSpPr>
          <p:spPr>
            <a:xfrm flipV="1">
              <a:off x="7083967" y="1368959"/>
              <a:ext cx="315309" cy="312807"/>
            </a:xfrm>
            <a:prstGeom prst="ellipse">
              <a:avLst/>
            </a:prstGeom>
            <a:solidFill>
              <a:srgbClr val="FF66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Dikdörtgen 31"/>
            <p:cNvSpPr/>
            <p:nvPr/>
          </p:nvSpPr>
          <p:spPr>
            <a:xfrm>
              <a:off x="4925423" y="2010289"/>
              <a:ext cx="1912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Yatırım yapılması ve </a:t>
              </a:r>
            </a:p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Hibenin Ödenmesi </a:t>
              </a: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7293412" y="2010289"/>
              <a:ext cx="14548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İzleme ve</a:t>
              </a:r>
            </a:p>
            <a:p>
              <a:pPr lvl="0" algn="ctr" defTabSz="444500">
                <a:spcBef>
                  <a:spcPct val="0"/>
                </a:spcBef>
              </a:pPr>
              <a:r>
                <a:rPr lang="tr-T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ontrol Dönemi</a:t>
              </a:r>
            </a:p>
          </p:txBody>
        </p:sp>
        <p:sp>
          <p:nvSpPr>
            <p:cNvPr id="34" name="Dikdörtgen 33"/>
            <p:cNvSpPr/>
            <p:nvPr/>
          </p:nvSpPr>
          <p:spPr>
            <a:xfrm>
              <a:off x="939231" y="1351058"/>
              <a:ext cx="6479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ay</a:t>
              </a:r>
              <a:endParaRPr lang="tr-TR" sz="1600" b="1" dirty="0"/>
            </a:p>
          </p:txBody>
        </p:sp>
        <p:sp>
          <p:nvSpPr>
            <p:cNvPr id="35" name="Dikdörtgen 34"/>
            <p:cNvSpPr/>
            <p:nvPr/>
          </p:nvSpPr>
          <p:spPr>
            <a:xfrm>
              <a:off x="2100621" y="1358449"/>
              <a:ext cx="9856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4-6  ay</a:t>
              </a:r>
              <a:endParaRPr lang="tr-TR" sz="1600" b="1" dirty="0"/>
            </a:p>
          </p:txBody>
        </p:sp>
        <p:sp>
          <p:nvSpPr>
            <p:cNvPr id="36" name="Dikdörtgen 35"/>
            <p:cNvSpPr/>
            <p:nvPr/>
          </p:nvSpPr>
          <p:spPr>
            <a:xfrm>
              <a:off x="3524773" y="1351062"/>
              <a:ext cx="668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ay</a:t>
              </a:r>
              <a:endParaRPr lang="tr-TR" sz="1600" b="1" dirty="0"/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5027441" y="1361577"/>
              <a:ext cx="16407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 aya kadar</a:t>
              </a:r>
              <a:endParaRPr lang="tr-TR" sz="1600" b="1" dirty="0"/>
            </a:p>
          </p:txBody>
        </p:sp>
        <p:sp>
          <p:nvSpPr>
            <p:cNvPr id="38" name="Dikdörtgen 37"/>
            <p:cNvSpPr/>
            <p:nvPr/>
          </p:nvSpPr>
          <p:spPr>
            <a:xfrm>
              <a:off x="7623480" y="1351185"/>
              <a:ext cx="6376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yıl</a:t>
              </a:r>
              <a:endParaRPr lang="tr-TR" sz="1600" b="1" dirty="0"/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3158364" y="1363706"/>
              <a:ext cx="315309" cy="312807"/>
            </a:xfrm>
            <a:prstGeom prst="ellipse">
              <a:avLst/>
            </a:prstGeom>
            <a:solidFill>
              <a:srgbClr val="FF010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40" name="Düz Bağlayıcı 39"/>
            <p:cNvCxnSpPr/>
            <p:nvPr/>
          </p:nvCxnSpPr>
          <p:spPr>
            <a:xfrm>
              <a:off x="382170" y="1891636"/>
              <a:ext cx="818526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/>
            <p:cNvCxnSpPr/>
            <p:nvPr/>
          </p:nvCxnSpPr>
          <p:spPr>
            <a:xfrm>
              <a:off x="631113" y="1777482"/>
              <a:ext cx="0" cy="233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1"/>
            <p:cNvCxnSpPr/>
            <p:nvPr/>
          </p:nvCxnSpPr>
          <p:spPr>
            <a:xfrm>
              <a:off x="1867052" y="1766857"/>
              <a:ext cx="0" cy="233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/>
            <p:cNvCxnSpPr/>
            <p:nvPr/>
          </p:nvCxnSpPr>
          <p:spPr>
            <a:xfrm>
              <a:off x="3309043" y="1774070"/>
              <a:ext cx="0" cy="233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3"/>
            <p:cNvCxnSpPr/>
            <p:nvPr/>
          </p:nvCxnSpPr>
          <p:spPr>
            <a:xfrm>
              <a:off x="4371693" y="1781041"/>
              <a:ext cx="0" cy="233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"/>
            <p:cNvCxnSpPr/>
            <p:nvPr/>
          </p:nvCxnSpPr>
          <p:spPr>
            <a:xfrm>
              <a:off x="7234162" y="1763444"/>
              <a:ext cx="0" cy="233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ikdörtgen 45"/>
          <p:cNvSpPr/>
          <p:nvPr/>
        </p:nvSpPr>
        <p:spPr>
          <a:xfrm>
            <a:off x="2460635" y="761923"/>
            <a:ext cx="4173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KABUL VE ANALİZ SÜRECİ</a:t>
            </a:r>
            <a:endParaRPr lang="tr-TR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466256" y="2907795"/>
            <a:ext cx="8383456" cy="3662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A73B8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IPARD PROJELERİNİN ANALİZ İŞLEMLERİ  </a:t>
            </a:r>
          </a:p>
          <a:p>
            <a:pPr lvl="0" algn="ctr">
              <a:spcBef>
                <a:spcPts val="300"/>
              </a:spcBef>
            </a:pPr>
            <a:endParaRPr lang="tr-TR" sz="2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>
              <a:spcBef>
                <a:spcPts val="3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başvuru teslim tarihi ile uygun projelerin açıklanması 4-6 ay sürmektedir.</a:t>
            </a:r>
          </a:p>
          <a:p>
            <a:pPr marL="800100" lvl="1" indent="-3429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süreç, projenin il koordinatörlüklerinde incelenmesi, eksik evrak, yerinde kontrol, merkezde iş planı analizi, örnekleme ve nihai sıralama ve proje seçim komisyonu onay işlemlerini kapsamaktadır.</a:t>
            </a:r>
          </a:p>
          <a:p>
            <a:pPr marL="179388" lvl="0" indent="-179388" algn="just">
              <a:spcBef>
                <a:spcPts val="3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Merkezde uygun projelerin seçilmesi iki değerlendirme ile yapılmaktadır. </a:t>
            </a:r>
          </a:p>
          <a:p>
            <a:pPr marL="714375" lvl="0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tr-T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İŞ PLANI ANALİZİ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 ve üretim açısından sürdürülebilir ve karlılık analizi yapılmaktadır. Uygun olmayanlar nihai sıralamaya alınmadan elenmektedir.  </a:t>
            </a:r>
          </a:p>
          <a:p>
            <a:pPr marL="714375" lvl="0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tr-T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NİHAİ SIRALAMA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IPARD programında yer alan her bir ana tedbir için belirlenmiş sıralama kriterlere göre 100 puan üzerinden yapılmaktadır. </a:t>
            </a:r>
          </a:p>
          <a:p>
            <a:pPr marL="179388" lvl="0" indent="-179388" algn="just">
              <a:spcBef>
                <a:spcPts val="3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Uygun projeler; «PROJE SEÇİM VE DEĞERLENDİRME KOMİSYONU» onayı ile  açıklanmaktadır.  </a:t>
            </a:r>
          </a:p>
          <a:p>
            <a:pPr marL="179388" lvl="0" indent="-179388">
              <a:spcBef>
                <a:spcPts val="3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478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Desteklenen tüm işletmeler 5 YIL BOYUNCA faaliyetini sürdürmek zorundadır.</a:t>
            </a:r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0" y="3883"/>
            <a:ext cx="1353274" cy="4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67716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2400" dirty="0">
                <a:latin typeface="Arial" charset="0"/>
                <a:cs typeface="Arial" charset="0"/>
              </a:rPr>
              <a:t>KADIN VE </a:t>
            </a:r>
            <a:r>
              <a:rPr lang="tr-TR" altLang="tr-TR" sz="2400" dirty="0" smtClean="0">
                <a:latin typeface="Arial" charset="0"/>
                <a:cs typeface="Arial" charset="0"/>
              </a:rPr>
              <a:t>GENÇLERE </a:t>
            </a:r>
            <a:r>
              <a:rPr lang="tr-TR" altLang="tr-TR" sz="2400" dirty="0">
                <a:latin typeface="Arial" charset="0"/>
                <a:cs typeface="Arial" charset="0"/>
              </a:rPr>
              <a:t>POZİTİF </a:t>
            </a:r>
            <a:r>
              <a:rPr lang="tr-TR" altLang="tr-TR" sz="2400" dirty="0" smtClean="0">
                <a:latin typeface="Arial" charset="0"/>
                <a:cs typeface="Arial" charset="0"/>
              </a:rPr>
              <a:t>AYRIMCILIK</a:t>
            </a:r>
            <a:endParaRPr lang="tr-TR" altLang="tr-TR" sz="24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16" y="806103"/>
            <a:ext cx="2437091" cy="162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6" y="2560219"/>
            <a:ext cx="1431495" cy="15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46" y="4227067"/>
            <a:ext cx="1459035" cy="16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88554" y="5898792"/>
            <a:ext cx="815622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tr-TR" sz="22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AMACIMIZ;</a:t>
            </a:r>
          </a:p>
          <a:p>
            <a:pPr lvl="0" algn="ctr">
              <a:spcBef>
                <a:spcPts val="600"/>
              </a:spcBef>
            </a:pPr>
            <a:r>
              <a:rPr lang="tr-TR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KADIN VE GENÇ YATIRIMCIYI KIRSALDA TUTMAK</a:t>
            </a:r>
            <a:endParaRPr lang="tr-TR" sz="2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56783" y="767774"/>
            <a:ext cx="6628961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tr-TR" sz="2000" b="1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KADIN YATIRIMCILAR</a:t>
            </a:r>
            <a:endParaRPr lang="tr-TR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Kadınlara </a:t>
            </a:r>
            <a:r>
              <a:rPr lang="tr-T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ilave </a:t>
            </a:r>
            <a:r>
              <a:rPr lang="tr-T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puan </a:t>
            </a:r>
            <a:r>
              <a:rPr lang="tr-T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vererek öne çıkmasını sağlıyoruz. </a:t>
            </a:r>
          </a:p>
          <a:p>
            <a:pPr marL="808038" lvl="3" indent="-2286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tr-T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Hayvancılık </a:t>
            </a: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yatırımları için </a:t>
            </a:r>
            <a:r>
              <a:rPr lang="tr-T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 10 puan</a:t>
            </a: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tr-TR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8038" lvl="3" indent="-2286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tr-TR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İşleme ve pazarlama yatırımları için </a:t>
            </a:r>
            <a:r>
              <a:rPr lang="tr-TR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 5 puan</a:t>
            </a:r>
            <a:r>
              <a:rPr lang="tr-TR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808038" lvl="3" indent="-2286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Çiftlik faaliyetleri </a:t>
            </a:r>
            <a:r>
              <a:rPr lang="tr-T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yatırımlarda </a:t>
            </a:r>
            <a:r>
              <a:rPr lang="tr-T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 15 </a:t>
            </a:r>
            <a:r>
              <a:rPr lang="tr-T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puan</a:t>
            </a:r>
            <a:endParaRPr lang="tr-T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Toplam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ödenen hibenin </a:t>
            </a:r>
            <a:r>
              <a:rPr lang="tr-T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%18’i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toplam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 sayısının </a:t>
            </a:r>
            <a:r>
              <a:rPr lang="tr-T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tr-T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16’sı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kadın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yatırımcılarımıza aittir. 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endParaRPr lang="tr-TR" sz="600" b="1" u="sng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tr-TR" sz="2000" b="1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GENÇ YATIRIMCILAR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yaşının altındaki genç yatırımcılara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hayvancılık sektöründe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ilave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%5 hibe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veriyoruz.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Çiftlik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faaliyetleri tedbiri kapsamında, 40 yaşın altındaysa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15 puan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veriyoruz. 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Toplam ödenen hibenin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%68’i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toplam proje sayısının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%51’i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genç yatırımcılara aittir.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330" y="69197"/>
            <a:ext cx="1365952" cy="4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500172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38" name="Dikdörtgen 37"/>
          <p:cNvSpPr/>
          <p:nvPr/>
        </p:nvSpPr>
        <p:spPr>
          <a:xfrm>
            <a:off x="590461" y="3947495"/>
            <a:ext cx="8032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90461" y="125484"/>
            <a:ext cx="8518015" cy="329142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BİRLİK VE KOOPERATİFLERE KOLAYLIKLAR</a:t>
            </a:r>
            <a:endParaRPr lang="tr-TR" altLang="tr-T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25185" y="5673060"/>
            <a:ext cx="8039520" cy="11849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sz="2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AMACIMIZ;</a:t>
            </a:r>
          </a:p>
          <a:p>
            <a:pPr algn="ctr">
              <a:spcBef>
                <a:spcPts val="600"/>
              </a:spcBef>
            </a:pPr>
            <a:r>
              <a:rPr lang="tr-T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HİBELERDEN DAHA ÇOK KİŞİNİN FAYDALANMASININ SAĞLAMAK 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29669" y="704169"/>
            <a:ext cx="8630552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tr-TR" b="1" dirty="0" smtClean="0">
                <a:solidFill>
                  <a:srgbClr val="3A73B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Kooperatif ve üretici örgütlerine daha fazla hibe sağlıyoruz. 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Hayvancılık yatırımlarında hibe oranı </a:t>
            </a:r>
            <a:r>
              <a:rPr lang="tr-T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%60 </a:t>
            </a:r>
            <a:r>
              <a:rPr lang="tr-TR" sz="13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(Normal başvuru sahiplerine %40)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İşleme ve pazarlama yatırımlarında hibe oranı </a:t>
            </a:r>
            <a:r>
              <a:rPr lang="tr-T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%50 </a:t>
            </a:r>
            <a:r>
              <a:rPr lang="tr-TR" sz="13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(Normal başvuru sahiplerine %40)</a:t>
            </a:r>
          </a:p>
          <a:p>
            <a:pPr marL="342900" lvl="1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tr-TR" sz="400" b="1" dirty="0" smtClean="0">
              <a:solidFill>
                <a:srgbClr val="3A73B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tr-TR" b="1" dirty="0" smtClean="0">
                <a:solidFill>
                  <a:srgbClr val="3A73B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Kooperatif ve üretici örgütlerinin başvurularına, IPARD nihai proje sıralamasında ilave puan vererek öne çıkmasını sağlıyoruz.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Hayvancılık yatırımlarında ilave 20 puan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İşleme-pazarlama yatırımlarında ilave 25 puan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Çiftlik faaliyetlerinin çeşitlendirilmesi yatırımlarında ilave 15 puan</a:t>
            </a:r>
          </a:p>
          <a:p>
            <a:pPr lvl="0" algn="just">
              <a:spcBef>
                <a:spcPts val="600"/>
              </a:spcBef>
            </a:pPr>
            <a:endParaRPr lang="tr-TR" sz="400" b="1" dirty="0" smtClean="0">
              <a:solidFill>
                <a:srgbClr val="3A73B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tr-TR" b="1" dirty="0" smtClean="0">
                <a:solidFill>
                  <a:srgbClr val="3A73B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Diğer kolaylıklar</a:t>
            </a:r>
            <a:endParaRPr lang="tr-TR" b="1" dirty="0">
              <a:solidFill>
                <a:srgbClr val="3A73B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Hayvancılık yatırımlarında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örgütünü/tüzel kişiliği temsil ve ilzama yetkili kişi/ kişilerin 40 yaşın altında olması durumunda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%5 ilave hibe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veriliyor.</a:t>
            </a:r>
          </a:p>
          <a:p>
            <a:pPr marL="800100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Meyve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sebze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soğuk hava depo kapasitesinde üst limiti olan 10.000 m3 üretici örgütlerinden kaldırılmış olup, bunun üzerinde başvuru yapabilmektedir. </a:t>
            </a:r>
          </a:p>
          <a:p>
            <a:pPr marL="800100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Çiftlik Faaliyetlerinin Çeşitlendirilmesi tedbiri kapsamında “Makine Parkları” sektörüne sadece üretici örgütleri başvuru yapabilmektedir.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39" y="50413"/>
            <a:ext cx="1120009" cy="4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67716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2800" dirty="0" smtClean="0">
                <a:latin typeface="Arial" charset="0"/>
                <a:cs typeface="Arial" charset="0"/>
              </a:rPr>
              <a:t>ÖN FİNANSMAN ÇALIŞMALARI</a:t>
            </a:r>
            <a:endParaRPr lang="tr-TR" altLang="tr-TR" sz="28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9252" y="5065313"/>
            <a:ext cx="8352693" cy="11849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sz="2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AMACIMIZ:</a:t>
            </a:r>
          </a:p>
          <a:p>
            <a:pPr algn="ctr">
              <a:spcBef>
                <a:spcPts val="600"/>
              </a:spcBef>
            </a:pPr>
            <a:r>
              <a:rPr lang="tr-T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YATIRIMCININ ÖN FİNANSMAN TEMİNİNE KOLAYLIK  SAĞLAMAK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43996" y="894151"/>
            <a:ext cx="83526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20 Banka ve Tarım Kredi Kooperatifleri Merkez Birliği ile protokoller imzalanarak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yatırımcıya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finansmanda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kolaylık sağlandı.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Başvuru aşamasında Bankalardan kredi niyet mektubu alarak projesinin mali sürdürülebilirliğini belgeliyor.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Bugüne kadar 1.404 kredi niyet mektubu alınması sağlandı.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Niyet mektupları ile 1,6 milyar TL’lik kredinin kullanılması imkanı getirildi.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IPARD projeleri kapsamında yatırımcıların sübvansiyonlu kredilerden faydalanabiliyor.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97" y="69197"/>
            <a:ext cx="1365952" cy="4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67716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2400" dirty="0" smtClean="0">
                <a:latin typeface="Arial" charset="0"/>
                <a:cs typeface="Arial" charset="0"/>
              </a:rPr>
              <a:t>KÜÇÜK YATIRIMCILARA ÜCRETSİZ PROJE</a:t>
            </a:r>
            <a:endParaRPr lang="tr-TR" altLang="tr-TR" sz="24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83716" y="5965764"/>
            <a:ext cx="7867437" cy="8463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sz="2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AMACIMIZ:</a:t>
            </a:r>
          </a:p>
          <a:p>
            <a:pPr algn="ctr">
              <a:spcBef>
                <a:spcPts val="600"/>
              </a:spcBef>
            </a:pPr>
            <a:r>
              <a:rPr lang="tr-T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YATIRIMCIYA HİBE ALMA FIRSATI SUNMAK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5078" y="704169"/>
            <a:ext cx="88407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üretici örgütü Merkez Birliği, Ziraat Odaları ve TOBB ile protokol imzalandı. </a:t>
            </a:r>
            <a:endParaRPr lang="tr-T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 Damızlık Koyun Keçi Yetiştiricileri Merkez 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 Damızlık Sığır Yetiştiricileri Merkez 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 Süt Üreticileri Merkez 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 Kırmızı Et Üreticileri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Arı Yetiştiricileri Merkez 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Bal Üreticileri Merkez 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Tarım Kooperatifleri Merkez 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Ziraat Odaları Merkez Birliği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Odalar ve Borsalar Birliği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tr-TR" sz="600" b="1" dirty="0" smtClean="0">
              <a:solidFill>
                <a:srgbClr val="3A73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3A7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Yatırımcılara ücretsiz </a:t>
            </a:r>
            <a:r>
              <a:rPr lang="tr-TR" b="1" dirty="0">
                <a:solidFill>
                  <a:srgbClr val="3A7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b="1" dirty="0" smtClean="0">
                <a:solidFill>
                  <a:srgbClr val="3A7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hazırlatma imkanı getirildi.</a:t>
            </a:r>
          </a:p>
          <a:p>
            <a:pPr marL="742950" lvl="1" indent="-285750" algn="just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Yatırımcılar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üretici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örgütleri, ziraat odaları, Oda ve Borsalar üzerinden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ücretsiz proje hazırlatabilecek.</a:t>
            </a:r>
          </a:p>
          <a:p>
            <a:pPr marL="742950" lvl="1" indent="-285750" algn="just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Proje hazırlamada hiçbir ücret talep edilmeyecektir. </a:t>
            </a:r>
          </a:p>
          <a:p>
            <a:pPr marL="742950" lvl="1" indent="-285750" algn="just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Projeleri kabul edilirse IPARD kapsamında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TKDK’dan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alacakları danışmanlık hibesi ile ödeme yapacaklar.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İşbirliği Protokolleri kapsamında TKDK olarak IPARD proje eğitimleri verildi. 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98" y="45994"/>
            <a:ext cx="1126799" cy="4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2363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3000" dirty="0">
                <a:latin typeface="Arial" charset="0"/>
                <a:cs typeface="Arial" charset="0"/>
              </a:rPr>
              <a:t>IPARD BÜTÇESİ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43480"/>
              </p:ext>
            </p:extLst>
          </p:nvPr>
        </p:nvGraphicFramePr>
        <p:xfrm>
          <a:off x="204641" y="2862419"/>
          <a:ext cx="8534872" cy="220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981">
                  <a:extLst>
                    <a:ext uri="{9D8B030D-6E8A-4147-A177-3AD203B41FA5}">
                      <a16:colId xmlns:a16="http://schemas.microsoft.com/office/drawing/2014/main" val="218825288"/>
                    </a:ext>
                  </a:extLst>
                </a:gridCol>
                <a:gridCol w="3096493">
                  <a:extLst>
                    <a:ext uri="{9D8B030D-6E8A-4147-A177-3AD203B41FA5}">
                      <a16:colId xmlns:a16="http://schemas.microsoft.com/office/drawing/2014/main" val="2956280700"/>
                    </a:ext>
                  </a:extLst>
                </a:gridCol>
                <a:gridCol w="3029398">
                  <a:extLst>
                    <a:ext uri="{9D8B030D-6E8A-4147-A177-3AD203B41FA5}">
                      <a16:colId xmlns:a16="http://schemas.microsoft.com/office/drawing/2014/main" val="2851541732"/>
                    </a:ext>
                  </a:extLst>
                </a:gridCol>
              </a:tblGrid>
              <a:tr h="605682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IPARD-1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(2007-2013)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IPARD-2 </a:t>
                      </a:r>
                    </a:p>
                    <a:p>
                      <a:pPr algn="ctr"/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014-2020)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88284"/>
                  </a:ext>
                </a:extLst>
              </a:tr>
              <a:tr h="5212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Katkısı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(%75)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 Milyon Avro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615,5 Milyon Avro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46401"/>
                  </a:ext>
                </a:extLst>
              </a:tr>
              <a:tr h="5212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Türkiye katkısı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(%25)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 Milyon Avro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198,3 Milyon Avro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38759"/>
                  </a:ext>
                </a:extLst>
              </a:tr>
              <a:tr h="5212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20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Milyar 52</a:t>
                      </a: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Milyon Avro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813,8 Milyon Avro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36943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3" y="2105952"/>
            <a:ext cx="1333754" cy="54229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947772" y="1237951"/>
            <a:ext cx="70486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IPARD BÜTÇELERİ </a:t>
            </a:r>
            <a:r>
              <a:rPr lang="tr-T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YILL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YAPILMAKTADIR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888" y="1419"/>
            <a:ext cx="1250637" cy="4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3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3414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3000" dirty="0">
                <a:latin typeface="Arial" charset="0"/>
                <a:cs typeface="Arial" charset="0"/>
              </a:rPr>
              <a:t>IPARD GERÇEKLEŞMELERİ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28494" y="5821475"/>
            <a:ext cx="8291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buSzPct val="120000"/>
            </a:pPr>
            <a:r>
              <a:rPr lang="tr-TR" sz="14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*IPARD-2 devam etmektedir. 2020 Şubat ayı itibariyle mevcut rakamlar verilmiştir.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260024" y="1331640"/>
          <a:ext cx="2304489" cy="447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489">
                  <a:extLst>
                    <a:ext uri="{9D8B030D-6E8A-4147-A177-3AD203B41FA5}">
                      <a16:colId xmlns:a16="http://schemas.microsoft.com/office/drawing/2014/main" val="1149810057"/>
                    </a:ext>
                  </a:extLst>
                </a:gridCol>
              </a:tblGrid>
              <a:tr h="878869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56684"/>
                  </a:ext>
                </a:extLst>
              </a:tr>
              <a:tr h="5889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 Sayısı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59385"/>
                  </a:ext>
                </a:extLst>
              </a:tr>
              <a:tr h="5889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Ödenen Hibe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44714"/>
                  </a:ext>
                </a:extLst>
              </a:tr>
              <a:tr h="5889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Ödenecek Hibe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89278"/>
                  </a:ext>
                </a:extLst>
              </a:tr>
              <a:tr h="5889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Oluşan Yatırım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24524"/>
                  </a:ext>
                </a:extLst>
              </a:tr>
              <a:tr h="65121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Sağlanan İstihdam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75985"/>
                  </a:ext>
                </a:extLst>
              </a:tr>
              <a:tr h="5889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Vergi muafiyeti katkısı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80578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2636117" y="1331638"/>
          <a:ext cx="2098771" cy="447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771">
                  <a:extLst>
                    <a:ext uri="{9D8B030D-6E8A-4147-A177-3AD203B41FA5}">
                      <a16:colId xmlns:a16="http://schemas.microsoft.com/office/drawing/2014/main" val="2684383208"/>
                    </a:ext>
                  </a:extLst>
                </a:gridCol>
              </a:tblGrid>
              <a:tr h="891269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IPARD-1 </a:t>
                      </a:r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r-T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(2012-2016)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57439"/>
                  </a:ext>
                </a:extLst>
              </a:tr>
              <a:tr h="59726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10.696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70695"/>
                  </a:ext>
                </a:extLst>
              </a:tr>
              <a:tr h="59726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r>
                        <a:rPr lang="tr-TR" sz="20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Milyar TL</a:t>
                      </a:r>
                      <a:endParaRPr lang="tr-TR" sz="20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4849"/>
                  </a:ext>
                </a:extLst>
              </a:tr>
              <a:tr h="59726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56734"/>
                  </a:ext>
                </a:extLst>
              </a:tr>
              <a:tr h="59726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 Milyar TL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5203"/>
                  </a:ext>
                </a:extLst>
              </a:tr>
              <a:tr h="59726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Bin kişi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158394"/>
                  </a:ext>
                </a:extLst>
              </a:tr>
              <a:tr h="59726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Milyar TL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69133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4811753" y="1321129"/>
          <a:ext cx="1960305" cy="4485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05">
                  <a:extLst>
                    <a:ext uri="{9D8B030D-6E8A-4147-A177-3AD203B41FA5}">
                      <a16:colId xmlns:a16="http://schemas.microsoft.com/office/drawing/2014/main" val="3007755383"/>
                    </a:ext>
                  </a:extLst>
                </a:gridCol>
              </a:tblGrid>
              <a:tr h="893362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IPARD-2</a:t>
                      </a:r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r-T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</a:t>
                      </a:r>
                      <a:r>
                        <a:rPr lang="tr-TR" sz="16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017-2020*)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78141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3.841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7770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 Milyon TL</a:t>
                      </a:r>
                      <a:endParaRPr lang="tr-TR" sz="20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26760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 Milyon TL</a:t>
                      </a:r>
                      <a:endParaRPr lang="tr-TR" sz="20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07481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Milyar TL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10058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Bin kişi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82701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tr-TR" sz="20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Milyon </a:t>
                      </a:r>
                      <a:r>
                        <a:rPr lang="tr-T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810490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6840241" y="1310611"/>
          <a:ext cx="1953622" cy="449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22">
                  <a:extLst>
                    <a:ext uri="{9D8B030D-6E8A-4147-A177-3AD203B41FA5}">
                      <a16:colId xmlns:a16="http://schemas.microsoft.com/office/drawing/2014/main" val="3378756192"/>
                    </a:ext>
                  </a:extLst>
                </a:gridCol>
              </a:tblGrid>
              <a:tr h="895457">
                <a:tc>
                  <a:txBody>
                    <a:bodyPr/>
                    <a:lstStyle/>
                    <a:p>
                      <a:pPr algn="ctr"/>
                      <a:r>
                        <a:rPr lang="tr-TR" sz="2800" u="non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57215"/>
                  </a:ext>
                </a:extLst>
              </a:tr>
              <a:tr h="6000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14.537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960727"/>
                  </a:ext>
                </a:extLst>
              </a:tr>
              <a:tr h="6000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 Milyar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07974"/>
                  </a:ext>
                </a:extLst>
              </a:tr>
              <a:tr h="6000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baseline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 </a:t>
                      </a:r>
                      <a:r>
                        <a:rPr lang="tr-TR" sz="20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Milyon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17783"/>
                  </a:ext>
                </a:extLst>
              </a:tr>
              <a:tr h="6000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 Milyar TL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96068"/>
                  </a:ext>
                </a:extLst>
              </a:tr>
              <a:tr h="6000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Bin kişi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854345"/>
                  </a:ext>
                </a:extLst>
              </a:tr>
              <a:tr h="6000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Milyar TL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25473"/>
                  </a:ext>
                </a:extLst>
              </a:tr>
            </a:tbl>
          </a:graphicData>
        </a:graphic>
      </p:graphicFrame>
      <p:sp>
        <p:nvSpPr>
          <p:cNvPr id="10" name="Dikdörtgen 1"/>
          <p:cNvSpPr/>
          <p:nvPr/>
        </p:nvSpPr>
        <p:spPr>
          <a:xfrm>
            <a:off x="239004" y="755352"/>
            <a:ext cx="8554859" cy="466954"/>
          </a:xfrm>
          <a:prstGeom prst="rect">
            <a:avLst/>
          </a:prstGeom>
          <a:solidFill>
            <a:srgbClr val="FF5B5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 MİLYAR TL HİBE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ÖDEDİK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60024" y="6170139"/>
            <a:ext cx="82910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buSzPct val="120000"/>
            </a:pPr>
            <a:r>
              <a:rPr lang="tr-TR" sz="17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IPARD hibeleri; KDV, Gelir Vergisi ve Kurumlar Vergisi, İthalat ve Gümrük  </a:t>
            </a:r>
          </a:p>
          <a:p>
            <a:pPr algn="ctr" eaLnBrk="0" fontAlgn="base" hangingPunct="0">
              <a:buSzPct val="120000"/>
            </a:pPr>
            <a:r>
              <a:rPr lang="tr-TR" sz="17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   Vergileri, Damga Vergisi, </a:t>
            </a:r>
            <a:r>
              <a:rPr lang="tr-TR" sz="1700" b="1" dirty="0" err="1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MTV’den</a:t>
            </a:r>
            <a:r>
              <a:rPr lang="tr-TR" sz="17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 muaftır.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0" y="3883"/>
            <a:ext cx="1272930" cy="4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5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4"/>
            <a:ext cx="9144000" cy="42238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53" y="6052190"/>
            <a:ext cx="9144619" cy="12800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302622" y="4716929"/>
            <a:ext cx="6409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000" b="1" dirty="0" smtClean="0">
                <a:solidFill>
                  <a:srgbClr val="3A73B8"/>
                </a:solidFill>
                <a:latin typeface="Avenir"/>
              </a:rPr>
              <a:t>TEŞEKKÜRLER</a:t>
            </a:r>
            <a:endParaRPr lang="tr-TR" sz="6000" b="1" dirty="0">
              <a:solidFill>
                <a:srgbClr val="3A73B8"/>
              </a:solidFill>
              <a:latin typeface="Avenir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87" y="6224145"/>
            <a:ext cx="9149253" cy="63385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03" y="4291715"/>
            <a:ext cx="9144619" cy="128005"/>
          </a:xfrm>
          <a:prstGeom prst="rect">
            <a:avLst/>
          </a:prstGeom>
        </p:spPr>
      </p:pic>
      <p:pic>
        <p:nvPicPr>
          <p:cNvPr id="15" name="Resim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" y="4755913"/>
            <a:ext cx="877470" cy="82180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23" y="4861013"/>
            <a:ext cx="1255009" cy="6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44654"/>
            <a:ext cx="7569907" cy="32914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altLang="tr-TR" sz="3000" dirty="0">
                <a:latin typeface="Arial" charset="0"/>
                <a:cs typeface="Arial" charset="0"/>
              </a:rPr>
              <a:t>TKDK’NIN GÖREVİ</a:t>
            </a:r>
            <a:endParaRPr lang="tr-TR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D:\Users\ugur.cobanoglu\Documents\Alınan Dosyalarım\TKDK Merkez Bina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871320" y="620939"/>
            <a:ext cx="3080991" cy="33268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Dikdörtgen 6"/>
          <p:cNvSpPr/>
          <p:nvPr/>
        </p:nvSpPr>
        <p:spPr>
          <a:xfrm>
            <a:off x="245282" y="2299986"/>
            <a:ext cx="511427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33450">
              <a:lnSpc>
                <a:spcPct val="150000"/>
              </a:lnSpc>
              <a:spcBef>
                <a:spcPts val="600"/>
              </a:spcBef>
            </a:pPr>
            <a:r>
              <a:rPr lang="tr-T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AMACI:</a:t>
            </a:r>
          </a:p>
          <a:p>
            <a:pPr marL="342900" indent="-342900" algn="just" defTabSz="933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AB kırsal kalkınma fonları ve ulusal kırsal kalkınma fonları ile tarım ve kırsal kalkınmaya katkı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sağlamayı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AMAÇLIYOR.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0495" y="4318366"/>
            <a:ext cx="512876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33450">
              <a:lnSpc>
                <a:spcPct val="150000"/>
              </a:lnSpc>
              <a:spcBef>
                <a:spcPts val="600"/>
              </a:spcBef>
            </a:pPr>
            <a:r>
              <a:rPr lang="tr-T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FAALİYETİ</a:t>
            </a:r>
          </a:p>
          <a:p>
            <a:pPr marL="285750" indent="-285750" algn="just" defTabSz="933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Avrupa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Birliği Katılım Öncesi Yardım Aracı (IPA) kapsamında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kırsal kalkınma fonlarını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IPARD- </a:t>
            </a:r>
            <a:r>
              <a:rPr lang="tr-T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Pre-Accesion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Assistance </a:t>
            </a:r>
            <a:r>
              <a:rPr lang="tr-T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) kullandırıyor.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22862" y="683849"/>
            <a:ext cx="549399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150000"/>
              </a:lnSpc>
              <a:spcBef>
                <a:spcPts val="600"/>
              </a:spcBef>
            </a:pPr>
            <a:r>
              <a:rPr lang="tr-T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TKDK;</a:t>
            </a:r>
          </a:p>
          <a:p>
            <a:pPr marL="342900" indent="-342900" defTabSz="933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Tarım ve Orman Bakanlığının İlgili Kuruluşudur. </a:t>
            </a:r>
          </a:p>
        </p:txBody>
      </p:sp>
      <p:sp>
        <p:nvSpPr>
          <p:cNvPr id="10" name="Dikdörtgen 1"/>
          <p:cNvSpPr/>
          <p:nvPr/>
        </p:nvSpPr>
        <p:spPr>
          <a:xfrm>
            <a:off x="6289953" y="5158482"/>
            <a:ext cx="2402102" cy="1366482"/>
          </a:xfrm>
          <a:prstGeom prst="rect">
            <a:avLst/>
          </a:prstGeom>
          <a:solidFill>
            <a:srgbClr val="3A73B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ts val="4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tr-TR" altLang="tr-TR" b="1" u="sng" kern="0" dirty="0">
                <a:solidFill>
                  <a:schemeClr val="bg1"/>
                </a:solidFill>
                <a:latin typeface="Avenir"/>
              </a:rPr>
              <a:t>DESTEĞİN </a:t>
            </a:r>
          </a:p>
          <a:p>
            <a:pPr lvl="0" algn="ctr" eaLnBrk="0" fontAlgn="base" hangingPunct="0">
              <a:spcBef>
                <a:spcPts val="4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tr-TR" altLang="tr-TR" b="1" kern="0" dirty="0">
                <a:solidFill>
                  <a:schemeClr val="bg1"/>
                </a:solidFill>
                <a:latin typeface="Avenir"/>
              </a:rPr>
              <a:t>%75’i AB, </a:t>
            </a:r>
            <a:endParaRPr lang="tr-TR" altLang="tr-TR" b="1" kern="0" dirty="0" smtClean="0">
              <a:solidFill>
                <a:schemeClr val="bg1"/>
              </a:solidFill>
              <a:latin typeface="Avenir"/>
            </a:endParaRPr>
          </a:p>
          <a:p>
            <a:pPr lvl="0" algn="ctr" eaLnBrk="0" fontAlgn="base" hangingPunct="0">
              <a:spcBef>
                <a:spcPts val="4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tr-TR" altLang="tr-TR" b="1" kern="0" dirty="0" smtClean="0">
                <a:solidFill>
                  <a:schemeClr val="bg1"/>
                </a:solidFill>
                <a:latin typeface="Avenir"/>
              </a:rPr>
              <a:t>%</a:t>
            </a:r>
            <a:r>
              <a:rPr lang="tr-TR" altLang="tr-TR" b="1" kern="0" dirty="0">
                <a:solidFill>
                  <a:schemeClr val="bg1"/>
                </a:solidFill>
                <a:latin typeface="Avenir"/>
              </a:rPr>
              <a:t>25’i </a:t>
            </a:r>
            <a:r>
              <a:rPr lang="tr-TR" altLang="tr-TR" b="1" kern="0" dirty="0" smtClean="0">
                <a:solidFill>
                  <a:schemeClr val="bg1"/>
                </a:solidFill>
                <a:latin typeface="Avenir"/>
              </a:rPr>
              <a:t>Türkiye </a:t>
            </a:r>
          </a:p>
          <a:p>
            <a:pPr lvl="0" algn="ctr" eaLnBrk="0" fontAlgn="base" hangingPunct="0">
              <a:spcBef>
                <a:spcPts val="4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tr-TR" altLang="tr-TR" b="1" u="sng" kern="0" dirty="0" smtClean="0">
                <a:solidFill>
                  <a:schemeClr val="bg1"/>
                </a:solidFill>
                <a:latin typeface="Avenir"/>
              </a:rPr>
              <a:t>KATKISI</a:t>
            </a:r>
            <a:r>
              <a:rPr lang="tr-TR" altLang="tr-TR" b="1" kern="0" dirty="0" smtClean="0">
                <a:solidFill>
                  <a:schemeClr val="bg1"/>
                </a:solidFill>
                <a:latin typeface="Avenir"/>
              </a:rPr>
              <a:t> </a:t>
            </a:r>
            <a:endParaRPr lang="tr-TR" altLang="tr-TR" b="1" kern="0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5609655" y="5386890"/>
            <a:ext cx="409901" cy="90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2" name="Picture 4" descr="bayrak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23" y="4393330"/>
            <a:ext cx="1072486" cy="7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b bayraÄÄ±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91" y="4393330"/>
            <a:ext cx="1097958" cy="7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19" y="3883"/>
            <a:ext cx="1399927" cy="5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2363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2800" dirty="0" smtClean="0">
                <a:latin typeface="Arial" charset="0"/>
                <a:cs typeface="Arial" charset="0"/>
              </a:rPr>
              <a:t>DESTEKLENEN İLLER</a:t>
            </a:r>
            <a:endParaRPr lang="tr-TR" altLang="tr-TR" sz="28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978358" y="848034"/>
            <a:ext cx="7048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IPARD HİBELERİ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İLDE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VERİLMEKTEDİR</a:t>
            </a:r>
            <a:r>
              <a:rPr lang="tr-T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5" y="1983863"/>
            <a:ext cx="8471984" cy="354457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20" y="3883"/>
            <a:ext cx="1446580" cy="5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2363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3000" dirty="0" smtClean="0">
                <a:latin typeface="Arial" charset="0"/>
                <a:cs typeface="Arial" charset="0"/>
              </a:rPr>
              <a:t>DESTEKLEDİĞİMİZ SEKTÖRLER</a:t>
            </a:r>
            <a:endParaRPr lang="tr-TR" altLang="tr-TR" sz="3000" dirty="0">
              <a:latin typeface="Arial" charset="0"/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83134" y="687993"/>
            <a:ext cx="4536013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>
              <a:spcBef>
                <a:spcPts val="200"/>
              </a:spcBef>
              <a:buSzPct val="120000"/>
            </a:pPr>
            <a:r>
              <a:rPr lang="tr-T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TEDBİRİ</a:t>
            </a:r>
          </a:p>
          <a:p>
            <a:pPr marL="536575" lvl="1" indent="-342900" fontAlgn="ctr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Süt Üreten Tarımsal İşletmeler</a:t>
            </a:r>
          </a:p>
          <a:p>
            <a:pPr marL="536575" lvl="1" indent="-342900" fontAlgn="ctr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Kırmızı Et Üreten Tarımsal İşletmeler</a:t>
            </a:r>
          </a:p>
          <a:p>
            <a:pPr marL="536575" lvl="1" indent="-342900" fontAlgn="ctr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Et Üreten Tarımsal İşletmeler</a:t>
            </a:r>
          </a:p>
          <a:p>
            <a:pPr marL="536575" lvl="1" indent="-342900" fontAlgn="ctr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Yumurta Üreten Tarımsal İşletmeler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83134" y="1985147"/>
            <a:ext cx="5851440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200"/>
              </a:spcBef>
              <a:buSzPct val="120000"/>
            </a:pPr>
            <a:r>
              <a:rPr lang="tr-T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</a:t>
            </a:r>
            <a:r>
              <a:rPr lang="tr-T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TEDBİRİ</a:t>
            </a:r>
          </a:p>
          <a:p>
            <a:pPr marL="536575" lvl="1" indent="-342900">
              <a:spcBef>
                <a:spcPts val="200"/>
              </a:spcBef>
              <a:buSzPct val="100000"/>
              <a:buFont typeface="+mj-lt"/>
              <a:buAutoNum type="arabicPeriod" startAt="5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Süt ve Süt Ürünlerinin İşlenmesi ve Pazarlanma</a:t>
            </a:r>
          </a:p>
          <a:p>
            <a:pPr marL="536575" lvl="1" indent="-342900">
              <a:spcBef>
                <a:spcPts val="200"/>
              </a:spcBef>
              <a:buSzPct val="100000"/>
              <a:buFont typeface="+mj-lt"/>
              <a:buAutoNum type="arabicPeriod" startAt="5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Kırmızı Et ve Et Ürünlerinin İşlenmesi ve Pazarlanması</a:t>
            </a:r>
          </a:p>
          <a:p>
            <a:pPr marL="536575" lvl="1" indent="-342900">
              <a:spcBef>
                <a:spcPts val="200"/>
              </a:spcBef>
              <a:buSzPct val="100000"/>
              <a:buFont typeface="+mj-lt"/>
              <a:buAutoNum type="arabicPeriod" startAt="5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Kanatlı Eti ve Et Ürünlerinin İşlenmesi ve Pazarlanması </a:t>
            </a:r>
          </a:p>
          <a:p>
            <a:pPr marL="536575" lvl="1" indent="-342900">
              <a:spcBef>
                <a:spcPts val="200"/>
              </a:spcBef>
              <a:buSzPct val="100000"/>
              <a:buFont typeface="+mj-lt"/>
              <a:buAutoNum type="arabicPeriod" startAt="5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Ürünlerinin İşlenmesi ve Pazarlanması </a:t>
            </a:r>
          </a:p>
          <a:p>
            <a:pPr marL="536575" lvl="1" indent="-342900">
              <a:spcBef>
                <a:spcPts val="200"/>
              </a:spcBef>
              <a:buSzPct val="100000"/>
              <a:buFont typeface="+mj-lt"/>
              <a:buAutoNum type="arabicPeriod" startAt="5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Meyve ve Sebze Ürünlerinin İşlenmesi ve Pazarlanması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24936" y="3517284"/>
            <a:ext cx="6167554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200"/>
              </a:spcBef>
              <a:buSzPct val="120000"/>
            </a:pPr>
            <a:r>
              <a:rPr lang="tr-T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</a:t>
            </a:r>
            <a:r>
              <a:rPr lang="tr-T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TEDBİRİ </a:t>
            </a:r>
            <a:endParaRPr lang="tr-TR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0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Bitkisel Üretimin </a:t>
            </a:r>
            <a:r>
              <a:rPr lang="tr-T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Çeşitlendirilmesi, İşlenmesi </a:t>
            </a: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Paketlenmesi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0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Arıcılık ve Arı Ürünlerinin Üretimi, İşlenmesi ve Paketlenmesi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0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Zanaatkarlık ve Katma Değerli Ürün İşletmeleri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0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Kırsal Turizm ve Rekreasyon Faaliyetleri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0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Ürünleri Yetiştiriciliği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0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 Parkları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0"/>
            </a:pPr>
            <a:r>
              <a:rPr lang="tr-T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Yenilenebilir Enerji Yatırımları</a:t>
            </a:r>
          </a:p>
        </p:txBody>
      </p:sp>
      <p:pic>
        <p:nvPicPr>
          <p:cNvPr id="2050" name="Picture 2" descr="https://tkdk.gov.tr/Content/images/10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33" y="757843"/>
            <a:ext cx="4062748" cy="13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kdk.gov.tr/Content/images/103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27" y="2255873"/>
            <a:ext cx="3318354" cy="15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kdk.gov.tr/Content/images/302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93" y="3895109"/>
            <a:ext cx="2745288" cy="14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31401" y="5559521"/>
            <a:ext cx="4536013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>
              <a:spcBef>
                <a:spcPts val="200"/>
              </a:spcBef>
              <a:buSzPct val="120000"/>
            </a:pPr>
            <a:r>
              <a:rPr lang="tr-T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 TEDBİRİ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7"/>
            </a:pPr>
            <a:r>
              <a:rPr lang="tr-T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Tarım-Çevre, İklim ve Organik Tarım </a:t>
            </a:r>
            <a:endParaRPr lang="tr-TR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34643" y="6131976"/>
            <a:ext cx="680377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>
              <a:spcBef>
                <a:spcPts val="200"/>
              </a:spcBef>
              <a:buSzPct val="120000"/>
            </a:pPr>
            <a:r>
              <a:rPr lang="tr-T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 TEDBİRİ - LEADER</a:t>
            </a:r>
          </a:p>
          <a:p>
            <a:pPr marL="536575" lvl="1" indent="-452438" fontAlgn="ctr">
              <a:spcBef>
                <a:spcPts val="200"/>
              </a:spcBef>
              <a:buSzPct val="100000"/>
              <a:buFont typeface="+mj-lt"/>
              <a:buAutoNum type="arabicPeriod" startAt="18"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Yerel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Kırsal Kalkınma Stratejilerinin Hazırlanması ve Uygulanması</a:t>
            </a:r>
            <a:endParaRPr lang="tr-TR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tkdk.gov.tr/Content/images/201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33" y="5598243"/>
            <a:ext cx="1339370" cy="9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5" y="5598242"/>
            <a:ext cx="1471825" cy="951168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183134" y="5486400"/>
            <a:ext cx="8728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985" y="29091"/>
            <a:ext cx="1445966" cy="5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2363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3000" dirty="0" smtClean="0">
                <a:latin typeface="Arial" charset="0"/>
                <a:cs typeface="Arial" charset="0"/>
              </a:rPr>
              <a:t>101 TEDBİRİ</a:t>
            </a:r>
            <a:endParaRPr lang="tr-TR" altLang="tr-TR" sz="30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6" name="Dikdörtgen 1"/>
          <p:cNvSpPr/>
          <p:nvPr/>
        </p:nvSpPr>
        <p:spPr>
          <a:xfrm>
            <a:off x="276064" y="792517"/>
            <a:ext cx="8591872" cy="688571"/>
          </a:xfrm>
          <a:prstGeom prst="rect">
            <a:avLst/>
          </a:prstGeom>
          <a:solidFill>
            <a:srgbClr val="FF5B5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20000"/>
              </a:spcBef>
              <a:defRPr/>
            </a:pP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101- TARIMSAL İŞLETMELERİN FİZİKİ VARLIKLARINA YÖNELİK YATIRIMLAR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32959"/>
              </p:ext>
            </p:extLst>
          </p:nvPr>
        </p:nvGraphicFramePr>
        <p:xfrm>
          <a:off x="276064" y="1583040"/>
          <a:ext cx="8591872" cy="495599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KAPASİTE KRİTERLERİ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UYGUN </a:t>
                      </a:r>
                      <a: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HARCAMA</a:t>
                      </a:r>
                      <a:b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LİMİTLERİ</a:t>
                      </a: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az –en fazla)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HİBE ORANLARI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5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tr-TR" sz="1800" b="1" u="none" strike="noStrike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Süt </a:t>
                      </a:r>
                      <a:r>
                        <a:rPr lang="tr-TR" sz="1800" b="1" u="none" strike="noStrike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Üretimi</a:t>
                      </a:r>
                      <a:r>
                        <a:rPr lang="tr-TR" sz="1800" b="1" u="none" strike="noStrike" baseline="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800" b="1" i="0" u="none" strike="noStrike" dirty="0">
                        <a:solidFill>
                          <a:srgbClr val="4780C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10-120 Süt İneği</a:t>
                      </a:r>
                    </a:p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5-50 Manda (Süt Veren)</a:t>
                      </a:r>
                    </a:p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50-500 Koyun (Süt Veren)</a:t>
                      </a:r>
                    </a:p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50-500 Keçi (Süt Veren)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-500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tr-TR" sz="2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%40-%70 arası</a:t>
                      </a:r>
                    </a:p>
                    <a:p>
                      <a:pPr algn="ctr" fontAlgn="ctr">
                        <a:spcBef>
                          <a:spcPts val="600"/>
                        </a:spcBef>
                      </a:pPr>
                      <a:endParaRPr lang="tr-TR" sz="18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indent="-188913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r-TR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 işletme </a:t>
                      </a:r>
                      <a:r>
                        <a:rPr lang="tr-TR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%40</a:t>
                      </a:r>
                    </a:p>
                    <a:p>
                      <a:pPr marL="273050" indent="-188913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r-TR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işletme </a:t>
                      </a:r>
                      <a:r>
                        <a:rPr lang="tr-TR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%50</a:t>
                      </a:r>
                    </a:p>
                    <a:p>
                      <a:pPr marL="273050" indent="-188913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r-TR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Kooperatifler</a:t>
                      </a:r>
                      <a:r>
                        <a:rPr lang="tr-TR" sz="13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tr-TR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Üretici örgütlerinin hakim ortak oldukları ticari şirketler </a:t>
                      </a:r>
                      <a:r>
                        <a:rPr lang="tr-TR" sz="13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%60</a:t>
                      </a:r>
                    </a:p>
                    <a:p>
                      <a:pPr marL="273050" indent="-188913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r-TR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Sütte 10-50 baş sığır ve 50-250 baş küçükbaş </a:t>
                      </a:r>
                      <a:r>
                        <a:rPr lang="tr-TR" sz="13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için mevcut işletmede </a:t>
                      </a:r>
                      <a:r>
                        <a:rPr lang="tr-TR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%60</a:t>
                      </a:r>
                    </a:p>
                    <a:p>
                      <a:pPr marL="273050" indent="-188913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r-TR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Gerçek kişilerde,</a:t>
                      </a:r>
                      <a:r>
                        <a:rPr lang="tr-TR" sz="130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kooperatif ve üretici örgütlerinde ve üretici örgütlerinin hakim ortak oldukları ticari şirketlerin yetkilisi </a:t>
                      </a:r>
                      <a:r>
                        <a:rPr lang="tr-TR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yaş altı ise </a:t>
                      </a:r>
                      <a:r>
                        <a:rPr lang="tr-TR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ilave %5</a:t>
                      </a:r>
                    </a:p>
                    <a:p>
                      <a:pPr marL="273050" indent="-188913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r-TR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Dağlık alan ise </a:t>
                      </a:r>
                      <a:r>
                        <a:rPr lang="tr-TR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ilave %5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972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8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Kırmızı Et </a:t>
                      </a:r>
                      <a:r>
                        <a:rPr lang="tr-TR" sz="1800" b="1" u="none" strike="noStrike" kern="120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Üretimi (besi)</a:t>
                      </a:r>
                      <a:endParaRPr lang="tr-TR" sz="1800" b="1" u="none" strike="noStrike" kern="1200" dirty="0">
                        <a:solidFill>
                          <a:srgbClr val="4780C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30-250 Sığır </a:t>
                      </a:r>
                    </a:p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10-50 Manda</a:t>
                      </a:r>
                    </a:p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100-500 Koyun</a:t>
                      </a:r>
                    </a:p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100-500 Keçi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1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972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8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Beyaz Et </a:t>
                      </a:r>
                      <a:r>
                        <a:rPr lang="tr-TR" sz="1800" b="1" u="none" strike="noStrike" kern="120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Üretimi (kanatlı)</a:t>
                      </a:r>
                      <a:endParaRPr lang="tr-TR" sz="1800" b="1" u="none" strike="noStrike" kern="1200" dirty="0">
                        <a:solidFill>
                          <a:srgbClr val="4780C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5.000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sv-S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50.000 Broyler</a:t>
                      </a:r>
                      <a:endParaRPr lang="tr-TR" sz="14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4137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NOT: Yeni işletme sadece Erzincan, Elazığ ve Sivas</a:t>
                      </a:r>
                    </a:p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1.000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sv-S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 Hindi</a:t>
                      </a:r>
                      <a:endParaRPr lang="tr-TR" sz="14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sv-S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sv-S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3.000 Kaz</a:t>
                      </a:r>
                      <a:endParaRPr lang="sv-SE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sng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Broyler</a:t>
                      </a:r>
                      <a:r>
                        <a:rPr lang="tr-TR" sz="1400" b="1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hindi için</a:t>
                      </a:r>
                    </a:p>
                    <a:p>
                      <a:pPr algn="ctr" fontAlgn="ctr"/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5.000 - 250.000 Euro</a:t>
                      </a:r>
                    </a:p>
                    <a:p>
                      <a:pPr algn="ctr" fontAlgn="ctr"/>
                      <a:endParaRPr lang="tr-TR" sz="500" b="1" u="sng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400" b="1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 için           </a:t>
                      </a:r>
                      <a:r>
                        <a:rPr lang="tr-TR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tr-TR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5.000 - 125.000  Euro</a:t>
                      </a:r>
                      <a:endParaRPr lang="tr-TR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972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8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Yumurta </a:t>
                      </a:r>
                      <a:r>
                        <a:rPr lang="tr-TR" sz="1800" b="1" u="none" strike="noStrike" kern="120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Üretimi </a:t>
                      </a:r>
                      <a:endParaRPr lang="tr-TR" sz="1800" b="1" u="none" strike="noStrike" kern="1200" dirty="0">
                        <a:solidFill>
                          <a:srgbClr val="4780C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73050" indent="-1889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20.000-100.000 Yumurta Tavuğu</a:t>
                      </a:r>
                    </a:p>
                    <a:p>
                      <a:pPr marL="84137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NOT: Kapasite artımı yapmayan mevcut işletmeler için</a:t>
                      </a: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500.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0" y="3883"/>
            <a:ext cx="1493233" cy="5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1312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3000" dirty="0" smtClean="0">
                <a:latin typeface="Arial" charset="0"/>
                <a:cs typeface="Arial" charset="0"/>
              </a:rPr>
              <a:t>103 TEDBİRİ</a:t>
            </a:r>
            <a:endParaRPr lang="tr-TR" altLang="tr-TR" sz="30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8" name="Dikdörtgen 1"/>
          <p:cNvSpPr/>
          <p:nvPr/>
        </p:nvSpPr>
        <p:spPr>
          <a:xfrm>
            <a:off x="179773" y="658076"/>
            <a:ext cx="8772537" cy="688571"/>
          </a:xfrm>
          <a:prstGeom prst="rect">
            <a:avLst/>
          </a:prstGeom>
          <a:solidFill>
            <a:srgbClr val="FF5B5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alt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103- TARIM ve BALIKÇILIK ÜRÜNLERİNİN İŞLENMESİ ve PAZARLANMASI İLE İLGİLİ FİZİKİ VARLIKLARA YÖNELİK YATIRIMLAR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61354"/>
              </p:ext>
            </p:extLst>
          </p:nvPr>
        </p:nvGraphicFramePr>
        <p:xfrm>
          <a:off x="136633" y="1415640"/>
          <a:ext cx="8854936" cy="530307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6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KAPASİTE KRİTERLERİ 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UYGUN </a:t>
                      </a:r>
                      <a:r>
                        <a:rPr lang="it-IT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HARCAMA</a:t>
                      </a:r>
                      <a:br>
                        <a:rPr lang="it-IT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LİMİTLERİ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az –en fazla)</a:t>
                      </a:r>
                      <a:endParaRPr lang="it-IT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HİBE </a:t>
                      </a:r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ORANI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tr-TR" sz="1500" u="none" strike="noStrike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Kırmızı Et Kesimhanesi</a:t>
                      </a:r>
                      <a:endParaRPr lang="tr-TR" sz="1500" b="1" i="0" u="none" strike="noStrike" dirty="0">
                        <a:solidFill>
                          <a:srgbClr val="4780C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Sığır - Manda Günde 30 Baş-500 Baş</a:t>
                      </a:r>
                    </a:p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Koyun ve Keçi Günde 50 Baş- 4.000 Baş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30.000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3.000.000</a:t>
                      </a:r>
                      <a:endParaRPr lang="tr-TR" sz="14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tr-TR" sz="13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Kooperatifler, Üretici örgütlerinin hakim olduğu ticari şirketler</a:t>
                      </a:r>
                    </a:p>
                    <a:p>
                      <a:pPr algn="ctr" fontAlgn="ctr"/>
                      <a:r>
                        <a:rPr lang="tr-TR" sz="2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%50</a:t>
                      </a:r>
                    </a:p>
                    <a:p>
                      <a:pPr algn="ctr" fontAlgn="ctr"/>
                      <a:r>
                        <a:rPr lang="tr-TR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(süt toplama yatırımı için süt üreticileri Birliği de dahil)</a:t>
                      </a:r>
                    </a:p>
                    <a:p>
                      <a:pPr algn="ctr" fontAlgn="ctr"/>
                      <a:endParaRPr lang="tr-TR" sz="15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Gerçek ve tüzel kişiler </a:t>
                      </a:r>
                    </a:p>
                    <a:p>
                      <a:pPr algn="ctr" fontAlgn="ctr"/>
                      <a:r>
                        <a:rPr lang="tr-TR" sz="22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%40</a:t>
                      </a:r>
                      <a:endParaRPr lang="tr-TR" sz="2200" b="1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378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Kanatlı Et Kesimhanesi</a:t>
                      </a: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Saatte 1.000 -5.000 Tavuk Kapasitesi</a:t>
                      </a:r>
                    </a:p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Saatte 100-1.000 Hindi-Kaz Kapasitesi</a:t>
                      </a:r>
                    </a:p>
                    <a:p>
                      <a:pPr marL="84137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NOT: 1-Kapasite artımı yapmayan mevcut</a:t>
                      </a:r>
                      <a:r>
                        <a:rPr lang="tr-TR" sz="12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işletmeler.</a:t>
                      </a:r>
                      <a:endParaRPr lang="tr-TR" sz="120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4137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2-Kanatlı</a:t>
                      </a:r>
                      <a:r>
                        <a:rPr lang="tr-TR" sz="12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kesimhanesinde </a:t>
                      </a: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yeni işletme sadece Kastamonu, Çankırı, Mersin</a:t>
                      </a:r>
                      <a:endParaRPr lang="tr-TR" sz="120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4" marR="4764" marT="47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366">
                <a:tc>
                  <a:txBody>
                    <a:bodyPr/>
                    <a:lstStyle/>
                    <a:p>
                      <a:pPr marL="84138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</a:t>
                      </a:r>
                      <a:r>
                        <a:rPr lang="tr-TR" sz="1500" b="1" u="none" strike="noStrike" kern="120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işleme</a:t>
                      </a:r>
                      <a:r>
                        <a:rPr lang="tr-TR" sz="1500" b="1" u="none" strike="noStrike" kern="1200" baseline="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</a:t>
                      </a:r>
                      <a:r>
                        <a:rPr lang="tr-TR" sz="1500" b="1" u="none" strike="noStrike" kern="120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Parçalama Tesisleri</a:t>
                      </a: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0,5 -5 Tonluk Günlük Kurulu</a:t>
                      </a:r>
                      <a:r>
                        <a:rPr lang="tr-TR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İşleme\parçalama Kapasitesi</a:t>
                      </a:r>
                    </a:p>
                    <a:p>
                      <a:pPr marL="84137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NOT: 1-Kanatlı için</a:t>
                      </a:r>
                      <a:r>
                        <a:rPr lang="tr-TR" sz="12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parçalama tesisi sadece </a:t>
                      </a: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Kastamonu, Çankırı, Mersin</a:t>
                      </a:r>
                    </a:p>
                    <a:p>
                      <a:pPr marL="84137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2-Et işlemede kapasite artımı yapmayan mevcut</a:t>
                      </a:r>
                      <a:r>
                        <a:rPr lang="tr-TR" sz="12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işletmeler.</a:t>
                      </a:r>
                    </a:p>
                  </a:txBody>
                  <a:tcPr marL="4764" marR="4764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4" marR="4764" marT="4764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4764" marR="4764" marT="47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10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Süt İşleyen İşletmeler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Günlük 10 - </a:t>
                      </a:r>
                      <a:r>
                        <a:rPr lang="tr-T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ton süt işleme kapasitesi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28">
                <a:tc>
                  <a:txBody>
                    <a:bodyPr/>
                    <a:lstStyle/>
                    <a:p>
                      <a:pPr marL="84138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u="none" strike="noStrike" kern="120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Peynir</a:t>
                      </a:r>
                      <a:r>
                        <a:rPr lang="tr-TR" sz="1500" b="1" u="none" strike="noStrike" kern="1200" baseline="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altı suyu işleme </a:t>
                      </a:r>
                      <a:endParaRPr lang="tr-TR" sz="1500" b="1" u="none" strike="noStrike" kern="1200" dirty="0" smtClean="0">
                        <a:solidFill>
                          <a:srgbClr val="4780C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016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Günlük 10 -200 ton peynir altı suyu işleme </a:t>
                      </a:r>
                      <a:r>
                        <a:rPr lang="tr-TR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apasitesi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65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 smtClean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Süt Toplama Merkezi</a:t>
                      </a:r>
                      <a:endParaRPr lang="tr-TR" sz="1500" b="1" u="none" strike="noStrike" kern="1200" dirty="0">
                        <a:solidFill>
                          <a:srgbClr val="4780C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Günlük  en fazla 70 ton toplama kapasite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1.000.000</a:t>
                      </a:r>
                      <a:endParaRPr lang="tr-TR" sz="14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v-S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238103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Meyve-Sebze 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016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Toplam Kapasite en fazla 10.000 m3 </a:t>
                      </a:r>
                      <a:r>
                        <a:rPr lang="tr-TR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(üretici örgütleri veya onların hakim ortak oldukları tüzel kişilikler hariç)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1.250.000 </a:t>
                      </a:r>
                      <a:endParaRPr lang="tr-TR" sz="14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>
                          <a:solidFill>
                            <a:srgbClr val="4780C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 Ürünleri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Yıllık 100-2.000  ton Üretim Kapasitesi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 </a:t>
                      </a:r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sv-S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1.500.000 </a:t>
                      </a:r>
                      <a:endParaRPr lang="tr-TR" sz="14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sv-S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0" y="3883"/>
            <a:ext cx="1427919" cy="5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3414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3000" dirty="0" smtClean="0">
                <a:latin typeface="Arial" charset="0"/>
                <a:cs typeface="Arial" charset="0"/>
              </a:rPr>
              <a:t>302 TEDBİRİ</a:t>
            </a:r>
            <a:endParaRPr lang="tr-TR" altLang="tr-TR" sz="30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29007"/>
              </p:ext>
            </p:extLst>
          </p:nvPr>
        </p:nvGraphicFramePr>
        <p:xfrm>
          <a:off x="276063" y="1166649"/>
          <a:ext cx="8659817" cy="548643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0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23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KAPASİTE KRİTERLERİ 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UYGUN </a:t>
                      </a:r>
                      <a: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HARCAMA</a:t>
                      </a:r>
                      <a:b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LİMİTLERİ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az –en fazla)</a:t>
                      </a:r>
                      <a:endParaRPr lang="it-IT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HİBE</a:t>
                      </a:r>
                      <a:r>
                        <a:rPr lang="tr-TR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ORANI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573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tr-TR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Bitkisel üretimin çeşitlendirilmesi ve bitkisel ürünlerin işlenmesi ve </a:t>
                      </a:r>
                      <a:r>
                        <a:rPr lang="tr-TR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pazarlanması</a:t>
                      </a:r>
                    </a:p>
                    <a:p>
                      <a:pPr marL="84138" indent="0" algn="l" fontAlgn="ctr"/>
                      <a:r>
                        <a:rPr lang="tr-TR" sz="1300" b="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(Bitkisel Ürünler: Süs bitkileri, Tıbbi ve aromatik bitkiler, Mantar, fide ve fidan, çiçek soğanı)</a:t>
                      </a:r>
                      <a:endParaRPr lang="tr-TR" sz="13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Açık </a:t>
                      </a:r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arazi büyüklüğü </a:t>
                      </a:r>
                      <a:r>
                        <a:rPr lang="tr-TR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hektar</a:t>
                      </a:r>
                      <a:r>
                        <a:rPr lang="tr-TR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2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(tıbbi-aromatik hariç)</a:t>
                      </a:r>
                      <a:r>
                        <a:rPr lang="tr-TR" sz="12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0161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 </a:t>
                      </a:r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büyüklüğü </a:t>
                      </a:r>
                      <a:r>
                        <a:rPr lang="tr-TR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hektar </a:t>
                      </a:r>
                      <a:r>
                        <a:rPr lang="tr-T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olmalıdır.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5.000</a:t>
                      </a:r>
                      <a:r>
                        <a:rPr lang="tr-TR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Avro-</a:t>
                      </a:r>
                      <a:r>
                        <a:rPr lang="sv-SE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500.000 Avro</a:t>
                      </a:r>
                      <a:endParaRPr lang="sv-SE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v-SE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%55</a:t>
                      </a:r>
                      <a:r>
                        <a:rPr lang="tr-TR" sz="22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-%65</a:t>
                      </a:r>
                      <a:endParaRPr lang="tr-TR" sz="2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93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tr-TR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Arıcılık ve arı ürünlerinin üretimi, işlenmesi ve pazarlanması</a:t>
                      </a:r>
                      <a:endParaRPr lang="tr-TR" sz="15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Kovan- 500 Kovan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839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Zanaatkarlık ve yöresel ürün işletmeleri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Süt işlemede en fazla 10 ton</a:t>
                      </a:r>
                    </a:p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işlemede</a:t>
                      </a:r>
                      <a:r>
                        <a:rPr lang="tr-TR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fazla 0,5 ton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07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Kırsal turizm ve Rekreasyon faaliyetleri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tr-T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oda 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kapasitesi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7" marR="5117" marT="51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Kültür Balıkçılığı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Yıllık 10 ton- 200 ton</a:t>
                      </a:r>
                      <a:endParaRPr lang="tr-TR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7" marR="5117" marT="51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7" marR="5117" marT="51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992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Makine Parkları </a:t>
                      </a:r>
                      <a:endParaRPr lang="tr-TR" sz="1500" b="1" u="none" strike="noStrike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Kültivatör, Ekim, Dikim, Gübre Serpme, Harman, hasat, İlaçlama Makineleri</a:t>
                      </a:r>
                    </a:p>
                    <a:p>
                      <a:pPr marL="84137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Not: Sadece üretici örgütleri için</a:t>
                      </a:r>
                      <a:r>
                        <a:rPr lang="tr-T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2300"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/>
                      <a:r>
                        <a:rPr lang="tr-TR" sz="15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Yenilenebilir Enerji Tesisleri</a:t>
                      </a:r>
                      <a:endParaRPr lang="tr-TR" sz="1500" b="1" u="none" strike="noStrike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1613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MW </a:t>
                      </a:r>
                      <a:r>
                        <a:rPr lang="en-GB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kapasiteye</a:t>
                      </a: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kadar</a:t>
                      </a: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olan</a:t>
                      </a: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yenilenebilir</a:t>
                      </a: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enerji</a:t>
                      </a: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yatırımları</a:t>
                      </a:r>
                      <a:endParaRPr lang="tr-TR" sz="14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4137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Not:</a:t>
                      </a:r>
                      <a:r>
                        <a:rPr lang="en-GB" sz="12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mikro-kojenerasyon</a:t>
                      </a:r>
                      <a:r>
                        <a:rPr lang="en-GB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yatırımları</a:t>
                      </a:r>
                      <a:r>
                        <a:rPr lang="en-GB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için</a:t>
                      </a:r>
                      <a:r>
                        <a:rPr lang="en-GB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k</a:t>
                      </a:r>
                      <a:r>
                        <a:rPr lang="tr-TR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’ye </a:t>
                      </a:r>
                      <a:r>
                        <a:rPr lang="en-GB" sz="12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kadar</a:t>
                      </a:r>
                      <a:endParaRPr lang="tr-TR" sz="120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17" marR="5117" marT="5117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5117" marR="5117" marT="51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Dikdörtgen 1"/>
          <p:cNvSpPr/>
          <p:nvPr/>
        </p:nvSpPr>
        <p:spPr>
          <a:xfrm>
            <a:off x="265554" y="718944"/>
            <a:ext cx="8670326" cy="363621"/>
          </a:xfrm>
          <a:prstGeom prst="rect">
            <a:avLst/>
          </a:prstGeom>
          <a:solidFill>
            <a:srgbClr val="FF5B5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alt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302- ÇİFTLİK FAALİYETLERİNİN ÇEŞİTLENDİRİLMESİ ve İŞ GELİŞTİRME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0" y="3883"/>
            <a:ext cx="1474572" cy="5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2363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3000" dirty="0" smtClean="0">
                <a:latin typeface="Arial" charset="0"/>
                <a:cs typeface="Arial" charset="0"/>
              </a:rPr>
              <a:t>202 TEDBİRİ </a:t>
            </a:r>
            <a:endParaRPr lang="tr-TR" altLang="tr-TR" sz="30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58931" y="1104635"/>
            <a:ext cx="8496183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</a:pP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</a:t>
            </a:r>
            <a:r>
              <a:rPr 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 </a:t>
            </a:r>
            <a:r>
              <a:rPr lang="tr-TR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Developpement</a:t>
            </a:r>
            <a:r>
              <a:rPr 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tr-TR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l'Economie</a:t>
            </a:r>
            <a:r>
              <a:rPr 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Rurale</a:t>
            </a:r>
            <a:r>
              <a:rPr lang="tr-T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>
              <a:spcBef>
                <a:spcPts val="400"/>
              </a:spcBef>
            </a:pPr>
            <a:r>
              <a:rPr 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Kırsal </a:t>
            </a:r>
            <a:r>
              <a:rPr 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Ekonominin Kalkındırılması için Faaliyetler Arasındaki </a:t>
            </a:r>
            <a:r>
              <a:rPr lang="tr-T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Bağlantılar</a:t>
            </a:r>
            <a:endParaRPr lang="tr-TR" sz="16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Kırsalda </a:t>
            </a:r>
            <a:r>
              <a:rPr lang="tr-TR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yerel eylem gruplarına </a:t>
            </a: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veriliyor. </a:t>
            </a:r>
            <a:r>
              <a:rPr lang="tr-TR" sz="15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(Kamu kurumları, özel sektör ve STK temsilcileri birleşerek kurdukları dernek statüsündeki gruplardır.) </a:t>
            </a:r>
            <a:endParaRPr lang="tr-TR" sz="15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Bu gruplar TRGM-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IPARD Yönetim Otoritesinin öncülüğüyle oluşturuluyor. Kurulan dernekler kendi yerel kalkınma stratejilerini hazırlıyorlar.  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TKDK ise hibe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desteği veriyor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ve harcamaların kontrolünü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sağlıyor. </a:t>
            </a: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Kurulan bu derneklerin genel giderleri ve cari harcamaları ile yöre halkının ortak faydasına yönelik küçük projeleri desteklenecektir</a:t>
            </a:r>
            <a:r>
              <a:rPr lang="tr-TR" sz="1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500" i="1" dirty="0">
                <a:latin typeface="Arial" panose="020B0604020202020204" pitchFamily="34" charset="0"/>
                <a:cs typeface="Arial" panose="020B0604020202020204" pitchFamily="34" charset="0"/>
              </a:rPr>
              <a:t>(kira, tadilat işleri, personel maaşı, araç alımı, ofis giderleri, eğitim, tanıtım vb. masrafları) 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tedbirinin akreditasyonu AB Komisyonu 2018 yılı sonunda onaylanmıştır. </a:t>
            </a:r>
            <a:endParaRPr lang="tr-T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tedbir AB’ye aday ülkeler içinde ilk olarak Türkiye’de akredite olmuştur. </a:t>
            </a:r>
            <a:endParaRPr lang="tr-T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Şu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anda 42 IPARD ilinden ilk etapta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12 ilde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uygulanacaktır. </a:t>
            </a: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tr-T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UYGULAMA İLİ: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Ankara, Amasya, Çorum, Çanakkale, Denizli, Diyarbakır, Erzurum, Kastamonu, Manisa, Ordu, Samsun ve Şanlıurfa’dır. </a:t>
            </a:r>
            <a:endParaRPr lang="tr-T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tedbirinde 12 Eylül 2019 tarihinde başvuru çağrısına çıkılmıştır.</a:t>
            </a: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12 Kasım-12 Aralık tarihleri arasında başvurular kabul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edildi.</a:t>
            </a: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265554" y="718944"/>
            <a:ext cx="8670326" cy="363621"/>
          </a:xfrm>
          <a:prstGeom prst="rect">
            <a:avLst/>
          </a:prstGeom>
          <a:solidFill>
            <a:srgbClr val="FF5B5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altLang="tr-T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202 - LEADER TEDBİRİ </a:t>
            </a:r>
            <a:endParaRPr lang="tr-TR" altLang="tr-T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0" y="3883"/>
            <a:ext cx="1493233" cy="5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3934" y="123634"/>
            <a:ext cx="7569907" cy="329142"/>
          </a:xfrm>
        </p:spPr>
        <p:txBody>
          <a:bodyPr>
            <a:noAutofit/>
          </a:bodyPr>
          <a:lstStyle/>
          <a:p>
            <a:r>
              <a:rPr lang="tr-TR" altLang="tr-TR" sz="2000" dirty="0" smtClean="0">
                <a:latin typeface="Arial" charset="0"/>
                <a:cs typeface="Arial" charset="0"/>
              </a:rPr>
              <a:t>HANGİ HARCAMALARA DESTEK VERİYORUZ</a:t>
            </a:r>
            <a:endParaRPr lang="tr-TR" altLang="tr-TR" sz="2000" dirty="0">
              <a:latin typeface="Arial" charset="0"/>
              <a:cs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78481" y="6483547"/>
            <a:ext cx="2057400" cy="365125"/>
          </a:xfrm>
        </p:spPr>
        <p:txBody>
          <a:bodyPr/>
          <a:lstStyle/>
          <a:p>
            <a:fld id="{571D7E66-1BD5-454A-A25B-18F457019438}" type="slidenum"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347672" y="1437653"/>
            <a:ext cx="800804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820737" lvl="1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altLang="tr-TR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Yapım işleri </a:t>
            </a:r>
            <a:r>
              <a:rPr lang="tr-TR" altLang="tr-TR" sz="1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(inşaat) </a:t>
            </a:r>
          </a:p>
          <a:p>
            <a:pPr marL="820737" lvl="1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altLang="tr-TR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Makine-ekipman alımı</a:t>
            </a:r>
          </a:p>
          <a:p>
            <a:pPr marL="820737" lvl="1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altLang="tr-TR" sz="2000" b="1" dirty="0">
                <a:solidFill>
                  <a:prstClr val="black"/>
                </a:solidFill>
                <a:latin typeface="Arial" panose="020B0604020202020204" pitchFamily="34" charset="0"/>
              </a:rPr>
              <a:t>H</a:t>
            </a:r>
            <a:r>
              <a:rPr lang="tr-TR" altLang="tr-TR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izmet alımı </a:t>
            </a:r>
            <a:r>
              <a:rPr lang="tr-TR" altLang="tr-TR" sz="1600" i="1" dirty="0">
                <a:solidFill>
                  <a:prstClr val="black"/>
                </a:solidFill>
                <a:latin typeface="Arial" panose="020B0604020202020204" pitchFamily="34" charset="0"/>
              </a:rPr>
              <a:t>(Danışmanlık </a:t>
            </a:r>
            <a:r>
              <a:rPr lang="tr-TR" altLang="tr-TR" sz="1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hizmetleri, </a:t>
            </a:r>
            <a:r>
              <a:rPr lang="tr-TR" altLang="tr-TR" sz="1600" i="1" dirty="0">
                <a:solidFill>
                  <a:prstClr val="black"/>
                </a:solidFill>
                <a:latin typeface="Arial" panose="020B0604020202020204" pitchFamily="34" charset="0"/>
              </a:rPr>
              <a:t>çizim harcamaları)</a:t>
            </a:r>
          </a:p>
          <a:p>
            <a:pPr marL="820737" lvl="1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altLang="tr-TR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Görünürlük harcamaları </a:t>
            </a:r>
            <a:r>
              <a:rPr lang="tr-TR" altLang="tr-TR" sz="1600" i="1" dirty="0">
                <a:solidFill>
                  <a:prstClr val="black"/>
                </a:solidFill>
                <a:latin typeface="Arial" panose="020B0604020202020204" pitchFamily="34" charset="0"/>
              </a:rPr>
              <a:t>(AB desteğini gösteren tabela ve pano</a:t>
            </a:r>
            <a:r>
              <a:rPr lang="tr-TR" altLang="tr-TR" sz="1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13935" y="4961471"/>
            <a:ext cx="6668520" cy="1631216"/>
          </a:xfrm>
          <a:prstGeom prst="rect">
            <a:avLst/>
          </a:prstGeom>
          <a:solidFill>
            <a:srgbClr val="FFEEB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r-TR" sz="2000" b="1" dirty="0" smtClean="0">
                <a:solidFill>
                  <a:srgbClr val="3A7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ile yapılan anlaşmalar gereğince;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anlı hayvan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Arazi ve mevcut bina alımı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İkinci el makine-ekipman alımına</a:t>
            </a:r>
          </a:p>
          <a:p>
            <a:pPr lvl="0" algn="ctr"/>
            <a:r>
              <a:rPr lang="tr-TR" sz="2000" b="1" dirty="0" smtClean="0">
                <a:solidFill>
                  <a:srgbClr val="3A7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tr-TR" sz="2000" b="1" u="sng" dirty="0" smtClean="0">
                <a:solidFill>
                  <a:srgbClr val="3A7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verilmiyor</a:t>
            </a:r>
            <a:r>
              <a:rPr lang="tr-TR" sz="2000" b="1" dirty="0" smtClean="0">
                <a:solidFill>
                  <a:srgbClr val="3A7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409221" y="3619714"/>
            <a:ext cx="6673234" cy="1169551"/>
          </a:xfrm>
          <a:prstGeom prst="rect">
            <a:avLst/>
          </a:prstGeom>
          <a:solidFill>
            <a:srgbClr val="F3D5D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tr-T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KIRSAL KALKINMA ALANINDA; </a:t>
            </a:r>
          </a:p>
          <a:p>
            <a:pPr lvl="0" algn="ctr">
              <a:spcBef>
                <a:spcPts val="600"/>
              </a:spcBef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Danışmanlık, proje çizimi ve görünürlük harcamalarını </a:t>
            </a:r>
          </a:p>
          <a:p>
            <a:pPr lvl="0" algn="ctr">
              <a:spcBef>
                <a:spcPts val="600"/>
              </a:spcBef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TKDK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destekliyor</a:t>
            </a: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1"/>
          <p:cNvSpPr/>
          <p:nvPr/>
        </p:nvSpPr>
        <p:spPr>
          <a:xfrm>
            <a:off x="239004" y="744839"/>
            <a:ext cx="8596652" cy="619243"/>
          </a:xfrm>
          <a:prstGeom prst="rect">
            <a:avLst/>
          </a:prstGeom>
          <a:solidFill>
            <a:srgbClr val="FF5B5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alt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IPARD projelerinde </a:t>
            </a:r>
            <a:r>
              <a:rPr lang="tr-TR" altLang="tr-TR" sz="2400" b="1" u="sng" dirty="0">
                <a:solidFill>
                  <a:schemeClr val="bg1"/>
                </a:solidFill>
                <a:latin typeface="Arial" panose="020B0604020202020204" pitchFamily="34" charset="0"/>
              </a:rPr>
              <a:t>4 </a:t>
            </a:r>
            <a:r>
              <a:rPr lang="tr-TR" altLang="tr-TR" sz="24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HARCAMA KALEMİNE </a:t>
            </a:r>
            <a:r>
              <a:rPr lang="tr-TR" altLang="tr-T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hibe </a:t>
            </a:r>
            <a:r>
              <a:rPr lang="tr-TR" alt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veriliyor.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7" y="59159"/>
            <a:ext cx="1269298" cy="4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15709</TotalTime>
  <Words>1862</Words>
  <Application>Microsoft Office PowerPoint</Application>
  <PresentationFormat>Ekran Gösterisi (4:3)</PresentationFormat>
  <Paragraphs>347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Avenir</vt:lpstr>
      <vt:lpstr>Calibri</vt:lpstr>
      <vt:lpstr>Calibri Light</vt:lpstr>
      <vt:lpstr>Courier New</vt:lpstr>
      <vt:lpstr>Symbol</vt:lpstr>
      <vt:lpstr>Times New Roman</vt:lpstr>
      <vt:lpstr>Wingdings</vt:lpstr>
      <vt:lpstr>Office Teması</vt:lpstr>
      <vt:lpstr>PowerPoint Sunusu</vt:lpstr>
      <vt:lpstr>TKDK’NIN GÖREVİ</vt:lpstr>
      <vt:lpstr>DESTEKLENEN İLLER</vt:lpstr>
      <vt:lpstr>DESTEKLEDİĞİMİZ SEKTÖRLER</vt:lpstr>
      <vt:lpstr>101 TEDBİRİ</vt:lpstr>
      <vt:lpstr>103 TEDBİRİ</vt:lpstr>
      <vt:lpstr>302 TEDBİRİ</vt:lpstr>
      <vt:lpstr>202 TEDBİRİ </vt:lpstr>
      <vt:lpstr>HANGİ HARCAMALARA DESTEK VERİYORUZ</vt:lpstr>
      <vt:lpstr>PROJE BAŞVURU VE ÖDEME SÜRECİ</vt:lpstr>
      <vt:lpstr>KADIN VE GENÇLERE POZİTİF AYRIMCILIK</vt:lpstr>
      <vt:lpstr>BİRLİK VE KOOPERATİFLERE KOLAYLIKLAR</vt:lpstr>
      <vt:lpstr>ÖN FİNANSMAN ÇALIŞMALARI</vt:lpstr>
      <vt:lpstr>KÜÇÜK YATIRIMCILARA ÜCRETSİZ PROJE</vt:lpstr>
      <vt:lpstr>IPARD BÜTÇESİ</vt:lpstr>
      <vt:lpstr>IPARD GERÇEKLEŞMELERİ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Zehra ÇİDAM</dc:creator>
  <cp:keywords/>
  <dc:description/>
  <cp:lastModifiedBy>Kürşat YILMAZ</cp:lastModifiedBy>
  <cp:revision>2170</cp:revision>
  <cp:lastPrinted>2017-09-05T16:28:38Z</cp:lastPrinted>
  <dcterms:created xsi:type="dcterms:W3CDTF">2016-08-12T06:47:36Z</dcterms:created>
  <dcterms:modified xsi:type="dcterms:W3CDTF">2020-02-17T06:16:35Z</dcterms:modified>
  <cp:category/>
</cp:coreProperties>
</file>