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9"/>
  </p:notesMasterIdLst>
  <p:handoutMasterIdLst>
    <p:handoutMasterId r:id="rId20"/>
  </p:handoutMasterIdLst>
  <p:sldIdLst>
    <p:sldId id="337" r:id="rId2"/>
    <p:sldId id="340" r:id="rId3"/>
    <p:sldId id="336" r:id="rId4"/>
    <p:sldId id="339" r:id="rId5"/>
    <p:sldId id="342" r:id="rId6"/>
    <p:sldId id="343" r:id="rId7"/>
    <p:sldId id="344" r:id="rId8"/>
    <p:sldId id="345" r:id="rId9"/>
    <p:sldId id="346" r:id="rId10"/>
    <p:sldId id="367" r:id="rId11"/>
    <p:sldId id="368" r:id="rId12"/>
    <p:sldId id="347" r:id="rId13"/>
    <p:sldId id="348" r:id="rId14"/>
    <p:sldId id="349" r:id="rId15"/>
    <p:sldId id="351" r:id="rId16"/>
    <p:sldId id="352" r:id="rId17"/>
    <p:sldId id="372" r:id="rId18"/>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86B5CD6-386D-40D1-8D31-3A612F6D76BF}">
          <p14:sldIdLst>
            <p14:sldId id="337"/>
            <p14:sldId id="340"/>
            <p14:sldId id="336"/>
            <p14:sldId id="339"/>
            <p14:sldId id="342"/>
            <p14:sldId id="343"/>
            <p14:sldId id="344"/>
            <p14:sldId id="345"/>
            <p14:sldId id="346"/>
            <p14:sldId id="367"/>
            <p14:sldId id="368"/>
            <p14:sldId id="347"/>
            <p14:sldId id="348"/>
            <p14:sldId id="349"/>
            <p14:sldId id="351"/>
            <p14:sldId id="352"/>
            <p14:sldId id="3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FD0"/>
    <a:srgbClr val="FFC000"/>
    <a:srgbClr val="0EB2F0"/>
    <a:srgbClr val="E70613"/>
    <a:srgbClr val="D82884"/>
    <a:srgbClr val="ED1C24"/>
    <a:srgbClr val="EB3742"/>
    <a:srgbClr val="0F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89419" autoAdjust="0"/>
  </p:normalViewPr>
  <p:slideViewPr>
    <p:cSldViewPr snapToGrid="0">
      <p:cViewPr varScale="1">
        <p:scale>
          <a:sx n="73" d="100"/>
          <a:sy n="73" d="100"/>
        </p:scale>
        <p:origin x="52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_al__ma_Sayfas_.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Sayfa1!$A$2:$A$77</cx:f>
        <cx:lvl ptCount="76" formatCode="Gene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00CE092E-1901-4575-A767-DF5413D01F87}">
          <cx:tx>
            <cx:txData>
              <cx:f>Sayfa1!$A$1</cx:f>
              <cx:v>Seri1</cx:v>
            </cx:txData>
          </cx:tx>
          <cx:dataId val="0"/>
          <cx:layoutPr>
            <cx:binning intervalClosed="r"/>
          </cx:layoutPr>
        </cx:series>
      </cx:plotAreaRegion>
      <cx:axis id="0" hidden="1">
        <cx:catScaling gapWidth="0"/>
        <cx:tickLabels/>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7">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ln w="9525">
        <a:solidFill>
          <a:schemeClr val="tx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25000"/>
            <a:lumOff val="75000"/>
          </a:schemeClr>
        </a:solidFill>
      </a:ln>
    </cs:spPr>
  </cs:gridlineMajor>
  <cs:gridlineMinor>
    <cs:lnRef idx="0"/>
    <cs:fillRef idx="0"/>
    <cs:effectRef idx="0"/>
    <cs:fontRef idx="minor">
      <a:schemeClr val="dk1"/>
    </cs:fontRef>
    <cs:spPr>
      <a:ln>
        <a:solidFill>
          <a:schemeClr val="tx1">
            <a:lumMod val="25000"/>
            <a:lumOff val="7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PUANLIK </a:t>
          </a:r>
          <a:r>
            <a:rPr lang="tr-TR" b="1" dirty="0">
              <a:solidFill>
                <a:schemeClr val="bg1"/>
              </a:solidFill>
            </a:rPr>
            <a:t>İNDİRİM</a:t>
          </a:r>
          <a:endParaRPr lang="tr-TR" dirty="0">
            <a:solidFill>
              <a:schemeClr val="bg1"/>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ARAŞTIRMA, GELİŞTİRME VE TASARIM FAALİYETLERİNE İLİŞKİN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KÜLTÜR YATIRIMLARI VE GİRİŞİMLERİ HAKKINDA UYGULANAN SİGORTA PRİMİ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SOSYAL HİZMETLERDEN FAYDALANAN ÇOCUKLARIN İSTİHDAMI HALİNDE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SOSYAL YARDIM ALANLARIN İSTİHDAMI HALİNDE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İŞ SAĞLIĞI VE GÜVENLİĞİ HİZMETLERİNİN DESTEKLENMESİ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a:t>  </a:t>
          </a:r>
          <a:r>
            <a:rPr lang="tr-TR" b="1" dirty="0" smtClean="0"/>
            <a:t> YURTDIŞINA GÖTÜRÜLEN SİGORTALILARA UYGULANAN                             PUANLIK İNDİRİM</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dirty="0" smtClean="0">
              <a:solidFill>
                <a:srgbClr val="C00000"/>
              </a:solidFill>
            </a:rPr>
            <a:t>    </a:t>
          </a:r>
          <a:r>
            <a:rPr lang="tr-TR" b="1" dirty="0" smtClean="0"/>
            <a:t>YATIRIMLARDA DEVLET YARDIMLARI HAKKINDA KARARLAR UYARINCA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İŞSİZLİK ÖDENEĞİ ALANLARIN İSTİHDAMI HALİNDE UYGULANAN PRİM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GENÇ, KADIN VE MESLEKİ BELGE SAHİBİ OLANLARIN İSTİHDAMINA YÖNELİK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İŞBAŞI EĞİTİM PROGRAMINI TAMAMLAYANLARIN İSTİHDAMINA YÖNELİK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İLAVE İSTİHDAM TEŞVİKİ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ÇOK TEHLİKELİ SINIFTA YER ALAN İŞYERLERİNDE İŞSİZLİK SİGORTASI İŞVEREN HİSSESİ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X="-3993" custLinFactNeighborY="2825">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dgm:t>
        <a:bodyPr/>
        <a:lstStyle/>
        <a:p>
          <a:pPr algn="l" rtl="0"/>
          <a:r>
            <a:rPr lang="tr-TR" b="1" dirty="0" smtClean="0"/>
            <a:t>    ENGELLİ SİGORTALI İSTİHDAMINA YÖNELİK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t>
        <a:bodyPr/>
        <a:lstStyle/>
        <a:p>
          <a:endParaRPr lang="tr-TR"/>
        </a:p>
      </dgm:t>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t>
        <a:bodyPr/>
        <a:lstStyle/>
        <a:p>
          <a:endParaRPr lang="tr-TR"/>
        </a:p>
      </dgm:t>
    </dgm:pt>
  </dgm:ptLst>
  <dgm:cxnLst>
    <dgm:cxn modelId="{219FC64C-6787-409F-9363-6E47C3812306}" srcId="{D444F08F-7B0A-47AD-87B8-B0493A7F7E05}" destId="{40619B1E-CBEA-4B69-AC47-BA8BFCA07BBB}" srcOrd="0" destOrd="0" parTransId="{D48A885D-ADBB-4EB3-8860-6763E53DBB03}" sibTransId="{E89C75DD-8DF1-4C99-9384-85205C950DCC}"/>
    <dgm:cxn modelId="{FB587527-C15B-4A4C-9162-853EFD397B30}" type="presOf" srcId="{40619B1E-CBEA-4B69-AC47-BA8BFCA07BBB}" destId="{7B2E5B6F-A671-420C-9F27-AB5487DC253F}" srcOrd="0" destOrd="0" presId="urn:microsoft.com/office/officeart/2005/8/layout/vList2"/>
    <dgm:cxn modelId="{E6B8820D-5212-48AE-9D74-636DC2D05EDD}" type="presOf" srcId="{D444F08F-7B0A-47AD-87B8-B0493A7F7E05}" destId="{CF985071-92FF-4960-85F1-7F33F7EEA583}" srcOrd="0" destOrd="0" presId="urn:microsoft.com/office/officeart/2005/8/layout/vList2"/>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PUANLIK </a:t>
          </a:r>
          <a:r>
            <a:rPr lang="tr-TR" sz="1500" b="1" kern="1200" dirty="0">
              <a:solidFill>
                <a:schemeClr val="bg1"/>
              </a:solidFill>
            </a:rPr>
            <a:t>İNDİRİM</a:t>
          </a:r>
          <a:endParaRPr lang="tr-TR" sz="1500" kern="1200" dirty="0">
            <a:solidFill>
              <a:schemeClr val="bg1"/>
            </a:solidFill>
          </a:endParaRPr>
        </a:p>
      </dsp:txBody>
      <dsp:txXfrm>
        <a:off x="17563" y="17563"/>
        <a:ext cx="11278113" cy="324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ARAŞTIRMA, GELİŞTİRME VE TASARIM FAALİYETLERİNE İLİŞKİN TEŞVİK</a:t>
          </a:r>
          <a:endParaRPr lang="tr-TR" sz="1500" kern="1200" dirty="0">
            <a:solidFill>
              <a:srgbClr val="C00000"/>
            </a:solidFill>
          </a:endParaRPr>
        </a:p>
      </dsp:txBody>
      <dsp:txXfrm>
        <a:off x="17563" y="17563"/>
        <a:ext cx="11278113" cy="324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KÜLTÜR YATIRIMLARI VE GİRİŞİMLERİ HAKKINDA UYGULANAN SİGORTA PRİMİ TEŞVİKİ</a:t>
          </a:r>
          <a:endParaRPr lang="tr-TR" sz="1500" kern="1200" dirty="0">
            <a:solidFill>
              <a:srgbClr val="C00000"/>
            </a:solidFill>
          </a:endParaRPr>
        </a:p>
      </dsp:txBody>
      <dsp:txXfrm>
        <a:off x="17563" y="17563"/>
        <a:ext cx="11278113" cy="324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SOSYAL HİZMETLERDEN FAYDALANAN ÇOCUKLARIN İSTİHDAMI HALİNDE UYGULANAN TEŞVİK </a:t>
          </a:r>
          <a:endParaRPr lang="tr-TR" sz="1500" kern="1200" dirty="0">
            <a:solidFill>
              <a:srgbClr val="C00000"/>
            </a:solidFill>
          </a:endParaRPr>
        </a:p>
      </dsp:txBody>
      <dsp:txXfrm>
        <a:off x="17563" y="17563"/>
        <a:ext cx="11278113" cy="324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SOSYAL YARDIM ALANLARIN İSTİHDAMI HALİNDE UYGULANAN TEŞVİK </a:t>
          </a:r>
          <a:endParaRPr lang="tr-TR" sz="1500" kern="1200" dirty="0">
            <a:solidFill>
              <a:srgbClr val="C00000"/>
            </a:solidFill>
          </a:endParaRPr>
        </a:p>
      </dsp:txBody>
      <dsp:txXfrm>
        <a:off x="17563" y="17563"/>
        <a:ext cx="11278113" cy="3246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İŞ SAĞLIĞI VE GÜVENLİĞİ HİZMETLERİNİN DESTEKLENMESİ</a:t>
          </a:r>
          <a:endParaRPr lang="tr-TR" sz="1500" kern="1200" dirty="0">
            <a:solidFill>
              <a:srgbClr val="C00000"/>
            </a:solidFill>
          </a:endParaRPr>
        </a:p>
      </dsp:txBody>
      <dsp:txXfrm>
        <a:off x="17563" y="17563"/>
        <a:ext cx="11278113"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a:t>  </a:t>
          </a:r>
          <a:r>
            <a:rPr lang="tr-TR" sz="1500" b="1" kern="1200" dirty="0" smtClean="0"/>
            <a:t> YURTDIŞINA GÖTÜRÜLEN SİGORTALILARA UYGULANAN                             PUANLIK İNDİRİM</a:t>
          </a:r>
          <a:endParaRPr lang="tr-TR" sz="1500" kern="1200" dirty="0">
            <a:solidFill>
              <a:srgbClr val="C00000"/>
            </a:solidFill>
          </a:endParaRPr>
        </a:p>
      </dsp:txBody>
      <dsp:txXfrm>
        <a:off x="17563" y="17563"/>
        <a:ext cx="11278113" cy="324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solidFill>
                <a:srgbClr val="C00000"/>
              </a:solidFill>
            </a:rPr>
            <a:t>    </a:t>
          </a:r>
          <a:r>
            <a:rPr lang="tr-TR" sz="1500" b="1" kern="1200" dirty="0" smtClean="0"/>
            <a:t>YATIRIMLARDA DEVLET YARDIMLARI HAKKINDA KARARLAR UYARINCA UYGULANAN TEŞVİK </a:t>
          </a:r>
          <a:endParaRPr lang="tr-TR" sz="1500" kern="1200" dirty="0">
            <a:solidFill>
              <a:srgbClr val="C00000"/>
            </a:solidFill>
          </a:endParaRPr>
        </a:p>
      </dsp:txBody>
      <dsp:txXfrm>
        <a:off x="17563" y="17563"/>
        <a:ext cx="11278113"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İŞSİZLİK ÖDENEĞİ ALANLARIN İSTİHDAMI HALİNDE UYGULANAN PRİM TEŞVİKİ</a:t>
          </a:r>
          <a:endParaRPr lang="tr-TR" sz="1500" kern="1200" dirty="0">
            <a:solidFill>
              <a:srgbClr val="C00000"/>
            </a:solidFill>
          </a:endParaRPr>
        </a:p>
      </dsp:txBody>
      <dsp:txXfrm>
        <a:off x="17563" y="17563"/>
        <a:ext cx="11278113" cy="324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GENÇ, KADIN VE MESLEKİ BELGE SAHİBİ OLANLARIN İSTİHDAMINA YÖNELİK TEŞVİK </a:t>
          </a:r>
          <a:endParaRPr lang="tr-TR" sz="1500" kern="1200" dirty="0">
            <a:solidFill>
              <a:srgbClr val="C00000"/>
            </a:solidFill>
          </a:endParaRPr>
        </a:p>
      </dsp:txBody>
      <dsp:txXfrm>
        <a:off x="17563" y="17563"/>
        <a:ext cx="11278113" cy="32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İŞBAŞI EĞİTİM PROGRAMINI TAMAMLAYANLARIN İSTİHDAMINA YÖNELİK TEŞVİK</a:t>
          </a:r>
          <a:endParaRPr lang="tr-TR" sz="1500" kern="1200" dirty="0">
            <a:solidFill>
              <a:srgbClr val="C00000"/>
            </a:solidFill>
          </a:endParaRPr>
        </a:p>
      </dsp:txBody>
      <dsp:txXfrm>
        <a:off x="17563" y="17563"/>
        <a:ext cx="11278113" cy="324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İLAVE İSTİHDAM TEŞVİKİ </a:t>
          </a:r>
          <a:endParaRPr lang="tr-TR" sz="1500" kern="1200" dirty="0">
            <a:solidFill>
              <a:srgbClr val="C00000"/>
            </a:solidFill>
          </a:endParaRPr>
        </a:p>
      </dsp:txBody>
      <dsp:txXfrm>
        <a:off x="17563" y="17563"/>
        <a:ext cx="11278113" cy="324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9557"/>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ÇOK TEHLİKELİ SINIFTA YER ALAN İŞYERLERİNDE İŞSİZLİK SİGORTASI İŞVEREN HİSSESİ TEŞVİKİ</a:t>
          </a:r>
          <a:endParaRPr lang="tr-TR" sz="1500" kern="1200" dirty="0">
            <a:solidFill>
              <a:srgbClr val="C00000"/>
            </a:solidFill>
          </a:endParaRPr>
        </a:p>
      </dsp:txBody>
      <dsp:txXfrm>
        <a:off x="17563" y="27120"/>
        <a:ext cx="11278113" cy="324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b="1" kern="1200" dirty="0" smtClean="0"/>
            <a:t>    ENGELLİ SİGORTALI İSTİHDAMINA YÖNELİK TEŞVİK</a:t>
          </a:r>
          <a:endParaRPr lang="tr-TR" sz="1500" kern="1200" dirty="0">
            <a:solidFill>
              <a:srgbClr val="C00000"/>
            </a:solidFill>
          </a:endParaRPr>
        </a:p>
      </dsp:txBody>
      <dsp:txXfrm>
        <a:off x="17563" y="17563"/>
        <a:ext cx="11278113"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F596E0D-823F-4E37-A22A-AABCBFFB2179}" type="datetimeFigureOut">
              <a:rPr lang="tr-TR" smtClean="0"/>
              <a:t>17.02.2020</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BC3C64E-8A31-4503-B650-DFB9D27107CD}" type="slidenum">
              <a:rPr lang="tr-TR" smtClean="0"/>
              <a:t>‹#›</a:t>
            </a:fld>
            <a:endParaRPr lang="tr-TR"/>
          </a:p>
        </p:txBody>
      </p:sp>
    </p:spTree>
    <p:extLst>
      <p:ext uri="{BB962C8B-B14F-4D97-AF65-F5344CB8AC3E}">
        <p14:creationId xmlns:p14="http://schemas.microsoft.com/office/powerpoint/2010/main" val="195377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E7BF1A-E0CE-4F8D-B25A-BDB972109D55}" type="datetimeFigureOut">
              <a:rPr lang="tr-TR" smtClean="0"/>
              <a:t>17.02.2020</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889AC2-A2D9-4CAC-A9F5-1EC375E5A7C2}" type="slidenum">
              <a:rPr lang="tr-TR" smtClean="0"/>
              <a:t>‹#›</a:t>
            </a:fld>
            <a:endParaRPr lang="tr-TR"/>
          </a:p>
        </p:txBody>
      </p:sp>
    </p:spTree>
    <p:extLst>
      <p:ext uri="{BB962C8B-B14F-4D97-AF65-F5344CB8AC3E}">
        <p14:creationId xmlns:p14="http://schemas.microsoft.com/office/powerpoint/2010/main" val="111781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9889AC2-A2D9-4CAC-A9F5-1EC375E5A7C2}" type="slidenum">
              <a:rPr lang="tr-TR" smtClean="0"/>
              <a:t>1</a:t>
            </a:fld>
            <a:endParaRPr lang="tr-TR"/>
          </a:p>
        </p:txBody>
      </p:sp>
    </p:spTree>
    <p:extLst>
      <p:ext uri="{BB962C8B-B14F-4D97-AF65-F5344CB8AC3E}">
        <p14:creationId xmlns:p14="http://schemas.microsoft.com/office/powerpoint/2010/main" val="235662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33D76A5-30F0-4292-B40F-FFBE57546F88}" type="datetimeFigureOut">
              <a:rPr lang="tr-TR" smtClean="0"/>
              <a:t>17.02.2020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2413672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3D76A5-30F0-4292-B40F-FFBE57546F88}" type="datetimeFigureOut">
              <a:rPr lang="tr-TR" smtClean="0"/>
              <a:t>17.02.2020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1451617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3D76A5-30F0-4292-B40F-FFBE57546F88}" type="datetimeFigureOut">
              <a:rPr lang="tr-TR" smtClean="0"/>
              <a:t>17.02.2020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64548080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06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01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ölüm Üstbilgisi">
    <p:bg>
      <p:bgPr>
        <a:blipFill dpi="0" rotWithShape="1">
          <a:blip r:embed="rId2">
            <a:alphaModFix amt="22000"/>
            <a:lum/>
          </a:blip>
          <a:srcRect/>
          <a:stretch>
            <a:fillRect l="-26000" r="-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55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92700"/>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66091"/>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46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532370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şlıklı Resim">
    <p:bg>
      <p:bgPr>
        <a:blipFill dpi="0" rotWithShape="1">
          <a:blip r:embed="rId2">
            <a:alphaModFix amt="22000"/>
            <a:lum/>
          </a:blip>
          <a:srcRect/>
          <a:stretch>
            <a:fillRect l="-26000" r="-26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5" name="Date Placeholder 4"/>
          <p:cNvSpPr>
            <a:spLocks noGrp="1"/>
          </p:cNvSpPr>
          <p:nvPr>
            <p:ph type="dt" sz="half" idx="10"/>
          </p:nvPr>
        </p:nvSpPr>
        <p:spPr>
          <a:xfrm>
            <a:off x="518179" y="6460713"/>
            <a:ext cx="2472271" cy="365125"/>
          </a:xfrm>
          <a:prstGeom prst="rect">
            <a:avLst/>
          </a:prstGeom>
        </p:spPr>
        <p:txBody>
          <a:bodyPr/>
          <a:lstStyle/>
          <a:p>
            <a:fld id="{E4CD558A-0D5C-4570-9E35-8905528AAAC0}" type="datetime1">
              <a:rPr lang="tr-TR" smtClean="0"/>
              <a:t>17.02.2020</a:t>
            </a:fld>
            <a:endParaRPr lang="tr-T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9A0308C7-25AF-4F6B-9E4B-9F511A26C1FF}" type="slidenum">
              <a:rPr lang="tr-TR" smtClean="0"/>
              <a:t>‹#›</a:t>
            </a:fld>
            <a:endParaRPr lang="tr-TR"/>
          </a:p>
        </p:txBody>
      </p:sp>
      <p:sp>
        <p:nvSpPr>
          <p:cNvPr id="11" name="Footer Placeholder 4"/>
          <p:cNvSpPr>
            <a:spLocks noGrp="1"/>
          </p:cNvSpPr>
          <p:nvPr>
            <p:ph type="ftr" sz="quarter" idx="3"/>
          </p:nvPr>
        </p:nvSpPr>
        <p:spPr>
          <a:xfrm>
            <a:off x="3236242" y="6446199"/>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dirty="0"/>
              <a:t>Sigorta primleri genel müdürlüğü</a:t>
            </a:r>
          </a:p>
        </p:txBody>
      </p:sp>
    </p:spTree>
    <p:extLst>
      <p:ext uri="{BB962C8B-B14F-4D97-AF65-F5344CB8AC3E}">
        <p14:creationId xmlns:p14="http://schemas.microsoft.com/office/powerpoint/2010/main" val="92946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3D76A5-30F0-4292-B40F-FFBE57546F88}" type="datetimeFigureOut">
              <a:rPr lang="tr-TR" smtClean="0"/>
              <a:t>17.02.2020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20147511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şlık ve Dikey Met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0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key Başlık ve Metin">
    <p:bg>
      <p:bgPr>
        <a:blipFill dpi="0" rotWithShape="1">
          <a:blip r:embed="rId2">
            <a:alphaModFix amt="13000"/>
            <a:lum/>
          </a:blip>
          <a:srcRect/>
          <a:stretch>
            <a:fillRect l="-26000" r="-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3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33D76A5-30F0-4292-B40F-FFBE57546F88}" type="datetimeFigureOut">
              <a:rPr lang="tr-TR" smtClean="0"/>
              <a:t>17.02.2020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1856730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33D76A5-30F0-4292-B40F-FFBE57546F88}" type="datetimeFigureOut">
              <a:rPr lang="tr-TR" smtClean="0"/>
              <a:t>17.02.2020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1455596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33D76A5-30F0-4292-B40F-FFBE57546F88}" type="datetimeFigureOut">
              <a:rPr lang="tr-TR" smtClean="0"/>
              <a:t>17.02.2020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61921700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33D76A5-30F0-4292-B40F-FFBE57546F88}" type="datetimeFigureOut">
              <a:rPr lang="tr-TR" smtClean="0"/>
              <a:t>17.02.2020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36317887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33D76A5-30F0-4292-B40F-FFBE57546F88}" type="datetimeFigureOut">
              <a:rPr lang="tr-TR" smtClean="0"/>
              <a:t>17.02.2020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98902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33D76A5-30F0-4292-B40F-FFBE57546F88}" type="datetimeFigureOut">
              <a:rPr lang="tr-TR" smtClean="0"/>
              <a:t>17.02.2020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182498406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33D76A5-30F0-4292-B40F-FFBE57546F88}" type="datetimeFigureOut">
              <a:rPr lang="tr-TR" smtClean="0"/>
              <a:t>17.02.2020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8675624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D76A5-30F0-4292-B40F-FFBE57546F88}" type="datetimeFigureOut">
              <a:rPr lang="tr-TR" smtClean="0"/>
              <a:t>17.02.2020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D016A-1712-435C-A324-53BF3575C5ED}" type="slidenum">
              <a:rPr lang="tr-TR" smtClean="0"/>
              <a:t>‹#›</a:t>
            </a:fld>
            <a:endParaRPr lang="tr-TR"/>
          </a:p>
        </p:txBody>
      </p:sp>
    </p:spTree>
    <p:extLst>
      <p:ext uri="{BB962C8B-B14F-4D97-AF65-F5344CB8AC3E}">
        <p14:creationId xmlns:p14="http://schemas.microsoft.com/office/powerpoint/2010/main" val="350009287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685" r:id="rId13"/>
    <p:sldLayoutId id="2147483687" r:id="rId14"/>
    <p:sldLayoutId id="2147483688" r:id="rId15"/>
    <p:sldLayoutId id="2147483689" r:id="rId16"/>
    <p:sldLayoutId id="2147483690" r:id="rId17"/>
    <p:sldLayoutId id="2147483692" r:id="rId18"/>
    <p:sldLayoutId id="2147483693" r:id="rId19"/>
    <p:sldLayoutId id="2147483694" r:id="rId20"/>
    <p:sldLayoutId id="2147483695"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14/relationships/chartEx" Target="../charts/chartEx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7.pn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snip2DiagRect">
            <a:avLst>
              <a:gd name="adj1" fmla="val 44211"/>
              <a:gd name="adj2" fmla="val 371"/>
            </a:avLst>
          </a:prstGeom>
        </p:spPr>
      </p:pic>
      <p:sp>
        <p:nvSpPr>
          <p:cNvPr id="16" name="Çapraz Köşesi Kesik Dikdörtgen 15"/>
          <p:cNvSpPr/>
          <p:nvPr/>
        </p:nvSpPr>
        <p:spPr>
          <a:xfrm>
            <a:off x="20909" y="0"/>
            <a:ext cx="12192000" cy="6858000"/>
          </a:xfrm>
          <a:prstGeom prst="snip2DiagRect">
            <a:avLst>
              <a:gd name="adj1" fmla="val 43351"/>
              <a:gd name="adj2" fmla="val 261"/>
            </a:avLst>
          </a:prstGeom>
          <a:solidFill>
            <a:srgbClr val="2C8FD0">
              <a:alpha val="43000"/>
            </a:srgbClr>
          </a:solidFill>
          <a:ln>
            <a:solidFill>
              <a:schemeClr val="accent1">
                <a:shade val="50000"/>
                <a:alpha val="7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p>
        </p:txBody>
      </p:sp>
      <p:sp>
        <p:nvSpPr>
          <p:cNvPr id="5" name="Dikdörtgen 4"/>
          <p:cNvSpPr/>
          <p:nvPr/>
        </p:nvSpPr>
        <p:spPr>
          <a:xfrm>
            <a:off x="782333" y="2949388"/>
            <a:ext cx="70781" cy="2890403"/>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925535" y="4088930"/>
            <a:ext cx="11276920" cy="1736926"/>
          </a:xfrm>
          <a:prstGeom prst="rect">
            <a:avLst/>
          </a:prstGeom>
          <a:solidFill>
            <a:srgbClr val="C00000">
              <a:alpha val="32000"/>
            </a:srgbClr>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45807" y="4223144"/>
            <a:ext cx="6508448" cy="1323439"/>
          </a:xfrm>
          <a:prstGeom prst="rect">
            <a:avLst/>
          </a:prstGeom>
          <a:noFill/>
        </p:spPr>
        <p:txBody>
          <a:bodyPr wrap="square" lIns="91440" tIns="45720" rIns="91440" bIns="45720">
            <a:spAutoFit/>
          </a:bodyPr>
          <a:lstStyle/>
          <a:p>
            <a:pPr algn="ctr"/>
            <a:r>
              <a:rPr lang="tr-TR" sz="8000" b="1" cap="none" spc="800" dirty="0" smtClean="0">
                <a:ln w="9525" cmpd="sng">
                  <a:solidFill>
                    <a:schemeClr val="accent1"/>
                  </a:solidFill>
                  <a:prstDash val="solid"/>
                </a:ln>
                <a:solidFill>
                  <a:srgbClr val="ED1C24"/>
                </a:solidFill>
                <a:effectLst>
                  <a:glow rad="38100">
                    <a:schemeClr val="accent1">
                      <a:alpha val="40000"/>
                    </a:schemeClr>
                  </a:glow>
                </a:effectLst>
                <a:latin typeface="Impact" panose="020B0806030902050204" pitchFamily="34" charset="0"/>
              </a:rPr>
              <a:t>İŞ’</a:t>
            </a:r>
            <a:r>
              <a:rPr lang="tr-TR" sz="8000" b="1" spc="800" dirty="0" smtClean="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TE</a:t>
            </a:r>
            <a:r>
              <a:rPr lang="tr-TR" sz="8000" b="1" cap="none" spc="800" dirty="0" smtClean="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 </a:t>
            </a:r>
            <a:r>
              <a:rPr lang="tr-TR" sz="8000" b="1" spc="800" dirty="0" smtClean="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TEŞVİK</a:t>
            </a:r>
            <a:endParaRPr lang="tr-TR" sz="8000" b="1" cap="none" spc="800" dirty="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endParaRPr>
          </a:p>
        </p:txBody>
      </p:sp>
      <p:sp>
        <p:nvSpPr>
          <p:cNvPr id="9" name="Dikdörtgen 8"/>
          <p:cNvSpPr/>
          <p:nvPr/>
        </p:nvSpPr>
        <p:spPr>
          <a:xfrm>
            <a:off x="605519" y="3048000"/>
            <a:ext cx="104393" cy="2883909"/>
          </a:xfrm>
          <a:prstGeom prst="rect">
            <a:avLst/>
          </a:prstGeom>
          <a:solidFill>
            <a:srgbClr val="FFC00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00601" y="3128682"/>
            <a:ext cx="108880" cy="2711109"/>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9179" y="4055878"/>
            <a:ext cx="123902" cy="1783913"/>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17533" y="3128682"/>
            <a:ext cx="110646" cy="2803227"/>
          </a:xfrm>
          <a:prstGeom prst="rect">
            <a:avLst/>
          </a:prstGeom>
          <a:solidFill>
            <a:srgbClr val="FFC00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Bağlayıcı 12"/>
          <p:cNvCxnSpPr/>
          <p:nvPr/>
        </p:nvCxnSpPr>
        <p:spPr>
          <a:xfrm>
            <a:off x="0" y="5838863"/>
            <a:ext cx="12192000" cy="8298"/>
          </a:xfrm>
          <a:prstGeom prst="line">
            <a:avLst/>
          </a:prstGeom>
          <a:ln w="76200">
            <a:solidFill>
              <a:srgbClr val="2C8FD0">
                <a:alpha val="97000"/>
              </a:srgb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4611" y="5955054"/>
            <a:ext cx="12237520" cy="5016"/>
          </a:xfrm>
          <a:prstGeom prst="line">
            <a:avLst/>
          </a:prstGeom>
          <a:ln w="76200">
            <a:solidFill>
              <a:srgbClr val="FFC000">
                <a:alpha val="97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23" name="Grafik 22"/>
              <p:cNvGraphicFramePr/>
              <p:nvPr>
                <p:extLst>
                  <p:ext uri="{D42A27DB-BD31-4B8C-83A1-F6EECF244321}">
                    <p14:modId xmlns:p14="http://schemas.microsoft.com/office/powerpoint/2010/main" val="929030070"/>
                  </p:ext>
                </p:extLst>
              </p:nvPr>
            </p:nvGraphicFramePr>
            <p:xfrm>
              <a:off x="7417729" y="1489596"/>
              <a:ext cx="4846691" cy="444231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3" name="Grafik 22"/>
              <p:cNvPicPr>
                <a:picLocks noGrp="1" noRot="1" noChangeAspect="1" noMove="1" noResize="1" noEditPoints="1" noAdjustHandles="1" noChangeArrowheads="1" noChangeShapeType="1"/>
              </p:cNvPicPr>
              <p:nvPr/>
            </p:nvPicPr>
            <p:blipFill>
              <a:blip r:embed="rId5"/>
              <a:stretch>
                <a:fillRect/>
              </a:stretch>
            </p:blipFill>
            <p:spPr>
              <a:xfrm>
                <a:off x="7417729" y="1489596"/>
                <a:ext cx="4846691" cy="4442313"/>
              </a:xfrm>
              <a:prstGeom prst="rect">
                <a:avLst/>
              </a:prstGeom>
            </p:spPr>
          </p:pic>
        </mc:Fallback>
      </mc:AlternateContent>
      <p:pic>
        <p:nvPicPr>
          <p:cNvPr id="4" name="Resim 3">
            <a:extLst>
              <a:ext uri="{FF2B5EF4-FFF2-40B4-BE49-F238E27FC236}">
                <a16:creationId xmlns:a16="http://schemas.microsoft.com/office/drawing/2014/main" id="{949BE586-5841-46EC-A043-8B083B1B6419}"/>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181078" y="293916"/>
            <a:ext cx="4674285" cy="1285750"/>
          </a:xfrm>
          <a:prstGeom prst="rect">
            <a:avLst/>
          </a:prstGeom>
          <a:ln>
            <a:noFill/>
          </a:ln>
          <a:effectLst>
            <a:outerShdw blurRad="190500" algn="tl" rotWithShape="0">
              <a:srgbClr val="000000">
                <a:alpha val="70000"/>
              </a:srgbClr>
            </a:outerShdw>
          </a:effectLst>
        </p:spPr>
      </p:pic>
      <p:pic>
        <p:nvPicPr>
          <p:cNvPr id="15"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686" y="265460"/>
            <a:ext cx="3096345" cy="1224136"/>
          </a:xfrm>
          <a:prstGeom prst="rect">
            <a:avLst/>
          </a:prstGeom>
          <a:effectLst>
            <a:outerShdw blurRad="50800" dist="38100" dir="5400000" algn="t" rotWithShape="0">
              <a:prstClr val="black">
                <a:alpha val="40000"/>
              </a:prstClr>
            </a:outerShdw>
            <a:reflection stA="32000" endPos="53000" dir="5400000" sy="-100000" algn="bl" rotWithShape="0"/>
          </a:effectLst>
        </p:spPr>
      </p:pic>
      <p:sp>
        <p:nvSpPr>
          <p:cNvPr id="18" name="Metin kutusu 17"/>
          <p:cNvSpPr txBox="1"/>
          <p:nvPr/>
        </p:nvSpPr>
        <p:spPr>
          <a:xfrm>
            <a:off x="20214" y="3351353"/>
            <a:ext cx="9007245" cy="707886"/>
          </a:xfrm>
          <a:prstGeom prst="rect">
            <a:avLst/>
          </a:prstGeom>
          <a:solidFill>
            <a:srgbClr val="0EB2F0"/>
          </a:solidFill>
        </p:spPr>
        <p:txBody>
          <a:bodyPr wrap="square" rtlCol="0">
            <a:spAutoFit/>
          </a:bodyPr>
          <a:lstStyle/>
          <a:p>
            <a:r>
              <a:rPr lang="tr-TR" sz="4000" b="1" dirty="0" smtClean="0">
                <a:solidFill>
                  <a:schemeClr val="bg1"/>
                </a:solidFill>
                <a:effectLst>
                  <a:outerShdw blurRad="38100" dist="38100" dir="2700000" algn="tl">
                    <a:srgbClr val="000000">
                      <a:alpha val="43137"/>
                    </a:srgbClr>
                  </a:outerShdw>
                </a:effectLst>
              </a:rPr>
              <a:t>SOSYAL GÜVENLİK KURUMU BAŞKANLIĞI</a:t>
            </a:r>
            <a:endParaRPr lang="tr-TR"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3185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b="1" kern="1200" dirty="0" smtClean="0">
                          <a:solidFill>
                            <a:srgbClr val="002060"/>
                          </a:solidFill>
                          <a:effectLst/>
                          <a:latin typeface="+mn-lt"/>
                          <a:ea typeface="+mn-ea"/>
                          <a:cs typeface="+mn-cs"/>
                        </a:rPr>
                        <a:t>YASAL</a:t>
                      </a:r>
                      <a:r>
                        <a:rPr lang="tr-TR" sz="1300" b="1" kern="1200" dirty="0" smtClean="0">
                          <a:solidFill>
                            <a:srgbClr val="002060"/>
                          </a:solidFill>
                          <a:effectLst/>
                          <a:latin typeface="+mn-lt"/>
                          <a:ea typeface="+mn-ea"/>
                          <a:cs typeface="+mn-cs"/>
                        </a:rPr>
                        <a:t> </a:t>
                      </a:r>
                      <a:r>
                        <a:rPr lang="tr-TR" sz="1400" b="1" kern="1200" dirty="0" smtClean="0">
                          <a:solidFill>
                            <a:srgbClr val="002060"/>
                          </a:solidFill>
                          <a:effectLst/>
                          <a:latin typeface="+mn-lt"/>
                          <a:ea typeface="+mn-ea"/>
                          <a:cs typeface="+mn-cs"/>
                        </a:rPr>
                        <a:t>DAYANAK</a:t>
                      </a:r>
                      <a:endParaRPr lang="tr-TR" sz="1400" b="1" kern="1200" dirty="0">
                        <a:solidFill>
                          <a:srgbClr val="002060"/>
                        </a:solidFill>
                        <a:effectLst/>
                        <a:latin typeface="+mn-lt"/>
                        <a:ea typeface="+mn-ea"/>
                        <a:cs typeface="+mn-cs"/>
                      </a:endParaRP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4447 sayılı İşsizlik Sigortası Kanununun geçici 19. maddesi</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nvPr>
        </p:nvGraphicFramePr>
        <p:xfrm>
          <a:off x="82344" y="1533579"/>
          <a:ext cx="12021542" cy="782828"/>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777451">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200" b="1" kern="1200" dirty="0">
                          <a:solidFill>
                            <a:srgbClr val="002060"/>
                          </a:solidFill>
                          <a:effectLst/>
                          <a:latin typeface="+mn-lt"/>
                          <a:ea typeface="+mn-ea"/>
                          <a:cs typeface="+mn-cs"/>
                        </a:rPr>
                        <a:t>1/1/2018 ila 31/12/2020 tarihleri arasında işe alınan ve kapsama giren sigortalılar için; İmalat veya </a:t>
                      </a:r>
                      <a:r>
                        <a:rPr lang="tr-TR" sz="1200" b="1" kern="1200" dirty="0" smtClean="0">
                          <a:solidFill>
                            <a:srgbClr val="002060"/>
                          </a:solidFill>
                          <a:effectLst/>
                          <a:latin typeface="+mn-lt"/>
                          <a:ea typeface="+mn-ea"/>
                          <a:cs typeface="+mn-cs"/>
                        </a:rPr>
                        <a:t>2018/11969 sayılı Bakanlar Kurulu Kararı ile belirlenen bilişim </a:t>
                      </a:r>
                      <a:r>
                        <a:rPr lang="tr-TR" sz="1200" b="1" kern="1200" dirty="0">
                          <a:solidFill>
                            <a:srgbClr val="002060"/>
                          </a:solidFill>
                          <a:effectLst/>
                          <a:latin typeface="+mn-lt"/>
                          <a:ea typeface="+mn-ea"/>
                          <a:cs typeface="+mn-cs"/>
                        </a:rPr>
                        <a:t>sektöründe faaliyet gösteren işyerleri için; brüt asgari ücreti geçmemek üzere prime esas kazanç üzerinden hesaplanan sigortalı ve işveren hissesi primlerinin </a:t>
                      </a:r>
                      <a:r>
                        <a:rPr lang="tr-TR" sz="1200" b="1" kern="1200" dirty="0" smtClean="0">
                          <a:solidFill>
                            <a:srgbClr val="002060"/>
                          </a:solidFill>
                          <a:effectLst/>
                          <a:latin typeface="+mn-lt"/>
                          <a:ea typeface="+mn-ea"/>
                          <a:cs typeface="+mn-cs"/>
                        </a:rPr>
                        <a:t>tamamı, diğer sektörlerde faaliyet gösteren işyerleri için; prime esas kazanç alt sınırı üzerinden hesaplanan sigortalı ve işveren hissesi primlerinin tamamı</a:t>
                      </a:r>
                      <a:r>
                        <a:rPr lang="tr-TR" sz="1200" b="1" kern="1200" baseline="0" dirty="0" smtClean="0">
                          <a:solidFill>
                            <a:srgbClr val="002060"/>
                          </a:solidFill>
                          <a:effectLst/>
                          <a:latin typeface="+mn-lt"/>
                          <a:ea typeface="+mn-ea"/>
                          <a:cs typeface="+mn-cs"/>
                        </a:rPr>
                        <a:t> </a:t>
                      </a:r>
                      <a:r>
                        <a:rPr lang="tr-TR" sz="1200" b="1" kern="1200" dirty="0" smtClean="0">
                          <a:solidFill>
                            <a:srgbClr val="002060"/>
                          </a:solidFill>
                          <a:effectLst/>
                          <a:latin typeface="+mn-lt"/>
                          <a:ea typeface="+mn-ea"/>
                          <a:cs typeface="+mn-cs"/>
                        </a:rPr>
                        <a:t>İşsizlik Sigortası Fonu tarafından karşılanacaktır.</a:t>
                      </a:r>
                      <a:endParaRPr lang="tr-TR" sz="1200" b="1" kern="1200" dirty="0">
                        <a:solidFill>
                          <a:srgbClr val="002060"/>
                        </a:solidFill>
                        <a:effectLst/>
                        <a:latin typeface="+mn-lt"/>
                        <a:ea typeface="+mn-ea"/>
                        <a:cs typeface="+mn-cs"/>
                      </a:endParaRP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959621326"/>
              </p:ext>
            </p:extLst>
          </p:nvPr>
        </p:nvGraphicFramePr>
        <p:xfrm>
          <a:off x="69644" y="4900814"/>
          <a:ext cx="12046943" cy="1898315"/>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1876728">
                  <a:extLst>
                    <a:ext uri="{9D8B030D-6E8A-4147-A177-3AD203B41FA5}">
                      <a16:colId xmlns:a16="http://schemas.microsoft.com/office/drawing/2014/main" val="812310856"/>
                    </a:ext>
                  </a:extLst>
                </a:gridCol>
                <a:gridCol w="2801137">
                  <a:extLst>
                    <a:ext uri="{9D8B030D-6E8A-4147-A177-3AD203B41FA5}">
                      <a16:colId xmlns:a16="http://schemas.microsoft.com/office/drawing/2014/main" val="4207923234"/>
                    </a:ext>
                  </a:extLst>
                </a:gridCol>
              </a:tblGrid>
              <a:tr h="166705">
                <a:tc gridSpan="6">
                  <a:txBody>
                    <a:bodyPr/>
                    <a:lstStyle/>
                    <a:p>
                      <a:pPr algn="l">
                        <a:lnSpc>
                          <a:spcPct val="107000"/>
                        </a:lnSpc>
                        <a:spcAft>
                          <a:spcPts val="0"/>
                        </a:spcAft>
                      </a:pPr>
                      <a:r>
                        <a:rPr lang="tr-TR" sz="1200" dirty="0">
                          <a:effectLst/>
                        </a:rPr>
                        <a:t>RAKAMLARLA TEŞVİK ÖRNEKLERİ  (</a:t>
                      </a:r>
                      <a:r>
                        <a:rPr lang="tr-TR" sz="1200" dirty="0" smtClean="0">
                          <a:effectLst/>
                        </a:rPr>
                        <a:t>2020 </a:t>
                      </a:r>
                      <a:r>
                        <a:rPr lang="tr-TR" sz="1200" dirty="0">
                          <a:effectLst/>
                        </a:rPr>
                        <a:t>Rakamlarına Göre)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000" b="1" dirty="0" smtClean="0">
                          <a:effectLst/>
                          <a:latin typeface="Calibri" panose="020F0502020204030204" pitchFamily="34" charset="0"/>
                          <a:ea typeface="Times New Roman" panose="02020603050405020304" pitchFamily="18" charset="0"/>
                          <a:cs typeface="Times New Roman" panose="02020603050405020304" pitchFamily="18" charset="0"/>
                        </a:rPr>
                        <a:t>PEK </a:t>
                      </a: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ALT SINIRDAN </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İMALAT VEYA BİLİŞİM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dirty="0" smtClean="0">
                          <a:effectLst/>
                          <a:latin typeface="Calibri" panose="020F0502020204030204" pitchFamily="34" charset="0"/>
                          <a:ea typeface="Times New Roman" panose="02020603050405020304" pitchFamily="18" charset="0"/>
                          <a:cs typeface="Times New Roman" panose="02020603050405020304" pitchFamily="18" charset="0"/>
                        </a:rPr>
                        <a:t>PEK </a:t>
                      </a: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ÜST SINIRDAN </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(İMALAT VEYA BİLİŞİM)</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32364">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(BRÜT 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r>
                        <a:rPr lang="tr-TR" sz="11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BRÜT 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190129">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smtClean="0">
                          <a:solidFill>
                            <a:schemeClr val="bg1"/>
                          </a:solidFill>
                          <a:effectLst/>
                        </a:rPr>
                        <a:t>8.277,19</a:t>
                      </a: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2943,00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5.334,19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r h="204949">
                <a:tc gridSpan="3">
                  <a:txBody>
                    <a:bodyPr/>
                    <a:lstStyle/>
                    <a:p>
                      <a:pPr algn="ctr">
                        <a:lnSpc>
                          <a:spcPct val="107000"/>
                        </a:lnSpc>
                        <a:spcAft>
                          <a:spcPts val="0"/>
                        </a:spcAft>
                      </a:pPr>
                      <a:r>
                        <a:rPr lang="tr-TR" sz="1000" b="1" dirty="0" smtClean="0">
                          <a:effectLst/>
                          <a:latin typeface="Calibri" panose="020F0502020204030204" pitchFamily="34" charset="0"/>
                          <a:ea typeface="Times New Roman" panose="02020603050405020304" pitchFamily="18" charset="0"/>
                          <a:cs typeface="Times New Roman" panose="02020603050405020304" pitchFamily="18" charset="0"/>
                        </a:rPr>
                        <a:t>PEK </a:t>
                      </a: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ALT SINIRDAN</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DİĞER SEKTÖRLER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hMerge="1">
                  <a:txBody>
                    <a:bodyPr/>
                    <a:lstStyle/>
                    <a:p>
                      <a:endParaRPr lang="tr-TR"/>
                    </a:p>
                  </a:txBody>
                  <a:tcPr>
                    <a:solidFill>
                      <a:srgbClr val="00B050">
                        <a:alpha val="40000"/>
                      </a:srgbClr>
                    </a:solidFill>
                  </a:tcPr>
                </a:tc>
                <a:tc hMerge="1">
                  <a:txBody>
                    <a:bodyPr/>
                    <a:lstStyle/>
                    <a:p>
                      <a:endParaRPr lang="tr-TR"/>
                    </a:p>
                  </a:txBody>
                  <a:tcPr>
                    <a:solidFill>
                      <a:srgbClr val="00B050">
                        <a:alpha val="40000"/>
                      </a:srgbClr>
                    </a:solidFill>
                  </a:tcPr>
                </a:tc>
                <a:tc gridSpan="3">
                  <a:txBody>
                    <a:bodyPr/>
                    <a:lstStyle/>
                    <a:p>
                      <a:pPr algn="ctr">
                        <a:lnSpc>
                          <a:spcPct val="107000"/>
                        </a:lnSpc>
                        <a:spcAft>
                          <a:spcPts val="0"/>
                        </a:spcAft>
                      </a:pPr>
                      <a:r>
                        <a:rPr lang="tr-TR" sz="1000" b="1" dirty="0" smtClean="0">
                          <a:effectLst/>
                          <a:latin typeface="Calibri" panose="020F0502020204030204" pitchFamily="34" charset="0"/>
                          <a:ea typeface="Times New Roman" panose="02020603050405020304" pitchFamily="18" charset="0"/>
                          <a:cs typeface="Times New Roman" panose="02020603050405020304" pitchFamily="18" charset="0"/>
                        </a:rPr>
                        <a:t>PEK </a:t>
                      </a: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ÜST SINIRDAN</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(DİĞER SEKTÖRLER)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hMerge="1">
                  <a:txBody>
                    <a:bodyPr/>
                    <a:lstStyle/>
                    <a:p>
                      <a:endParaRPr lang="tr-TR"/>
                    </a:p>
                  </a:txBody>
                  <a:tcPr>
                    <a:solidFill>
                      <a:srgbClr val="C00000">
                        <a:alpha val="40000"/>
                      </a:srgbClr>
                    </a:solidFill>
                  </a:tcPr>
                </a:tc>
                <a:tc hMerge="1">
                  <a:txBody>
                    <a:bodyPr/>
                    <a:lstStyle/>
                    <a:p>
                      <a:endParaRPr lang="tr-TR"/>
                    </a:p>
                  </a:txBody>
                  <a:tcPr/>
                </a:tc>
                <a:extLst>
                  <a:ext uri="{0D108BD9-81ED-4DB2-BD59-A6C34878D82A}">
                    <a16:rowId xmlns:a16="http://schemas.microsoft.com/office/drawing/2014/main" val="3748919080"/>
                  </a:ext>
                </a:extLst>
              </a:tr>
              <a:tr h="421345">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r>
                        <a:rPr lang="tr-TR" sz="11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1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(A.Ü. X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(A.Ü. X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3744212668"/>
                  </a:ext>
                </a:extLst>
              </a:tr>
              <a:tr h="252599">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smtClean="0">
                          <a:solidFill>
                            <a:schemeClr val="bg1"/>
                          </a:solidFill>
                          <a:effectLst/>
                        </a:rPr>
                        <a:t>8.277,19</a:t>
                      </a: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7.173,56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3315166694"/>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nvPr>
        </p:nvGraphicFramePr>
        <p:xfrm>
          <a:off x="94072" y="2339366"/>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lang="tr-TR" altLang="tr-TR" sz="2800" b="1" dirty="0">
                <a:solidFill>
                  <a:prstClr val="white"/>
                </a:solidFill>
                <a:latin typeface="Arial" panose="020B0604020202020204" pitchFamily="34" charset="0"/>
              </a:rPr>
              <a:t>7</a:t>
            </a:r>
            <a:endPar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a:t>
                      </a:r>
                      <a:r>
                        <a:rPr lang="tr-TR" sz="1200" dirty="0" smtClean="0">
                          <a:solidFill>
                            <a:schemeClr val="tx1"/>
                          </a:solidFill>
                          <a:effectLst/>
                        </a:rPr>
                        <a:t>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b="1" kern="1200" dirty="0" smtClean="0">
                          <a:solidFill>
                            <a:schemeClr val="lt1"/>
                          </a:solidFill>
                          <a:effectLst/>
                          <a:latin typeface="+mn-lt"/>
                          <a:ea typeface="+mn-ea"/>
                          <a:cs typeface="+mn-cs"/>
                        </a:rPr>
                        <a:t>17103 - 27103</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01.01.2018</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31.12.2020</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58419498"/>
              </p:ext>
            </p:extLst>
          </p:nvPr>
        </p:nvGraphicFramePr>
        <p:xfrm>
          <a:off x="94072" y="2560792"/>
          <a:ext cx="12021544" cy="2653772"/>
        </p:xfrm>
        <a:graphic>
          <a:graphicData uri="http://schemas.openxmlformats.org/drawingml/2006/table">
            <a:tbl>
              <a:tblPr firstRow="1" firstCol="1" bandRow="1">
                <a:tableStyleId>{5C22544A-7EE6-4342-B048-85BDC9FD1C3A}</a:tableStyleId>
              </a:tblPr>
              <a:tblGrid>
                <a:gridCol w="302876">
                  <a:extLst>
                    <a:ext uri="{9D8B030D-6E8A-4147-A177-3AD203B41FA5}">
                      <a16:colId xmlns:a16="http://schemas.microsoft.com/office/drawing/2014/main" val="2138770337"/>
                    </a:ext>
                  </a:extLst>
                </a:gridCol>
                <a:gridCol w="5712281">
                  <a:extLst>
                    <a:ext uri="{9D8B030D-6E8A-4147-A177-3AD203B41FA5}">
                      <a16:colId xmlns:a16="http://schemas.microsoft.com/office/drawing/2014/main" val="87262795"/>
                    </a:ext>
                  </a:extLst>
                </a:gridCol>
                <a:gridCol w="277916">
                  <a:extLst>
                    <a:ext uri="{9D8B030D-6E8A-4147-A177-3AD203B41FA5}">
                      <a16:colId xmlns:a16="http://schemas.microsoft.com/office/drawing/2014/main" val="2052438717"/>
                    </a:ext>
                  </a:extLst>
                </a:gridCol>
                <a:gridCol w="5728471">
                  <a:extLst>
                    <a:ext uri="{9D8B030D-6E8A-4147-A177-3AD203B41FA5}">
                      <a16:colId xmlns:a16="http://schemas.microsoft.com/office/drawing/2014/main" val="1273830064"/>
                    </a:ext>
                  </a:extLst>
                </a:gridCol>
              </a:tblGrid>
              <a:tr h="168869">
                <a:tc gridSpan="2">
                  <a:txBody>
                    <a:bodyPr/>
                    <a:lstStyle/>
                    <a:p>
                      <a:pPr algn="just">
                        <a:lnSpc>
                          <a:spcPct val="107000"/>
                        </a:lnSpc>
                        <a:spcAft>
                          <a:spcPts val="0"/>
                        </a:spcAft>
                      </a:pPr>
                      <a:r>
                        <a:rPr lang="tr-TR" sz="1100" b="1" kern="1200" dirty="0">
                          <a:solidFill>
                            <a:schemeClr val="bg1"/>
                          </a:solidFill>
                          <a:effectLst/>
                          <a:latin typeface="+mn-lt"/>
                          <a:ea typeface="+mn-ea"/>
                          <a:cs typeface="+mn-cs"/>
                        </a:rPr>
                        <a:t>Sigortalı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alpha val="42000"/>
                      </a:srgb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tr-TR" sz="1200" b="1" kern="1200" dirty="0">
                          <a:solidFill>
                            <a:schemeClr val="bg1"/>
                          </a:solidFill>
                          <a:effectLst/>
                          <a:latin typeface="+mn-lt"/>
                          <a:ea typeface="+mn-ea"/>
                          <a:cs typeface="+mn-cs"/>
                        </a:rPr>
                        <a:t>İşyeri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alpha val="42000"/>
                      </a:srgbClr>
                    </a:solidFill>
                  </a:tcPr>
                </a:tc>
                <a:tc hMerge="1">
                  <a:txBody>
                    <a:bodyPr/>
                    <a:lstStyle/>
                    <a:p>
                      <a:endParaRPr lang="tr-TR"/>
                    </a:p>
                  </a:txBody>
                  <a:tcPr/>
                </a:tc>
                <a:extLst>
                  <a:ext uri="{0D108BD9-81ED-4DB2-BD59-A6C34878D82A}">
                    <a16:rowId xmlns:a16="http://schemas.microsoft.com/office/drawing/2014/main" val="2305305499"/>
                  </a:ext>
                </a:extLst>
              </a:tr>
              <a:tr h="183244">
                <a:tc>
                  <a:txBody>
                    <a:bodyPr/>
                    <a:lstStyle/>
                    <a:p>
                      <a:pPr marL="285750" indent="-285750" algn="just">
                        <a:lnSpc>
                          <a:spcPct val="107000"/>
                        </a:lnSpc>
                        <a:spcAft>
                          <a:spcPts val="0"/>
                        </a:spcAft>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1/1/2018 ila 31/12/2020 tarihleri arasında işe alınmış </a:t>
                      </a:r>
                      <a:r>
                        <a:rPr lang="tr-TR" sz="1200" b="1" kern="1200" dirty="0" smtClean="0">
                          <a:solidFill>
                            <a:schemeClr val="tx1"/>
                          </a:solidFill>
                          <a:effectLst/>
                          <a:latin typeface="+mn-lt"/>
                          <a:ea typeface="+mn-ea"/>
                          <a:cs typeface="+mn-cs"/>
                        </a:rPr>
                        <a:t>olması</a:t>
                      </a:r>
                      <a:r>
                        <a:rPr lang="tr-TR" sz="1200" b="1" kern="1200" dirty="0">
                          <a:solidFill>
                            <a:schemeClr val="tx1"/>
                          </a:solidFill>
                          <a:effectLst/>
                          <a:latin typeface="+mn-lt"/>
                          <a:ea typeface="+mn-ea"/>
                          <a:cs typeface="+mn-cs"/>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200" b="1" kern="1200" dirty="0">
                          <a:solidFill>
                            <a:schemeClr val="tx1"/>
                          </a:solidFill>
                          <a:effectLst/>
                          <a:latin typeface="+mn-lt"/>
                          <a:ea typeface="+mn-ea"/>
                          <a:cs typeface="+mn-cs"/>
                        </a:rPr>
                        <a:t>Aylık prim ve hizmet belgesi Kuruma yasal süresinde verilmiş </a:t>
                      </a:r>
                      <a:r>
                        <a:rPr lang="tr-TR" sz="1200" b="1" kern="1200" dirty="0" smtClean="0">
                          <a:solidFill>
                            <a:schemeClr val="tx1"/>
                          </a:solidFill>
                          <a:effectLst/>
                          <a:latin typeface="+mn-lt"/>
                          <a:ea typeface="+mn-ea"/>
                          <a:cs typeface="+mn-cs"/>
                        </a:rPr>
                        <a:t>olması</a:t>
                      </a:r>
                      <a:r>
                        <a:rPr lang="tr-TR" sz="1200" b="1" kern="1200" dirty="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660022723"/>
                  </a:ext>
                </a:extLst>
              </a:tr>
              <a:tr h="183244">
                <a:tc>
                  <a:txBody>
                    <a:bodyPr/>
                    <a:lstStyle/>
                    <a:p>
                      <a:pPr marL="285750" indent="-285750" algn="l">
                        <a:lnSpc>
                          <a:spcPct val="107000"/>
                        </a:lnSpc>
                        <a:spcAft>
                          <a:spcPts val="0"/>
                        </a:spcAft>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Türkiye İş Kurumuna kayıtlı işsiz </a:t>
                      </a:r>
                      <a:r>
                        <a:rPr lang="tr-TR" sz="1200" b="1" kern="1200" dirty="0" smtClean="0">
                          <a:solidFill>
                            <a:schemeClr val="tx1"/>
                          </a:solidFill>
                          <a:effectLst/>
                          <a:latin typeface="+mn-lt"/>
                          <a:ea typeface="+mn-ea"/>
                          <a:cs typeface="+mn-cs"/>
                        </a:rPr>
                        <a:t>olması</a:t>
                      </a:r>
                      <a:r>
                        <a:rPr lang="tr-TR" sz="12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200" b="1" kern="1200" dirty="0">
                          <a:solidFill>
                            <a:schemeClr val="tx1"/>
                          </a:solidFill>
                          <a:effectLst/>
                          <a:latin typeface="+mn-lt"/>
                          <a:ea typeface="+mn-ea"/>
                          <a:cs typeface="+mn-cs"/>
                        </a:rPr>
                        <a:t>Prim, idari para cezası ve bunlara ilişkin gecikme zammı ve cezası borcu </a:t>
                      </a:r>
                      <a:r>
                        <a:rPr lang="tr-TR" sz="1200" b="1" kern="1200" dirty="0" smtClean="0">
                          <a:solidFill>
                            <a:schemeClr val="tx1"/>
                          </a:solidFill>
                          <a:effectLst/>
                          <a:latin typeface="+mn-lt"/>
                          <a:ea typeface="+mn-ea"/>
                          <a:cs typeface="+mn-cs"/>
                        </a:rPr>
                        <a:t>bulunmaması</a:t>
                      </a:r>
                      <a:r>
                        <a:rPr lang="tr-TR" sz="12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705501844"/>
                  </a:ext>
                </a:extLst>
              </a:tr>
              <a:tr h="475395">
                <a:tc>
                  <a:txBody>
                    <a:bodyPr/>
                    <a:lstStyle/>
                    <a:p>
                      <a:pPr marL="285750" indent="-285750" algn="l">
                        <a:lnSpc>
                          <a:spcPct val="107000"/>
                        </a:lnSpc>
                        <a:spcAft>
                          <a:spcPts val="0"/>
                        </a:spcAft>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İşe alındıkları tarihten önceki üç aya ilişkin Kurumumuza verilen aylık prim ve hizmet belgelerinde 10 günden fazla 5510 </a:t>
                      </a:r>
                      <a:r>
                        <a:rPr lang="tr-TR" sz="1200" b="1" kern="1200" dirty="0" smtClean="0">
                          <a:solidFill>
                            <a:schemeClr val="tx1"/>
                          </a:solidFill>
                          <a:effectLst/>
                          <a:latin typeface="+mn-lt"/>
                          <a:ea typeface="+mn-ea"/>
                          <a:cs typeface="+mn-cs"/>
                        </a:rPr>
                        <a:t>SK </a:t>
                      </a:r>
                      <a:r>
                        <a:rPr lang="tr-TR" sz="1200" b="1" kern="1200" dirty="0">
                          <a:solidFill>
                            <a:schemeClr val="tx1"/>
                          </a:solidFill>
                          <a:effectLst/>
                          <a:latin typeface="+mn-lt"/>
                          <a:ea typeface="+mn-ea"/>
                          <a:cs typeface="+mn-cs"/>
                        </a:rPr>
                        <a:t>4/1- a</a:t>
                      </a:r>
                      <a:r>
                        <a:rPr lang="tr-TR" sz="1200" b="1" kern="1200" dirty="0" smtClean="0">
                          <a:solidFill>
                            <a:schemeClr val="tx1"/>
                          </a:solidFill>
                          <a:effectLst/>
                          <a:latin typeface="+mn-lt"/>
                          <a:ea typeface="+mn-ea"/>
                          <a:cs typeface="+mn-cs"/>
                        </a:rPr>
                        <a:t>, b </a:t>
                      </a:r>
                      <a:r>
                        <a:rPr lang="tr-TR" sz="1200" b="1" kern="1200" dirty="0">
                          <a:solidFill>
                            <a:schemeClr val="tx1"/>
                          </a:solidFill>
                          <a:effectLst/>
                          <a:latin typeface="+mn-lt"/>
                          <a:ea typeface="+mn-ea"/>
                          <a:cs typeface="+mn-cs"/>
                        </a:rPr>
                        <a:t>ve c bentleri kapsamında kayıtlı </a:t>
                      </a:r>
                      <a:r>
                        <a:rPr lang="tr-TR" sz="1200" b="1" kern="1200" dirty="0" smtClean="0">
                          <a:solidFill>
                            <a:schemeClr val="tx1"/>
                          </a:solidFill>
                          <a:effectLst/>
                          <a:latin typeface="+mn-lt"/>
                          <a:ea typeface="+mn-ea"/>
                          <a:cs typeface="+mn-cs"/>
                        </a:rPr>
                        <a:t>olmaması</a:t>
                      </a:r>
                      <a:r>
                        <a:rPr lang="tr-TR" sz="12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200" b="1" kern="1200" dirty="0">
                          <a:solidFill>
                            <a:schemeClr val="tx1"/>
                          </a:solidFill>
                          <a:effectLst/>
                          <a:latin typeface="+mn-lt"/>
                          <a:ea typeface="+mn-ea"/>
                          <a:cs typeface="+mn-cs"/>
                        </a:rPr>
                        <a:t>Yapılandırılmış/taksitlendirilmiş borçların zamanında ve düzenli bir şekilde ödenmesine devam </a:t>
                      </a:r>
                      <a:r>
                        <a:rPr lang="tr-TR" sz="1200" b="1" kern="1200" dirty="0" smtClean="0">
                          <a:solidFill>
                            <a:schemeClr val="tx1"/>
                          </a:solidFill>
                          <a:effectLst/>
                          <a:latin typeface="+mn-lt"/>
                          <a:ea typeface="+mn-ea"/>
                          <a:cs typeface="+mn-cs"/>
                        </a:rPr>
                        <a:t>edilmesi</a:t>
                      </a:r>
                      <a:r>
                        <a:rPr lang="tr-TR" sz="12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556898663"/>
                  </a:ext>
                </a:extLst>
              </a:tr>
              <a:tr h="417947">
                <a:tc>
                  <a:txBody>
                    <a:bodyPr/>
                    <a:lstStyle/>
                    <a:p>
                      <a:pPr marL="285750" indent="-285750" algn="just">
                        <a:lnSpc>
                          <a:spcPct val="107000"/>
                        </a:lnSpc>
                        <a:spcAft>
                          <a:spcPts val="0"/>
                        </a:spcAft>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Sigortalının işe alındığı yıldan bir önceki takvim yılında Kuruma bildirilen sigortalı sayısının ortalamasına ilave olarak </a:t>
                      </a:r>
                      <a:r>
                        <a:rPr lang="tr-TR" sz="1200" b="1" kern="1200" dirty="0" smtClean="0">
                          <a:solidFill>
                            <a:schemeClr val="tx1"/>
                          </a:solidFill>
                          <a:effectLst/>
                          <a:latin typeface="+mn-lt"/>
                          <a:ea typeface="+mn-ea"/>
                          <a:cs typeface="+mn-cs"/>
                        </a:rPr>
                        <a:t>çalıştırılması,</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smtClean="0">
                          <a:solidFill>
                            <a:schemeClr val="tx1"/>
                          </a:solidFill>
                          <a:effectLst/>
                          <a:latin typeface="+mn-lt"/>
                          <a:ea typeface="+mn-ea"/>
                          <a:cs typeface="+mn-cs"/>
                        </a:rPr>
                        <a:t>Sahte </a:t>
                      </a:r>
                      <a:r>
                        <a:rPr lang="tr-TR" sz="1200" b="1" kern="1200" dirty="0">
                          <a:solidFill>
                            <a:schemeClr val="tx1"/>
                          </a:solidFill>
                          <a:effectLst/>
                          <a:latin typeface="+mn-lt"/>
                          <a:ea typeface="+mn-ea"/>
                          <a:cs typeface="+mn-cs"/>
                        </a:rPr>
                        <a:t>sigortalı bildiriminde </a:t>
                      </a:r>
                      <a:r>
                        <a:rPr lang="tr-TR" sz="1200" b="1" kern="1200" dirty="0" smtClean="0">
                          <a:solidFill>
                            <a:schemeClr val="tx1"/>
                          </a:solidFill>
                          <a:effectLst/>
                          <a:latin typeface="+mn-lt"/>
                          <a:ea typeface="+mn-ea"/>
                          <a:cs typeface="+mn-cs"/>
                        </a:rPr>
                        <a:t>bulunulmaması</a:t>
                      </a:r>
                      <a:r>
                        <a:rPr lang="tr-TR" sz="1200" b="1" kern="1200" dirty="0">
                          <a:solidFill>
                            <a:schemeClr val="tx1"/>
                          </a:solidFill>
                          <a:effectLst/>
                          <a:latin typeface="+mn-lt"/>
                          <a:ea typeface="+mn-ea"/>
                          <a:cs typeface="+mn-cs"/>
                        </a:rPr>
                        <a:t>, kayıt dışı sigortalı </a:t>
                      </a:r>
                      <a:r>
                        <a:rPr lang="tr-TR" sz="1200" b="1" kern="1200" dirty="0" smtClean="0">
                          <a:solidFill>
                            <a:schemeClr val="tx1"/>
                          </a:solidFill>
                          <a:effectLst/>
                          <a:latin typeface="+mn-lt"/>
                          <a:ea typeface="+mn-ea"/>
                          <a:cs typeface="+mn-cs"/>
                        </a:rPr>
                        <a:t>çalıştırılmaması,</a:t>
                      </a:r>
                      <a:endParaRPr lang="tr-TR" sz="12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717906638"/>
                  </a:ext>
                </a:extLst>
              </a:tr>
              <a:tr h="161155">
                <a:tc gridSpan="4">
                  <a:txBody>
                    <a:bodyPr/>
                    <a:lstStyle/>
                    <a:p>
                      <a:pPr algn="just">
                        <a:lnSpc>
                          <a:spcPct val="107000"/>
                        </a:lnSpc>
                        <a:spcAft>
                          <a:spcPts val="0"/>
                        </a:spcAft>
                      </a:pPr>
                      <a:r>
                        <a:rPr lang="tr-TR" sz="110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3081685"/>
                  </a:ext>
                </a:extLst>
              </a:tr>
              <a:tr h="882195">
                <a:tc>
                  <a:txBody>
                    <a:bodyPr/>
                    <a:lstStyle/>
                    <a:p>
                      <a:pPr marL="171450" indent="-171450" algn="l">
                        <a:lnSpc>
                          <a:spcPct val="107000"/>
                        </a:lnSpc>
                        <a:spcAft>
                          <a:spcPts val="0"/>
                        </a:spcAft>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gridSpan="3">
                  <a:txBody>
                    <a:bodyPr/>
                    <a:lstStyle/>
                    <a:p>
                      <a:pPr algn="just">
                        <a:lnSpc>
                          <a:spcPct val="107000"/>
                        </a:lnSpc>
                        <a:spcAft>
                          <a:spcPts val="0"/>
                        </a:spcAft>
                      </a:pPr>
                      <a:r>
                        <a:rPr lang="tr-TR" sz="1100" b="1" kern="1200" dirty="0" smtClean="0">
                          <a:solidFill>
                            <a:schemeClr val="tx1"/>
                          </a:solidFill>
                          <a:effectLst/>
                          <a:latin typeface="+mn-lt"/>
                          <a:ea typeface="+mn-ea"/>
                          <a:cs typeface="+mn-cs"/>
                        </a:rPr>
                        <a:t>-Destekten </a:t>
                      </a:r>
                      <a:r>
                        <a:rPr lang="tr-TR" sz="1100" b="1" kern="1200" dirty="0">
                          <a:solidFill>
                            <a:schemeClr val="tx1"/>
                          </a:solidFill>
                          <a:effectLst/>
                          <a:latin typeface="+mn-lt"/>
                          <a:ea typeface="+mn-ea"/>
                          <a:cs typeface="+mn-cs"/>
                        </a:rPr>
                        <a:t>yararlanma süresi 12 Ay’dır; bu süre, işe giriş tarihi itibariyle 18 yaşından büyük kadın, 18 yaşından büyük 25 yaşından küçük erkek sigortalılar ile Türkiye İş Kurumuna engelli olarak kayıtlı sigortalılar için sigortalının işe giriş tarihinden itibaren 18 Ay’dır. Ancak teşvik süresi hiçbir şekilde 31/12/2020 tarihini geçemez</a:t>
                      </a:r>
                      <a:r>
                        <a:rPr lang="tr-TR" sz="1100" b="1" kern="1200" dirty="0" smtClean="0">
                          <a:solidFill>
                            <a:schemeClr val="tx1"/>
                          </a:solidFill>
                          <a:effectLst/>
                          <a:latin typeface="+mn-lt"/>
                          <a:ea typeface="+mn-ea"/>
                          <a:cs typeface="+mn-cs"/>
                        </a:rPr>
                        <a:t>.</a:t>
                      </a:r>
                    </a:p>
                    <a:p>
                      <a:pPr algn="just">
                        <a:lnSpc>
                          <a:spcPct val="107000"/>
                        </a:lnSpc>
                        <a:spcAft>
                          <a:spcPts val="0"/>
                        </a:spcAft>
                      </a:pPr>
                      <a:r>
                        <a:rPr lang="tr-TR" sz="1100" b="1" kern="1200" dirty="0" smtClean="0">
                          <a:solidFill>
                            <a:schemeClr val="tx1"/>
                          </a:solidFill>
                          <a:effectLst/>
                          <a:latin typeface="+mn-lt"/>
                          <a:ea typeface="+mn-ea"/>
                          <a:cs typeface="+mn-cs"/>
                        </a:rPr>
                        <a:t>-5335/30</a:t>
                      </a:r>
                      <a:r>
                        <a:rPr lang="tr-TR" sz="1100" b="1" kern="1200" baseline="0" dirty="0" smtClean="0">
                          <a:solidFill>
                            <a:schemeClr val="tx1"/>
                          </a:solidFill>
                          <a:effectLst/>
                          <a:latin typeface="+mn-lt"/>
                          <a:ea typeface="+mn-ea"/>
                          <a:cs typeface="+mn-cs"/>
                        </a:rPr>
                        <a:t> uncu madde 2. fıkra kapsamına giren işyerleri ile </a:t>
                      </a:r>
                      <a:r>
                        <a:rPr lang="tr-TR" sz="1100" b="1" kern="1200" dirty="0" smtClean="0">
                          <a:solidFill>
                            <a:schemeClr val="tx1"/>
                          </a:solidFill>
                          <a:effectLst/>
                          <a:latin typeface="+mn-lt"/>
                          <a:ea typeface="+mn-ea"/>
                          <a:cs typeface="+mn-cs"/>
                        </a:rPr>
                        <a:t>4734 ve 2886 sayılı Kanunlar</a:t>
                      </a:r>
                      <a:r>
                        <a:rPr lang="tr-TR" sz="1100" b="1" kern="1200" baseline="0" dirty="0" smtClean="0">
                          <a:solidFill>
                            <a:schemeClr val="tx1"/>
                          </a:solidFill>
                          <a:effectLst/>
                          <a:latin typeface="+mn-lt"/>
                          <a:ea typeface="+mn-ea"/>
                          <a:cs typeface="+mn-cs"/>
                        </a:rPr>
                        <a:t> kapsamında yapılan ihaleli işleri üstlenen işverenler bu teşvikten yararlanamaz</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416016"/>
                  </a:ext>
                </a:extLst>
              </a:tr>
            </a:tbl>
          </a:graphicData>
        </a:graphic>
      </p:graphicFrame>
    </p:spTree>
    <p:extLst>
      <p:ext uri="{BB962C8B-B14F-4D97-AF65-F5344CB8AC3E}">
        <p14:creationId xmlns:p14="http://schemas.microsoft.com/office/powerpoint/2010/main" val="289054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nvPr>
        </p:nvGraphicFramePr>
        <p:xfrm>
          <a:off x="106958" y="834988"/>
          <a:ext cx="7242748" cy="1059815"/>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4447 sayılı Kanunun ek 4. maddesi,</a:t>
                      </a:r>
                    </a:p>
                    <a:p>
                      <a:pPr algn="just">
                        <a:lnSpc>
                          <a:spcPct val="107000"/>
                        </a:lnSpc>
                        <a:spcAft>
                          <a:spcPts val="0"/>
                        </a:spcAft>
                      </a:pPr>
                      <a:r>
                        <a:rPr lang="tr-TR" sz="1300" b="1" kern="1200" dirty="0" smtClean="0">
                          <a:solidFill>
                            <a:srgbClr val="002060"/>
                          </a:solidFill>
                          <a:effectLst/>
                          <a:latin typeface="+mn-lt"/>
                          <a:ea typeface="+mn-ea"/>
                          <a:cs typeface="+mn-cs"/>
                        </a:rPr>
                        <a:t> 31/12/2018 tarihli ve 30642 sayılı Resmi </a:t>
                      </a:r>
                      <a:r>
                        <a:rPr lang="tr-TR" sz="1300" b="1" kern="1200" dirty="0" err="1" smtClean="0">
                          <a:solidFill>
                            <a:srgbClr val="002060"/>
                          </a:solidFill>
                          <a:effectLst/>
                          <a:latin typeface="+mn-lt"/>
                          <a:ea typeface="+mn-ea"/>
                          <a:cs typeface="+mn-cs"/>
                        </a:rPr>
                        <a:t>Gazete’de</a:t>
                      </a:r>
                      <a:r>
                        <a:rPr lang="tr-TR" sz="1300" b="1" kern="1200" dirty="0" smtClean="0">
                          <a:solidFill>
                            <a:srgbClr val="002060"/>
                          </a:solidFill>
                          <a:effectLst/>
                          <a:latin typeface="+mn-lt"/>
                          <a:ea typeface="+mn-ea"/>
                          <a:cs typeface="+mn-cs"/>
                        </a:rPr>
                        <a:t> yayımlanan Çok Tehlikeli Sınıfta Yer Alan ve Ondan Fazla Çalışanı Bulunan İşyerlerinde İşsizlik Sigortası Primi İşveren Payı Teşvikinden Yararlanılmasına İlişkin Usul ve Esaslar Hakkında Tebliğ</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01.01.2019</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nvPr>
        </p:nvGraphicFramePr>
        <p:xfrm>
          <a:off x="106956" y="1673443"/>
          <a:ext cx="12021543" cy="697612"/>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1000">
                  <a:extLst>
                    <a:ext uri="{9D8B030D-6E8A-4147-A177-3AD203B41FA5}">
                      <a16:colId xmlns:a16="http://schemas.microsoft.com/office/drawing/2014/main" val="4095596175"/>
                    </a:ext>
                  </a:extLst>
                </a:gridCol>
              </a:tblGrid>
              <a:tr h="697612">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Kanunun ek 4 üncü maddesi hükmü uyarınca, 6331 sayılı İş Sağlığı ve Güvenliği Kanunu kapsamında çok tehlikeli sınıfta yer alıp ondan fazla çalışanı bulunan ve üç yıl içinde ölümlü veya sürekli iş göremezlikle sonuçlanan iş kazası meydana gelmeyen işyerlerinde çalışanların işsizlik sigortası işveren hissesi teşviki olarak bir sonraki takvim yılından geçerli olmak üzere ve üç yıl süreyle %1 olarak uygulanacaktır.</a:t>
                      </a: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017843579"/>
              </p:ext>
            </p:extLst>
          </p:nvPr>
        </p:nvGraphicFramePr>
        <p:xfrm>
          <a:off x="68672" y="5524147"/>
          <a:ext cx="12046943" cy="1065836"/>
        </p:xfrm>
        <a:graphic>
          <a:graphicData uri="http://schemas.openxmlformats.org/drawingml/2006/table">
            <a:tbl>
              <a:tblPr firstRow="1" firstCol="1" bandRow="1">
                <a:tableStyleId>{5C22544A-7EE6-4342-B048-85BDC9FD1C3A}</a:tableStyleId>
              </a:tblPr>
              <a:tblGrid>
                <a:gridCol w="6027144">
                  <a:extLst>
                    <a:ext uri="{9D8B030D-6E8A-4147-A177-3AD203B41FA5}">
                      <a16:colId xmlns:a16="http://schemas.microsoft.com/office/drawing/2014/main" val="2564627808"/>
                    </a:ext>
                  </a:extLst>
                </a:gridCol>
                <a:gridCol w="6019799">
                  <a:extLst>
                    <a:ext uri="{9D8B030D-6E8A-4147-A177-3AD203B41FA5}">
                      <a16:colId xmlns:a16="http://schemas.microsoft.com/office/drawing/2014/main" val="3708009783"/>
                    </a:ext>
                  </a:extLst>
                </a:gridCol>
              </a:tblGrid>
              <a:tr h="379141">
                <a:tc gridSpan="2">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extLst>
                  <a:ext uri="{0D108BD9-81ED-4DB2-BD59-A6C34878D82A}">
                    <a16:rowId xmlns:a16="http://schemas.microsoft.com/office/drawing/2014/main" val="153994134"/>
                  </a:ext>
                </a:extLst>
              </a:tr>
              <a:tr h="138903">
                <a:tc>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29,43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chemeClr val="tx2">
                        <a:lumMod val="40000"/>
                        <a:lumOff val="60000"/>
                        <a:alpha val="58000"/>
                      </a:schemeClr>
                    </a:solidFill>
                  </a:tcPr>
                </a:tc>
                <a:tc>
                  <a:txBody>
                    <a:bodyPr/>
                    <a:lstStyle/>
                    <a:p>
                      <a:pPr algn="ctr">
                        <a:lnSpc>
                          <a:spcPct val="107000"/>
                        </a:lnSpc>
                        <a:spcAft>
                          <a:spcPts val="0"/>
                        </a:spcAft>
                      </a:pPr>
                      <a:r>
                        <a:rPr lang="tr-TR" sz="1600" b="1" kern="1200" dirty="0" smtClean="0">
                          <a:solidFill>
                            <a:schemeClr val="bg1"/>
                          </a:solidFill>
                          <a:effectLst/>
                          <a:latin typeface="+mn-lt"/>
                          <a:ea typeface="+mn-ea"/>
                          <a:cs typeface="+mn-cs"/>
                        </a:rPr>
                        <a:t>220,73TL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chemeClr val="accent1">
                        <a:alpha val="58000"/>
                      </a:schemeClr>
                    </a:solidFill>
                  </a:tcPr>
                </a:tc>
                <a:extLst>
                  <a:ext uri="{0D108BD9-81ED-4DB2-BD59-A6C34878D82A}">
                    <a16:rowId xmlns:a16="http://schemas.microsoft.com/office/drawing/2014/main" val="340633354"/>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nvPr>
        </p:nvGraphicFramePr>
        <p:xfrm>
          <a:off x="106956" y="2801749"/>
          <a:ext cx="12021543" cy="35749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357497">
                <a:tc>
                  <a:txBody>
                    <a:bodyPr/>
                    <a:lstStyle/>
                    <a:p>
                      <a:pPr algn="l">
                        <a:lnSpc>
                          <a:spcPct val="107000"/>
                        </a:lnSpc>
                        <a:spcAft>
                          <a:spcPts val="0"/>
                        </a:spcAft>
                      </a:pPr>
                      <a:r>
                        <a:rPr lang="tr-TR" sz="1200" b="1" dirty="0">
                          <a:solidFill>
                            <a:srgbClr val="C00000"/>
                          </a:solidFill>
                          <a:effectLst/>
                        </a:rPr>
                        <a:t>TEŞVİKTEN YARARLANMA ŞARTLARI </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lang="tr-TR" altLang="tr-TR" sz="2800" b="1" dirty="0">
                <a:solidFill>
                  <a:prstClr val="white"/>
                </a:solidFill>
                <a:latin typeface="Arial" panose="020B0604020202020204" pitchFamily="34" charset="0"/>
              </a:rPr>
              <a:t>8</a:t>
            </a:r>
            <a:endPar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nvPr>
        </p:nvGraphicFramePr>
        <p:xfrm>
          <a:off x="9402793" y="818554"/>
          <a:ext cx="1427132" cy="646364"/>
        </p:xfrm>
        <a:graphic>
          <a:graphicData uri="http://schemas.openxmlformats.org/drawingml/2006/table">
            <a:tbl>
              <a:tblPr firstRow="1" firstCol="1" bandRow="1">
                <a:tableStyleId>{5C22544A-7EE6-4342-B048-85BDC9FD1C3A}</a:tableStyleId>
              </a:tblPr>
              <a:tblGrid>
                <a:gridCol w="1427132">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200" dirty="0">
                          <a:solidFill>
                            <a:schemeClr val="tx1"/>
                          </a:solidFill>
                          <a:effectLst/>
                        </a:rPr>
                        <a:t>BELGE KANUN NO</a:t>
                      </a:r>
                      <a:endParaRPr lang="tr-TR" sz="1100" dirty="0">
                        <a:solidFill>
                          <a:schemeClr val="tx1"/>
                        </a:solidFill>
                        <a:effectLst/>
                      </a:endParaRPr>
                    </a:p>
                    <a:p>
                      <a:pPr algn="ctr">
                        <a:lnSpc>
                          <a:spcPct val="107000"/>
                        </a:lnSpc>
                        <a:spcAft>
                          <a:spcPts val="0"/>
                        </a:spcAft>
                      </a:pPr>
                      <a:r>
                        <a:rPr lang="tr-TR" sz="12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5" name="Tablo 14"/>
          <p:cNvGraphicFramePr>
            <a:graphicFrameLocks noGrp="1"/>
          </p:cNvGraphicFramePr>
          <p:nvPr>
            <p:extLst/>
          </p:nvPr>
        </p:nvGraphicFramePr>
        <p:xfrm>
          <a:off x="81372" y="3277923"/>
          <a:ext cx="12021542" cy="2007045"/>
        </p:xfrm>
        <a:graphic>
          <a:graphicData uri="http://schemas.openxmlformats.org/drawingml/2006/table">
            <a:tbl>
              <a:tblPr firstRow="1" firstCol="1" bandRow="1">
                <a:tableStyleId>{5C22544A-7EE6-4342-B048-85BDC9FD1C3A}</a:tableStyleId>
              </a:tblPr>
              <a:tblGrid>
                <a:gridCol w="302875">
                  <a:extLst>
                    <a:ext uri="{9D8B030D-6E8A-4147-A177-3AD203B41FA5}">
                      <a16:colId xmlns:a16="http://schemas.microsoft.com/office/drawing/2014/main" val="1533996502"/>
                    </a:ext>
                  </a:extLst>
                </a:gridCol>
                <a:gridCol w="11718667">
                  <a:extLst>
                    <a:ext uri="{9D8B030D-6E8A-4147-A177-3AD203B41FA5}">
                      <a16:colId xmlns:a16="http://schemas.microsoft.com/office/drawing/2014/main" val="1658546961"/>
                    </a:ext>
                  </a:extLst>
                </a:gridCol>
              </a:tblGrid>
              <a:tr h="349394">
                <a:tc>
                  <a:txBody>
                    <a:bodyPr/>
                    <a:lstStyle/>
                    <a:p>
                      <a:pPr marL="171450" indent="-171450" algn="just">
                        <a:lnSpc>
                          <a:spcPct val="107000"/>
                        </a:lnSpc>
                        <a:spcAft>
                          <a:spcPts val="0"/>
                        </a:spcAft>
                        <a:buFont typeface="Wingdings" panose="05000000000000000000" pitchFamily="2" charset="2"/>
                        <a:buChar char="ü"/>
                      </a:pPr>
                      <a:r>
                        <a:rPr lang="tr-TR"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İşyerinin 6331 sayılı Kanun kapsamında çok tehlikeli sınıfta yer alması,</a:t>
                      </a:r>
                    </a:p>
                  </a:txBody>
                  <a:tcPr marL="89535" marR="8953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248553675"/>
                  </a:ext>
                </a:extLst>
              </a:tr>
              <a:tr h="349394">
                <a:tc>
                  <a:txBody>
                    <a:bodyPr/>
                    <a:lstStyle/>
                    <a:p>
                      <a:pPr marL="285750" indent="-285750" algn="just">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İşverenin, Türkiye genelinde çok tehlikeli sınıfta yer alan işyerlerinde her ay toplamda ondan fazla çalışanı bulunması,</a:t>
                      </a:r>
                    </a:p>
                  </a:txBody>
                  <a:tcPr marL="89535" marR="89535"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932457515"/>
                  </a:ext>
                </a:extLst>
              </a:tr>
              <a:tr h="349394">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Ölümlü veya sürekli iş göremezlikle sonuçlanan iş kazası meydana gelmemesi,</a:t>
                      </a:r>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422555645"/>
                  </a:ext>
                </a:extLst>
              </a:tr>
              <a:tr h="958863">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smtClean="0">
                          <a:solidFill>
                            <a:schemeClr val="tx1"/>
                          </a:solidFill>
                          <a:effectLst/>
                          <a:latin typeface="+mn-lt"/>
                          <a:ea typeface="+mn-ea"/>
                          <a:cs typeface="+mn-cs"/>
                        </a:rPr>
                        <a:t>İşyerinin, İSG-</a:t>
                      </a:r>
                      <a:r>
                        <a:rPr lang="tr-TR" sz="1300" b="1" kern="1200" dirty="0" err="1" smtClean="0">
                          <a:solidFill>
                            <a:schemeClr val="tx1"/>
                          </a:solidFill>
                          <a:effectLst/>
                          <a:latin typeface="+mn-lt"/>
                          <a:ea typeface="+mn-ea"/>
                          <a:cs typeface="+mn-cs"/>
                        </a:rPr>
                        <a:t>KATİP’e</a:t>
                      </a:r>
                      <a:r>
                        <a:rPr lang="tr-TR" sz="1300" b="1" kern="1200" dirty="0" smtClean="0">
                          <a:solidFill>
                            <a:schemeClr val="tx1"/>
                          </a:solidFill>
                          <a:effectLst/>
                          <a:latin typeface="+mn-lt"/>
                          <a:ea typeface="+mn-ea"/>
                          <a:cs typeface="+mn-cs"/>
                        </a:rPr>
                        <a:t> kayıtlı onaylanmış ve devam eden iş sağlığı ve güvenliği hizmetlerinin verilmesine ilişkin, iş güvenliği uzmanı ve işyeri hekimi ya da 29/12/2012 tarihli ve 28512 sayılı Resmî </a:t>
                      </a:r>
                      <a:r>
                        <a:rPr lang="tr-TR" sz="1300" b="1" kern="1200" dirty="0" err="1" smtClean="0">
                          <a:solidFill>
                            <a:schemeClr val="tx1"/>
                          </a:solidFill>
                          <a:effectLst/>
                          <a:latin typeface="+mn-lt"/>
                          <a:ea typeface="+mn-ea"/>
                          <a:cs typeface="+mn-cs"/>
                        </a:rPr>
                        <a:t>Gazete’de</a:t>
                      </a:r>
                      <a:r>
                        <a:rPr lang="tr-TR" sz="1300" b="1" kern="1200" dirty="0" smtClean="0">
                          <a:solidFill>
                            <a:schemeClr val="tx1"/>
                          </a:solidFill>
                          <a:effectLst/>
                          <a:latin typeface="+mn-lt"/>
                          <a:ea typeface="+mn-ea"/>
                          <a:cs typeface="+mn-cs"/>
                        </a:rPr>
                        <a:t> yayımlanan İş Sağlığı ve Güvenliği Hizmetleri Yönetmeliğine göre Bakanlıkça yetkilendirilmiş kurum ve kuruluşlar ile yapılmış bir sözleşmesinin bulunması.</a:t>
                      </a:r>
                      <a:endParaRPr lang="tr-TR" sz="1300" b="1" u="sng"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277228978"/>
                  </a:ext>
                </a:extLst>
              </a:tr>
            </a:tbl>
          </a:graphicData>
        </a:graphic>
      </p:graphicFrame>
    </p:spTree>
    <p:extLst>
      <p:ext uri="{BB962C8B-B14F-4D97-AF65-F5344CB8AC3E}">
        <p14:creationId xmlns:p14="http://schemas.microsoft.com/office/powerpoint/2010/main" val="112787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73795668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4857 sayılı İş Kanununun 30. maddesi, 2008/77 sayılı Genelge.</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774028863"/>
              </p:ext>
            </p:extLst>
          </p:nvPr>
        </p:nvGraphicFramePr>
        <p:xfrm>
          <a:off x="106957" y="1494261"/>
          <a:ext cx="12021542" cy="39624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smtClean="0">
                          <a:solidFill>
                            <a:srgbClr val="002060"/>
                          </a:solidFill>
                          <a:effectLst/>
                          <a:latin typeface="+mn-lt"/>
                          <a:ea typeface="+mn-ea"/>
                          <a:cs typeface="+mn-cs"/>
                        </a:rPr>
                        <a:t>Özel sektöre ait işyerlerinde çalıştırılan engelli sigortalıların, prime esas kazanç alt sınırı üzerinden hesaplanan sigorta primi işveren hisselerinin tamamının Hazine ve Maliye Bakanlığınca karşılanması imkanı sağlanmıştır.</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860090980"/>
              </p:ext>
            </p:extLst>
          </p:nvPr>
        </p:nvGraphicFramePr>
        <p:xfrm>
          <a:off x="68670" y="5186589"/>
          <a:ext cx="12046943" cy="1353377"/>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127166">
                  <a:extLst>
                    <a:ext uri="{9D8B030D-6E8A-4147-A177-3AD203B41FA5}">
                      <a16:colId xmlns:a16="http://schemas.microsoft.com/office/drawing/2014/main" val="812310856"/>
                    </a:ext>
                  </a:extLst>
                </a:gridCol>
                <a:gridCol w="2550699">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Rakamlarına </a:t>
                      </a:r>
                      <a:r>
                        <a:rPr lang="tr-TR" sz="1400" dirty="0">
                          <a:effectLst/>
                        </a:rPr>
                        <a:t>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rtl="0">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rtl="0">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rtl="0">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5 + % 15,5)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%17)</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603,32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500,31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 </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1.559,79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6.717,40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139069424"/>
              </p:ext>
            </p:extLst>
          </p:nvPr>
        </p:nvGraphicFramePr>
        <p:xfrm>
          <a:off x="106956" y="2150287"/>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2188762616"/>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9</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158060327"/>
              </p:ext>
            </p:extLst>
          </p:nvPr>
        </p:nvGraphicFramePr>
        <p:xfrm>
          <a:off x="9402793" y="818554"/>
          <a:ext cx="1417320" cy="652927"/>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smtClean="0">
                          <a:effectLst/>
                          <a:latin typeface="Calibri" panose="020F0502020204030204" pitchFamily="34" charset="0"/>
                          <a:ea typeface="Times New Roman" panose="02020603050405020304" pitchFamily="18" charset="0"/>
                          <a:cs typeface="Times New Roman" panose="02020603050405020304" pitchFamily="18" charset="0"/>
                        </a:rPr>
                        <a:t>14857</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471882814"/>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01.07.2008</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554484305"/>
              </p:ext>
            </p:extLst>
          </p:nvPr>
        </p:nvGraphicFramePr>
        <p:xfrm>
          <a:off x="81371" y="2698241"/>
          <a:ext cx="12021543" cy="2020113"/>
        </p:xfrm>
        <a:graphic>
          <a:graphicData uri="http://schemas.openxmlformats.org/drawingml/2006/table">
            <a:tbl>
              <a:tblPr firstRow="1" firstCol="1" bandRow="1">
                <a:tableStyleId>{5C22544A-7EE6-4342-B048-85BDC9FD1C3A}</a:tableStyleId>
              </a:tblPr>
              <a:tblGrid>
                <a:gridCol w="302876">
                  <a:extLst>
                    <a:ext uri="{9D8B030D-6E8A-4147-A177-3AD203B41FA5}">
                      <a16:colId xmlns:a16="http://schemas.microsoft.com/office/drawing/2014/main" val="2846241180"/>
                    </a:ext>
                  </a:extLst>
                </a:gridCol>
                <a:gridCol w="11718667">
                  <a:extLst>
                    <a:ext uri="{9D8B030D-6E8A-4147-A177-3AD203B41FA5}">
                      <a16:colId xmlns:a16="http://schemas.microsoft.com/office/drawing/2014/main" val="2998341105"/>
                    </a:ext>
                  </a:extLst>
                </a:gridCol>
              </a:tblGrid>
              <a:tr h="274883">
                <a:tc>
                  <a:txBody>
                    <a:bodyPr/>
                    <a:lstStyle/>
                    <a:p>
                      <a:pPr marL="171450" indent="-171450" algn="just">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Engelli sigortalı </a:t>
                      </a:r>
                      <a:r>
                        <a:rPr lang="tr-TR" sz="1300" b="1" kern="1200" dirty="0" smtClean="0">
                          <a:solidFill>
                            <a:schemeClr val="tx1"/>
                          </a:solidFill>
                          <a:effectLst/>
                          <a:latin typeface="+mn-lt"/>
                          <a:ea typeface="+mn-ea"/>
                          <a:cs typeface="+mn-cs"/>
                        </a:rPr>
                        <a:t>çalıştırılması</a:t>
                      </a: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779839425"/>
                  </a:ext>
                </a:extLst>
              </a:tr>
              <a:tr h="276225">
                <a:tc>
                  <a:txBody>
                    <a:bodyPr/>
                    <a:lstStyle/>
                    <a:p>
                      <a:pPr marL="171450" indent="-171450" algn="just">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Aylık prim ve hizmet belgesi Kuruma yasal süresinde verilmiş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8140961"/>
                  </a:ext>
                </a:extLst>
              </a:tr>
              <a:tr h="228600">
                <a:tc>
                  <a:txBody>
                    <a:bodyPr/>
                    <a:lstStyle/>
                    <a:p>
                      <a:pPr marL="171450" indent="-171450" algn="l">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Primler ödenmiş </a:t>
                      </a:r>
                      <a:r>
                        <a:rPr lang="tr-TR" sz="1300" b="1" kern="1200" dirty="0" smtClean="0">
                          <a:solidFill>
                            <a:schemeClr val="tx1"/>
                          </a:solidFill>
                          <a:effectLst/>
                          <a:latin typeface="+mn-lt"/>
                          <a:ea typeface="+mn-ea"/>
                          <a:cs typeface="+mn-cs"/>
                        </a:rPr>
                        <a:t>olması,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496850584"/>
                  </a:ext>
                </a:extLst>
              </a:tr>
              <a:tr h="238125">
                <a:tc>
                  <a:txBody>
                    <a:bodyPr/>
                    <a:lstStyle/>
                    <a:p>
                      <a:pPr marL="171450" indent="-171450" algn="l">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Sosyal güvenlik destek primine tabi çalışan, topluluk sigortasına tabi çalışan, yurtdışında çalışan sigortalılar ile aday çırak, çırak ve öğrencilerden dolayı bu teşvikten </a:t>
                      </a:r>
                      <a:r>
                        <a:rPr lang="tr-TR" sz="1300" b="1" kern="1200" dirty="0" smtClean="0">
                          <a:solidFill>
                            <a:schemeClr val="tx1"/>
                          </a:solidFill>
                          <a:effectLst/>
                          <a:latin typeface="+mn-lt"/>
                          <a:ea typeface="+mn-ea"/>
                          <a:cs typeface="+mn-cs"/>
                        </a:rPr>
                        <a:t>yararlanılamaz,</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145824362"/>
                  </a:ext>
                </a:extLst>
              </a:tr>
              <a:tr h="330704">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3467440225"/>
                  </a:ext>
                </a:extLst>
              </a:tr>
              <a:tr h="485775">
                <a:tc>
                  <a:txBody>
                    <a:bodyPr/>
                    <a:lstStyle/>
                    <a:p>
                      <a:pPr marL="171450" indent="-171450" algn="l">
                        <a:lnSpc>
                          <a:spcPct val="107000"/>
                        </a:lnSpc>
                        <a:spcAft>
                          <a:spcPts val="0"/>
                        </a:spcAft>
                        <a:buFont typeface="Wingdings" panose="05000000000000000000" pitchFamily="2" charset="2"/>
                        <a:buChar char="ü"/>
                      </a:pPr>
                      <a:r>
                        <a:rPr lang="tr-TR" sz="1300" b="1" kern="1200" dirty="0">
                          <a:solidFill>
                            <a:srgbClr val="002060"/>
                          </a:solidFill>
                          <a:effectLst/>
                          <a:latin typeface="+mn-lt"/>
                          <a:ea typeface="+mn-ea"/>
                          <a:cs typeface="+mn-cs"/>
                        </a:rPr>
                        <a:t> </a:t>
                      </a: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5 puanlık indirim </a:t>
                      </a:r>
                      <a:r>
                        <a:rPr lang="tr-TR" sz="1300" b="1" kern="1200" dirty="0" smtClean="0">
                          <a:solidFill>
                            <a:schemeClr val="tx1"/>
                          </a:solidFill>
                          <a:effectLst/>
                          <a:latin typeface="+mn-lt"/>
                          <a:ea typeface="+mn-ea"/>
                          <a:cs typeface="+mn-cs"/>
                        </a:rPr>
                        <a:t>PEK </a:t>
                      </a:r>
                      <a:r>
                        <a:rPr lang="tr-TR" sz="1300" b="1" kern="1200" dirty="0">
                          <a:solidFill>
                            <a:schemeClr val="tx1"/>
                          </a:solidFill>
                          <a:effectLst/>
                          <a:latin typeface="+mn-lt"/>
                          <a:ea typeface="+mn-ea"/>
                          <a:cs typeface="+mn-cs"/>
                        </a:rPr>
                        <a:t>üzerinden, kalan % 15,5 işveren hissesi ise asgari ücret üzerinden </a:t>
                      </a:r>
                      <a:r>
                        <a:rPr lang="tr-TR" sz="1300" b="1" kern="1200" dirty="0" smtClean="0">
                          <a:solidFill>
                            <a:schemeClr val="tx1"/>
                          </a:solidFill>
                          <a:effectLst/>
                          <a:latin typeface="+mn-lt"/>
                          <a:ea typeface="+mn-ea"/>
                          <a:cs typeface="+mn-cs"/>
                        </a:rPr>
                        <a:t>hesaplanmaktadır.</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639176775"/>
                  </a:ext>
                </a:extLst>
              </a:tr>
            </a:tbl>
          </a:graphicData>
        </a:graphic>
      </p:graphicFrame>
    </p:spTree>
    <p:extLst>
      <p:ext uri="{BB962C8B-B14F-4D97-AF65-F5344CB8AC3E}">
        <p14:creationId xmlns:p14="http://schemas.microsoft.com/office/powerpoint/2010/main" val="277239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428792278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5746 sayılı Araştırma, Geliştirme ve Tasarım Faaliyetlerinin Desteklenmesi Hakkında Kanunun 3. maddesi,   2008/85 – 2009/21 sayılı Genelgeler.</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716530349"/>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smtClean="0">
                          <a:solidFill>
                            <a:srgbClr val="002060"/>
                          </a:solidFill>
                          <a:effectLst/>
                          <a:latin typeface="+mn-lt"/>
                          <a:ea typeface="+mn-ea"/>
                          <a:cs typeface="+mn-cs"/>
                        </a:rPr>
                        <a:t>Ar-Ge/Tasarım ve destek personeli ile 4691 sayılı Kanununun geçici 2 </a:t>
                      </a:r>
                      <a:r>
                        <a:rPr lang="tr-TR" sz="1300" b="1" kern="1200" dirty="0" err="1" smtClean="0">
                          <a:solidFill>
                            <a:srgbClr val="002060"/>
                          </a:solidFill>
                          <a:effectLst/>
                          <a:latin typeface="+mn-lt"/>
                          <a:ea typeface="+mn-ea"/>
                          <a:cs typeface="+mn-cs"/>
                        </a:rPr>
                        <a:t>nci</a:t>
                      </a:r>
                      <a:r>
                        <a:rPr lang="tr-TR" sz="1300" b="1" kern="1200" dirty="0" smtClean="0">
                          <a:solidFill>
                            <a:srgbClr val="002060"/>
                          </a:solidFill>
                          <a:effectLst/>
                          <a:latin typeface="+mn-lt"/>
                          <a:ea typeface="+mn-ea"/>
                          <a:cs typeface="+mn-cs"/>
                        </a:rPr>
                        <a:t> maddesi uyarınca ücreti gelir vergisinden muaf olan personelin; ücretleri üzerinden hesaplanan sigorta primi işveren hissesinin yarısı, 31/12/2023 tarihine kadar Hazine ve Maliye Bakanlığı bütçesine konulacak ödenekten karşılanmaktadır. </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517824085"/>
              </p:ext>
            </p:extLst>
          </p:nvPr>
        </p:nvGraphicFramePr>
        <p:xfrm>
          <a:off x="81556" y="5367339"/>
          <a:ext cx="12046943" cy="1255651"/>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a:t>
                      </a:r>
                      <a:r>
                        <a:rPr lang="tr-TR" sz="1400" baseline="0" dirty="0" smtClean="0">
                          <a:effectLst/>
                        </a:rPr>
                        <a:t> </a:t>
                      </a:r>
                      <a:r>
                        <a:rPr lang="tr-TR" sz="1400" dirty="0" smtClean="0">
                          <a:effectLst/>
                        </a:rPr>
                        <a:t>Rakamlarına </a:t>
                      </a:r>
                      <a:r>
                        <a:rPr lang="tr-TR" sz="1400" dirty="0">
                          <a:effectLst/>
                        </a:rPr>
                        <a:t>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(%24,75)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(%24,75)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375,23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728,39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 </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5.462,94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677871121"/>
              </p:ext>
            </p:extLst>
          </p:nvPr>
        </p:nvGraphicFramePr>
        <p:xfrm>
          <a:off x="106956" y="2615213"/>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519947323"/>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smtClean="0">
                <a:ln>
                  <a:noFill/>
                </a:ln>
                <a:solidFill>
                  <a:schemeClr val="bg1"/>
                </a:solidFill>
                <a:effectLst/>
                <a:latin typeface="Arial" panose="020B0604020202020204" pitchFamily="34" charset="0"/>
              </a:rPr>
              <a:t>10</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87305198"/>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a:t>
                      </a:r>
                      <a:r>
                        <a:rPr lang="tr-TR" sz="1200" dirty="0" smtClean="0">
                          <a:solidFill>
                            <a:schemeClr val="tx1"/>
                          </a:solidFill>
                          <a:effectLst/>
                        </a:rPr>
                        <a:t>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b="1" kern="1200" dirty="0" smtClean="0">
                          <a:solidFill>
                            <a:schemeClr val="lt1"/>
                          </a:solidFill>
                          <a:effectLst/>
                          <a:latin typeface="+mn-lt"/>
                          <a:ea typeface="+mn-ea"/>
                          <a:cs typeface="+mn-cs"/>
                        </a:rPr>
                        <a:t>5746 - 15746</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062958748"/>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01.04.2008</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31.12.2023</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82481820"/>
              </p:ext>
            </p:extLst>
          </p:nvPr>
        </p:nvGraphicFramePr>
        <p:xfrm>
          <a:off x="106956" y="2937692"/>
          <a:ext cx="12008659" cy="2066477"/>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2411780759"/>
                    </a:ext>
                  </a:extLst>
                </a:gridCol>
                <a:gridCol w="11706108">
                  <a:extLst>
                    <a:ext uri="{9D8B030D-6E8A-4147-A177-3AD203B41FA5}">
                      <a16:colId xmlns:a16="http://schemas.microsoft.com/office/drawing/2014/main" val="83254193"/>
                    </a:ext>
                  </a:extLst>
                </a:gridCol>
              </a:tblGrid>
              <a:tr h="333903">
                <a:tc>
                  <a:txBody>
                    <a:bodyPr/>
                    <a:lstStyle/>
                    <a:p>
                      <a:pPr marL="285750" indent="-285750" algn="just">
                        <a:lnSpc>
                          <a:spcPct val="107000"/>
                        </a:lnSpc>
                        <a:spcAft>
                          <a:spcPts val="0"/>
                        </a:spcAft>
                        <a:buFont typeface="Wingdings" panose="05000000000000000000" pitchFamily="2" charset="2"/>
                        <a:buChar char="ü"/>
                      </a:pP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Aylık prim ve hizmet belgesi Kuruma yasal süresinde verilmiş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  primler ödenmiş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136116283"/>
                  </a:ext>
                </a:extLst>
              </a:tr>
              <a:tr h="333903">
                <a:tc>
                  <a:txBody>
                    <a:bodyPr/>
                    <a:lstStyle/>
                    <a:p>
                      <a:pPr marL="285750" indent="-285750" algn="just">
                        <a:lnSpc>
                          <a:spcPct val="107000"/>
                        </a:lnSpc>
                        <a:spcAft>
                          <a:spcPts val="0"/>
                        </a:spcAft>
                        <a:buFont typeface="Wingdings" panose="05000000000000000000" pitchFamily="2" charset="2"/>
                        <a:buChar char="ü"/>
                      </a:pP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Sigortalı fiilen </a:t>
                      </a:r>
                      <a:r>
                        <a:rPr lang="tr-TR" sz="1300" b="1" kern="1200" dirty="0" smtClean="0">
                          <a:solidFill>
                            <a:schemeClr val="tx1"/>
                          </a:solidFill>
                          <a:effectLst/>
                          <a:latin typeface="+mn-lt"/>
                          <a:ea typeface="+mn-ea"/>
                          <a:cs typeface="+mn-cs"/>
                        </a:rPr>
                        <a:t>çalışması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4142583626"/>
                  </a:ext>
                </a:extLst>
              </a:tr>
              <a:tr h="667808">
                <a:tc>
                  <a:txBody>
                    <a:bodyPr/>
                    <a:lstStyle/>
                    <a:p>
                      <a:pPr marL="285750" indent="-285750" algn="l">
                        <a:lnSpc>
                          <a:spcPct val="107000"/>
                        </a:lnSpc>
                        <a:spcAft>
                          <a:spcPts val="0"/>
                        </a:spcAft>
                        <a:buFont typeface="Wingdings" panose="05000000000000000000" pitchFamily="2" charset="2"/>
                        <a:buChar char="ü"/>
                      </a:pP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Sigortalı; Ar-Ge/Tasarım personeli veya Ar-Ge personel sayısının % 10’u aşılmamak kaydıyla destek personeli ya da 4691 sayılı Kanun </a:t>
                      </a:r>
                      <a:r>
                        <a:rPr lang="tr-TR" sz="1300" b="1" kern="1200" dirty="0" smtClean="0">
                          <a:solidFill>
                            <a:schemeClr val="tx1"/>
                          </a:solidFill>
                          <a:effectLst/>
                          <a:latin typeface="+mn-lt"/>
                          <a:ea typeface="+mn-ea"/>
                          <a:cs typeface="+mn-cs"/>
                        </a:rPr>
                        <a:t>uyarınca </a:t>
                      </a:r>
                      <a:r>
                        <a:rPr lang="tr-TR" sz="1300" b="1" kern="1200" dirty="0">
                          <a:solidFill>
                            <a:schemeClr val="tx1"/>
                          </a:solidFill>
                          <a:effectLst/>
                          <a:latin typeface="+mn-lt"/>
                          <a:ea typeface="+mn-ea"/>
                          <a:cs typeface="+mn-cs"/>
                        </a:rPr>
                        <a:t>ücreti gelir vergisinden istisna tutulmuş personel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531351011"/>
                  </a:ext>
                </a:extLst>
              </a:tr>
              <a:tr h="262835">
                <a:tc gridSpan="2">
                  <a:txBody>
                    <a:bodyPr/>
                    <a:lstStyle/>
                    <a:p>
                      <a:pPr marL="0" indent="0" algn="l">
                        <a:lnSpc>
                          <a:spcPct val="107000"/>
                        </a:lnSpc>
                        <a:spcAft>
                          <a:spcPts val="0"/>
                        </a:spcAft>
                        <a:buFont typeface="Wingdings" panose="05000000000000000000" pitchFamily="2" charset="2"/>
                        <a:buNone/>
                      </a:pPr>
                      <a:r>
                        <a:rPr lang="tr-TR" sz="1300" b="1" kern="1200" dirty="0" smtClean="0">
                          <a:solidFill>
                            <a:srgbClr val="C00000"/>
                          </a:solidFill>
                          <a:effectLst/>
                          <a:latin typeface="+mn-lt"/>
                          <a:ea typeface="+mn-ea"/>
                          <a:cs typeface="+mn-cs"/>
                        </a:rPr>
                        <a:t>NOTLAR</a:t>
                      </a:r>
                      <a:endParaRPr lang="tr-TR" sz="1300" b="1" kern="1200" dirty="0">
                        <a:solidFill>
                          <a:srgbClr val="C00000"/>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pPr algn="just">
                        <a:lnSpc>
                          <a:spcPct val="150000"/>
                        </a:lnSpc>
                        <a:spcAft>
                          <a:spcPts val="800"/>
                        </a:spcAft>
                      </a:pPr>
                      <a:endParaRPr lang="tr-TR" sz="1300" b="1" kern="1200" dirty="0">
                        <a:solidFill>
                          <a:srgbClr val="002060"/>
                        </a:solidFill>
                        <a:effectLst/>
                        <a:latin typeface="+mn-lt"/>
                        <a:ea typeface="+mn-ea"/>
                        <a:cs typeface="+mn-cs"/>
                      </a:endParaRP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4289494807"/>
                  </a:ext>
                </a:extLst>
              </a:tr>
              <a:tr h="468028">
                <a:tc>
                  <a:txBody>
                    <a:bodyPr/>
                    <a:lstStyle/>
                    <a:p>
                      <a:pPr marL="285750" indent="-285750" algn="l">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tr-TR" sz="1300" b="1" kern="1200" dirty="0" smtClean="0">
                          <a:solidFill>
                            <a:schemeClr val="tx1"/>
                          </a:solidFill>
                          <a:effectLst/>
                          <a:latin typeface="+mn-lt"/>
                          <a:ea typeface="+mn-ea"/>
                          <a:cs typeface="+mn-cs"/>
                        </a:rPr>
                        <a:t>5 puanlık indirim ve kalan %15, 5 işveren payının yarısı (% 7,75)  PEK üzerinden hesaplanmaktadır.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260985572"/>
                  </a:ext>
                </a:extLst>
              </a:tr>
            </a:tbl>
          </a:graphicData>
        </a:graphic>
      </p:graphicFrame>
    </p:spTree>
    <p:extLst>
      <p:ext uri="{BB962C8B-B14F-4D97-AF65-F5344CB8AC3E}">
        <p14:creationId xmlns:p14="http://schemas.microsoft.com/office/powerpoint/2010/main" val="1307073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845585155"/>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5225 sayılı Kanunun 5. maddesi, 2010/109 sayılı Genelge.</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815698996"/>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smtClean="0">
                          <a:solidFill>
                            <a:srgbClr val="002060"/>
                          </a:solidFill>
                          <a:effectLst/>
                          <a:latin typeface="+mn-lt"/>
                          <a:ea typeface="+mn-ea"/>
                          <a:cs typeface="+mn-cs"/>
                        </a:rPr>
                        <a:t>Kültür Yatırım Belgesi almış olan işyerlerinde fiilen çalışan sigortalıların prime esas kazançları üzerinden hesaplanan sigorta primi işveren hissesinin 3 yıl boyunca %50’si, Kültür Girişim Belgesi almış işyerlerinde fiilen çalışan sigortalıların ise prime esas kazançları üzerinden hesaplanan sigorta primi işveren hissesinin 7 yıl boyunca %25’i, Kültür ve Turizm Bakanlığı bütçesine konulan ödenekten karşılanmaktadır. </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045469187"/>
              </p:ext>
            </p:extLst>
          </p:nvPr>
        </p:nvGraphicFramePr>
        <p:xfrm>
          <a:off x="51898" y="4507740"/>
          <a:ext cx="12046943" cy="2040580"/>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(%24,75)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7,75)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(%24,75)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375,23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728,39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5.462,94  TL</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r h="426281">
                <a:tc>
                  <a:txBody>
                    <a:bodyPr/>
                    <a:lstStyle/>
                    <a:p>
                      <a:pPr algn="ctr">
                        <a:lnSpc>
                          <a:spcPct val="107000"/>
                        </a:lnSpc>
                        <a:spcAft>
                          <a:spcPts val="80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3,875)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(%28,625)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3,875)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(%28,625)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3349965792"/>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80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261,19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80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842,43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800"/>
                        </a:spcAft>
                      </a:pPr>
                      <a:r>
                        <a:rPr lang="tr-TR" sz="1600" b="1" dirty="0" smtClean="0">
                          <a:solidFill>
                            <a:schemeClr val="bg1"/>
                          </a:solidFill>
                          <a:effectLst/>
                        </a:rPr>
                        <a:t>8.277,19 </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80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1.958,93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80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6.318,25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631967738"/>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927941071"/>
              </p:ext>
            </p:extLst>
          </p:nvPr>
        </p:nvGraphicFramePr>
        <p:xfrm>
          <a:off x="106956" y="2138963"/>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590198766"/>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smtClean="0">
                <a:ln>
                  <a:noFill/>
                </a:ln>
                <a:solidFill>
                  <a:schemeClr val="bg1"/>
                </a:solidFill>
                <a:effectLst/>
                <a:latin typeface="Arial" panose="020B0604020202020204" pitchFamily="34" charset="0"/>
              </a:rPr>
              <a:t>11</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802063149"/>
              </p:ext>
            </p:extLst>
          </p:nvPr>
        </p:nvGraphicFramePr>
        <p:xfrm>
          <a:off x="9402793" y="818554"/>
          <a:ext cx="1417320" cy="678285"/>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400" b="1" kern="1200" dirty="0">
                          <a:solidFill>
                            <a:srgbClr val="002060"/>
                          </a:solidFill>
                          <a:effectLst/>
                          <a:latin typeface="+mn-lt"/>
                          <a:ea typeface="+mn-ea"/>
                          <a:cs typeface="+mn-cs"/>
                        </a:rPr>
                        <a:t>BELGE KANUN </a:t>
                      </a:r>
                      <a:r>
                        <a:rPr lang="tr-TR" sz="1400" b="1" kern="1200" dirty="0" smtClean="0">
                          <a:solidFill>
                            <a:srgbClr val="002060"/>
                          </a:solidFill>
                          <a:effectLst/>
                          <a:latin typeface="+mn-lt"/>
                          <a:ea typeface="+mn-ea"/>
                          <a:cs typeface="+mn-cs"/>
                        </a:rPr>
                        <a:t>NO</a:t>
                      </a:r>
                      <a:endParaRPr lang="tr-TR" sz="14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55225 - 25225</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2566997654"/>
              </p:ext>
            </p:extLst>
          </p:nvPr>
        </p:nvGraphicFramePr>
        <p:xfrm>
          <a:off x="7418717" y="830709"/>
          <a:ext cx="1984075" cy="676246"/>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4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4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01.08.2004</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566753136"/>
              </p:ext>
            </p:extLst>
          </p:nvPr>
        </p:nvGraphicFramePr>
        <p:xfrm>
          <a:off x="81556" y="2414585"/>
          <a:ext cx="12008659" cy="1945948"/>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3504364059"/>
                    </a:ext>
                  </a:extLst>
                </a:gridCol>
                <a:gridCol w="11706108">
                  <a:extLst>
                    <a:ext uri="{9D8B030D-6E8A-4147-A177-3AD203B41FA5}">
                      <a16:colId xmlns:a16="http://schemas.microsoft.com/office/drawing/2014/main" val="3331995121"/>
                    </a:ext>
                  </a:extLst>
                </a:gridCol>
              </a:tblGrid>
              <a:tr h="291507">
                <a:tc>
                  <a:txBody>
                    <a:bodyPr/>
                    <a:lstStyle/>
                    <a:p>
                      <a:pPr marL="171450" indent="-171450" algn="just">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tx1"/>
                          </a:solidFill>
                          <a:effectLst/>
                          <a:latin typeface="+mn-lt"/>
                          <a:ea typeface="+mn-ea"/>
                          <a:cs typeface="+mn-cs"/>
                        </a:rPr>
                        <a:t>Aylık prim ve hizmet belgesi Kuruma yasal süresinde verilmiş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672574155"/>
                  </a:ext>
                </a:extLst>
              </a:tr>
              <a:tr h="291507">
                <a:tc>
                  <a:txBody>
                    <a:bodyPr/>
                    <a:lstStyle/>
                    <a:p>
                      <a:pPr marL="171450" indent="-171450" algn="just">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tx1"/>
                          </a:solidFill>
                          <a:effectLst/>
                          <a:latin typeface="+mn-lt"/>
                          <a:ea typeface="+mn-ea"/>
                          <a:cs typeface="+mn-cs"/>
                        </a:rPr>
                        <a:t>Kurumlar vergisi mükellefi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923960881"/>
                  </a:ext>
                </a:extLst>
              </a:tr>
              <a:tr h="291507">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tx1"/>
                          </a:solidFill>
                          <a:effectLst/>
                          <a:latin typeface="+mn-lt"/>
                          <a:ea typeface="+mn-ea"/>
                          <a:cs typeface="+mn-cs"/>
                        </a:rPr>
                        <a:t>Kültür ve Turizm Bakanlığından kültür yatırım veya girişim belgesi alınmış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56597542"/>
                  </a:ext>
                </a:extLst>
              </a:tr>
              <a:tr h="434240">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Türkiye genelinde prim, idari para cezası ve bunlara ilişkin gecikme zammı ve cezası borcu bulunmaması, varsa  bu borçlar yapılandırılmış, taksitlendirilmiş ve düzenli ödeniyor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764924607"/>
                  </a:ext>
                </a:extLst>
              </a:tr>
              <a:tr h="291507">
                <a:tc gridSpan="2">
                  <a:txBody>
                    <a:bodyPr/>
                    <a:lstStyle/>
                    <a:p>
                      <a:pPr algn="just">
                        <a:lnSpc>
                          <a:spcPct val="107000"/>
                        </a:lnSpc>
                        <a:spcAft>
                          <a:spcPts val="0"/>
                        </a:spcAft>
                      </a:pPr>
                      <a:r>
                        <a:rPr lang="tr-TR" sz="11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2955917801"/>
                  </a:ext>
                </a:extLst>
              </a:tr>
              <a:tr h="345680">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5 puanlık indirim ve kalan %15,5 işveren payının yarısı veya dörtte biri </a:t>
                      </a:r>
                      <a:r>
                        <a:rPr lang="tr-TR" sz="1300" b="1" kern="1200" dirty="0" smtClean="0">
                          <a:solidFill>
                            <a:schemeClr val="tx1"/>
                          </a:solidFill>
                          <a:effectLst/>
                          <a:latin typeface="+mn-lt"/>
                          <a:ea typeface="+mn-ea"/>
                          <a:cs typeface="+mn-cs"/>
                        </a:rPr>
                        <a:t>PEK </a:t>
                      </a:r>
                      <a:r>
                        <a:rPr lang="tr-TR" sz="1300" b="1" kern="1200" dirty="0">
                          <a:solidFill>
                            <a:schemeClr val="tx1"/>
                          </a:solidFill>
                          <a:effectLst/>
                          <a:latin typeface="+mn-lt"/>
                          <a:ea typeface="+mn-ea"/>
                          <a:cs typeface="+mn-cs"/>
                        </a:rPr>
                        <a:t>üzerinden hesaplanmaktadır.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492812313"/>
                  </a:ext>
                </a:extLst>
              </a:tr>
            </a:tbl>
          </a:graphicData>
        </a:graphic>
      </p:graphicFrame>
    </p:spTree>
    <p:extLst>
      <p:ext uri="{BB962C8B-B14F-4D97-AF65-F5344CB8AC3E}">
        <p14:creationId xmlns:p14="http://schemas.microsoft.com/office/powerpoint/2010/main" val="1852494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1268865786"/>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2828 sayılı Kanunun Ek 1. maddesi. 2018/7 sayılı Genelge.</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24312205"/>
              </p:ext>
            </p:extLst>
          </p:nvPr>
        </p:nvGraphicFramePr>
        <p:xfrm>
          <a:off x="106957" y="1494261"/>
          <a:ext cx="12021542" cy="423926"/>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2828 sayılı Kanunun Ek 1 inci maddesi kapsamına giren kişilerin özel sektör işverenleri tarafından Prime </a:t>
                      </a:r>
                      <a:r>
                        <a:rPr lang="tr-TR" sz="1300" b="1" kern="1200" dirty="0">
                          <a:solidFill>
                            <a:srgbClr val="002060"/>
                          </a:solidFill>
                          <a:effectLst/>
                          <a:latin typeface="+mn-lt"/>
                          <a:ea typeface="+mn-ea"/>
                          <a:cs typeface="+mn-cs"/>
                        </a:rPr>
                        <a:t>esas kazanç alt sınır üzerinden hesaplanan sigorta primi ve işsizlik sigortası priminin sigortalı ve işveren hissesinin tamamı Hazine ve Maliye Bakanlığı tarafından karşılanacaktır.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756188000"/>
              </p:ext>
            </p:extLst>
          </p:nvPr>
        </p:nvGraphicFramePr>
        <p:xfrm>
          <a:off x="81556" y="5153019"/>
          <a:ext cx="12046944" cy="1430210"/>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107704">
                  <a:extLst>
                    <a:ext uri="{9D8B030D-6E8A-4147-A177-3AD203B41FA5}">
                      <a16:colId xmlns:a16="http://schemas.microsoft.com/office/drawing/2014/main" val="812310856"/>
                    </a:ext>
                  </a:extLst>
                </a:gridCol>
                <a:gridCol w="257016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305116">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(%32,5xA.Ü)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(%32,5xAÜ))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2.060,10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6.217,09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890337925"/>
              </p:ext>
            </p:extLst>
          </p:nvPr>
        </p:nvGraphicFramePr>
        <p:xfrm>
          <a:off x="94072" y="2326268"/>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1930211615"/>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smtClean="0">
                <a:solidFill>
                  <a:schemeClr val="bg1"/>
                </a:solidFill>
                <a:latin typeface="Arial" panose="020B0604020202020204" pitchFamily="34" charset="0"/>
              </a:rPr>
              <a:t>12</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00688117"/>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a:t>
                      </a:r>
                      <a:r>
                        <a:rPr lang="tr-TR" sz="1200" dirty="0" smtClean="0">
                          <a:solidFill>
                            <a:schemeClr val="tx1"/>
                          </a:solidFill>
                          <a:effectLst/>
                        </a:rPr>
                        <a:t>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02828</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4184815666"/>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19.02.2014</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321782874"/>
              </p:ext>
            </p:extLst>
          </p:nvPr>
        </p:nvGraphicFramePr>
        <p:xfrm>
          <a:off x="106957" y="2643119"/>
          <a:ext cx="11996143" cy="1984546"/>
        </p:xfrm>
        <a:graphic>
          <a:graphicData uri="http://schemas.openxmlformats.org/drawingml/2006/table">
            <a:tbl>
              <a:tblPr firstRow="1" firstCol="1" bandRow="1">
                <a:tableStyleId>{5C22544A-7EE6-4342-B048-85BDC9FD1C3A}</a:tableStyleId>
              </a:tblPr>
              <a:tblGrid>
                <a:gridCol w="238100">
                  <a:extLst>
                    <a:ext uri="{9D8B030D-6E8A-4147-A177-3AD203B41FA5}">
                      <a16:colId xmlns:a16="http://schemas.microsoft.com/office/drawing/2014/main" val="1672375270"/>
                    </a:ext>
                  </a:extLst>
                </a:gridCol>
                <a:gridCol w="5771071">
                  <a:extLst>
                    <a:ext uri="{9D8B030D-6E8A-4147-A177-3AD203B41FA5}">
                      <a16:colId xmlns:a16="http://schemas.microsoft.com/office/drawing/2014/main" val="1838702947"/>
                    </a:ext>
                  </a:extLst>
                </a:gridCol>
                <a:gridCol w="301925">
                  <a:extLst>
                    <a:ext uri="{9D8B030D-6E8A-4147-A177-3AD203B41FA5}">
                      <a16:colId xmlns:a16="http://schemas.microsoft.com/office/drawing/2014/main" val="1626393888"/>
                    </a:ext>
                  </a:extLst>
                </a:gridCol>
                <a:gridCol w="5685047">
                  <a:extLst>
                    <a:ext uri="{9D8B030D-6E8A-4147-A177-3AD203B41FA5}">
                      <a16:colId xmlns:a16="http://schemas.microsoft.com/office/drawing/2014/main" val="3366040794"/>
                    </a:ext>
                  </a:extLst>
                </a:gridCol>
              </a:tblGrid>
              <a:tr h="232929">
                <a:tc gridSpan="2">
                  <a:txBody>
                    <a:bodyPr/>
                    <a:lstStyle/>
                    <a:p>
                      <a:pPr algn="just">
                        <a:lnSpc>
                          <a:spcPct val="107000"/>
                        </a:lnSpc>
                        <a:spcAft>
                          <a:spcPts val="0"/>
                        </a:spcAft>
                      </a:pPr>
                      <a:r>
                        <a:rPr lang="tr-TR" sz="1300" b="1" kern="1200" dirty="0">
                          <a:solidFill>
                            <a:schemeClr val="bg1"/>
                          </a:solidFill>
                          <a:effectLst/>
                          <a:latin typeface="+mn-lt"/>
                          <a:ea typeface="+mn-ea"/>
                          <a:cs typeface="+mn-cs"/>
                        </a:rPr>
                        <a:t>Sigortalı Yönünden;</a:t>
                      </a:r>
                    </a:p>
                  </a:txBody>
                  <a:tcPr marL="48581" marR="48581"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alpha val="42000"/>
                      </a:srgbClr>
                    </a:solidFill>
                  </a:tcPr>
                </a:tc>
                <a:tc hMerge="1">
                  <a:txBody>
                    <a:bodyPr/>
                    <a:lstStyle/>
                    <a:p>
                      <a:pPr algn="just">
                        <a:lnSpc>
                          <a:spcPct val="107000"/>
                        </a:lnSpc>
                        <a:spcAft>
                          <a:spcPts val="0"/>
                        </a:spcAft>
                      </a:pP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581" marR="48581" marT="0" marB="0"/>
                </a:tc>
                <a:tc gridSpan="2">
                  <a:txBody>
                    <a:bodyPr/>
                    <a:lstStyle/>
                    <a:p>
                      <a:pPr algn="just">
                        <a:lnSpc>
                          <a:spcPct val="107000"/>
                        </a:lnSpc>
                        <a:spcAft>
                          <a:spcPts val="0"/>
                        </a:spcAft>
                      </a:pPr>
                      <a:r>
                        <a:rPr lang="tr-TR" sz="1300" b="1" kern="1200" dirty="0">
                          <a:solidFill>
                            <a:schemeClr val="bg1"/>
                          </a:solidFill>
                          <a:effectLst/>
                          <a:latin typeface="+mn-lt"/>
                          <a:ea typeface="+mn-ea"/>
                          <a:cs typeface="+mn-cs"/>
                        </a:rPr>
                        <a:t>İşyeri Yönünden;</a:t>
                      </a:r>
                    </a:p>
                  </a:txBody>
                  <a:tcPr marL="48581" marR="48581"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alpha val="42000"/>
                      </a:srgbClr>
                    </a:solidFill>
                  </a:tcPr>
                </a:tc>
                <a:tc hMerge="1">
                  <a:txBody>
                    <a:bodyPr/>
                    <a:lstStyle/>
                    <a:p>
                      <a:endParaRPr lang="tr-TR"/>
                    </a:p>
                  </a:txBody>
                  <a:tcPr/>
                </a:tc>
                <a:extLst>
                  <a:ext uri="{0D108BD9-81ED-4DB2-BD59-A6C34878D82A}">
                    <a16:rowId xmlns:a16="http://schemas.microsoft.com/office/drawing/2014/main" val="535164444"/>
                  </a:ext>
                </a:extLst>
              </a:tr>
              <a:tr h="277273">
                <a:tc rowSpan="2">
                  <a:txBody>
                    <a:bodyPr/>
                    <a:lstStyle/>
                    <a:p>
                      <a:pPr marL="171450" indent="-171450" algn="just">
                        <a:lnSpc>
                          <a:spcPct val="107000"/>
                        </a:lnSpc>
                        <a:spcAft>
                          <a:spcPts val="0"/>
                        </a:spcAft>
                        <a:buFont typeface="Wingdings" panose="05000000000000000000" pitchFamily="2" charset="2"/>
                        <a:buChar char="ü"/>
                      </a:pPr>
                      <a:r>
                        <a:rPr lang="tr-TR" sz="13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tx1"/>
                          </a:solidFill>
                          <a:effectLst/>
                          <a:latin typeface="+mn-lt"/>
                          <a:ea typeface="+mn-ea"/>
                          <a:cs typeface="+mn-cs"/>
                        </a:rPr>
                        <a:t>19/02/2014 tarihinden sonra işe alınmış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indent="0" algn="l">
                        <a:lnSpc>
                          <a:spcPct val="107000"/>
                        </a:lnSpc>
                        <a:spcAft>
                          <a:spcPts val="0"/>
                        </a:spcAft>
                        <a:tabLst>
                          <a:tab pos="284480" algn="l"/>
                        </a:tabLst>
                      </a:pPr>
                      <a:r>
                        <a:rPr lang="tr-TR" sz="1300" b="1" kern="1200" dirty="0">
                          <a:solidFill>
                            <a:schemeClr val="tx1"/>
                          </a:solidFill>
                          <a:effectLst/>
                          <a:latin typeface="+mn-lt"/>
                          <a:ea typeface="+mn-ea"/>
                          <a:cs typeface="+mn-cs"/>
                        </a:rPr>
                        <a:t>Aylık prim ve hizmet belgesi Kuruma yasal süresinde verilmiş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48581" marR="48581"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035069555"/>
                  </a:ext>
                </a:extLst>
              </a:tr>
              <a:tr h="274817">
                <a:tc vMerge="1">
                  <a:txBody>
                    <a:bodyPr/>
                    <a:lstStyle/>
                    <a:p>
                      <a:endParaRPr lang="tr-TR"/>
                    </a:p>
                  </a:txBody>
                  <a:tcPr/>
                </a:tc>
                <a:tc vMerge="1">
                  <a:txBody>
                    <a:bodyPr/>
                    <a:lstStyle/>
                    <a:p>
                      <a:endParaRPr lang="tr-TR"/>
                    </a:p>
                  </a:txBody>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Prim, idari para cezası ve bunlara ilişkin gecikme zammı ve cezası borcu</a:t>
                      </a:r>
                      <a:r>
                        <a:rPr lang="tr-TR" sz="1300" b="1" kern="1200" baseline="0" dirty="0" smtClean="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bulunmaması</a:t>
                      </a:r>
                      <a:r>
                        <a:rPr lang="tr-TR" sz="1300" b="1" kern="1200" dirty="0">
                          <a:solidFill>
                            <a:schemeClr val="tx1"/>
                          </a:solidFill>
                          <a:effectLst/>
                          <a:latin typeface="+mn-lt"/>
                          <a:ea typeface="+mn-ea"/>
                          <a:cs typeface="+mn-cs"/>
                        </a:rPr>
                        <a:t>, </a:t>
                      </a: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937748994"/>
                  </a:ext>
                </a:extLst>
              </a:tr>
              <a:tr h="525209">
                <a:tc rowSpan="2">
                  <a:txBody>
                    <a:bodyPr/>
                    <a:lstStyle/>
                    <a:p>
                      <a:pPr marL="171450" indent="-171450" algn="just">
                        <a:lnSpc>
                          <a:spcPct val="107000"/>
                        </a:lnSpc>
                        <a:spcAft>
                          <a:spcPts val="0"/>
                        </a:spcAft>
                        <a:buFont typeface="Wingdings" panose="05000000000000000000" pitchFamily="2" charset="2"/>
                        <a:buChar char="ü"/>
                      </a:pPr>
                      <a:r>
                        <a:rPr lang="tr-TR" sz="13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tx1"/>
                          </a:solidFill>
                          <a:effectLst/>
                          <a:latin typeface="+mn-lt"/>
                          <a:ea typeface="+mn-ea"/>
                          <a:cs typeface="+mn-cs"/>
                        </a:rPr>
                        <a:t>2828 sayılı Kanunun Ek 1 inci maddesinin birinci fıkrasının kapsamında olup; istihdam hakkından henüz yararlanmamış olanlar, istihdam hakkından yararlanmış ancak memuriyet ile ilişiği kesilenler, devlet memuru olma şartlarını taşımamaları sebebiyle kamu kurumlarında istihdamı sağlanamayan hak sahibi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indent="0" algn="l">
                        <a:lnSpc>
                          <a:spcPct val="107000"/>
                        </a:lnSpc>
                        <a:spcAft>
                          <a:spcPts val="0"/>
                        </a:spcAft>
                        <a:tabLst>
                          <a:tab pos="361950" algn="l"/>
                        </a:tabLst>
                      </a:pPr>
                      <a:r>
                        <a:rPr lang="tr-TR" sz="1300" b="1" kern="1200" dirty="0">
                          <a:solidFill>
                            <a:schemeClr val="tx1"/>
                          </a:solidFill>
                          <a:effectLst/>
                          <a:latin typeface="+mn-lt"/>
                          <a:ea typeface="+mn-ea"/>
                          <a:cs typeface="+mn-cs"/>
                        </a:rPr>
                        <a:t>Yapılandırılmış/taksitlendirilmiş borçların zamanında ve düzenli bir şekilde ödenmesine devam </a:t>
                      </a:r>
                      <a:r>
                        <a:rPr lang="tr-TR" sz="1300" b="1" kern="1200" dirty="0" smtClean="0">
                          <a:solidFill>
                            <a:schemeClr val="tx1"/>
                          </a:solidFill>
                          <a:effectLst/>
                          <a:latin typeface="+mn-lt"/>
                          <a:ea typeface="+mn-ea"/>
                          <a:cs typeface="+mn-cs"/>
                        </a:rPr>
                        <a:t>edilmesi,</a:t>
                      </a:r>
                      <a:endParaRPr lang="tr-TR" sz="1300" b="1" kern="1200" dirty="0">
                        <a:solidFill>
                          <a:schemeClr val="tx1"/>
                        </a:solidFill>
                        <a:effectLst/>
                        <a:latin typeface="+mn-lt"/>
                        <a:ea typeface="+mn-ea"/>
                        <a:cs typeface="+mn-cs"/>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962139547"/>
                  </a:ext>
                </a:extLst>
              </a:tr>
              <a:tr h="525209">
                <a:tc vMerge="1">
                  <a:txBody>
                    <a:bodyPr/>
                    <a:lstStyle/>
                    <a:p>
                      <a:endParaRPr lang="tr-TR"/>
                    </a:p>
                  </a:txBody>
                  <a:tcPr/>
                </a:tc>
                <a:tc vMerge="1">
                  <a:txBody>
                    <a:bodyPr/>
                    <a:lstStyle/>
                    <a:p>
                      <a:endParaRPr lang="tr-TR"/>
                    </a:p>
                  </a:txBody>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Sahte sigortalı bildiriminde bulunulmamalı, kayıt dışı sigortalı çalıştırılmaması,</a:t>
                      </a: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400451285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64909764"/>
              </p:ext>
            </p:extLst>
          </p:nvPr>
        </p:nvGraphicFramePr>
        <p:xfrm>
          <a:off x="84450" y="4724468"/>
          <a:ext cx="11963129" cy="375031"/>
        </p:xfrm>
        <a:graphic>
          <a:graphicData uri="http://schemas.openxmlformats.org/drawingml/2006/table">
            <a:tbl>
              <a:tblPr firstRow="1" firstCol="1" bandRow="1">
                <a:tableStyleId>{5C22544A-7EE6-4342-B048-85BDC9FD1C3A}</a:tableStyleId>
              </a:tblPr>
              <a:tblGrid>
                <a:gridCol w="301404">
                  <a:extLst>
                    <a:ext uri="{9D8B030D-6E8A-4147-A177-3AD203B41FA5}">
                      <a16:colId xmlns:a16="http://schemas.microsoft.com/office/drawing/2014/main" val="2540719545"/>
                    </a:ext>
                  </a:extLst>
                </a:gridCol>
                <a:gridCol w="11661725">
                  <a:extLst>
                    <a:ext uri="{9D8B030D-6E8A-4147-A177-3AD203B41FA5}">
                      <a16:colId xmlns:a16="http://schemas.microsoft.com/office/drawing/2014/main" val="4173295901"/>
                    </a:ext>
                  </a:extLst>
                </a:gridCol>
              </a:tblGrid>
              <a:tr h="0">
                <a:tc gridSpan="2">
                  <a:txBody>
                    <a:bodyPr/>
                    <a:lstStyle/>
                    <a:p>
                      <a:pPr algn="just">
                        <a:lnSpc>
                          <a:spcPct val="107000"/>
                        </a:lnSpc>
                        <a:spcAft>
                          <a:spcPts val="0"/>
                        </a:spcAft>
                      </a:pPr>
                      <a:r>
                        <a:rPr lang="tr-TR" sz="10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3185351920"/>
                  </a:ext>
                </a:extLst>
              </a:tr>
              <a:tr h="0">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Destekten yararlanma süresi 5 yıldır. </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072686736"/>
                  </a:ext>
                </a:extLst>
              </a:tr>
            </a:tbl>
          </a:graphicData>
        </a:graphic>
      </p:graphicFrame>
    </p:spTree>
    <p:extLst>
      <p:ext uri="{BB962C8B-B14F-4D97-AF65-F5344CB8AC3E}">
        <p14:creationId xmlns:p14="http://schemas.microsoft.com/office/powerpoint/2010/main" val="1786536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4254794706"/>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3294 sayılı </a:t>
                      </a:r>
                      <a:r>
                        <a:rPr lang="tr-TR" sz="1300" b="1" kern="1200" dirty="0" smtClean="0">
                          <a:solidFill>
                            <a:srgbClr val="002060"/>
                          </a:solidFill>
                          <a:effectLst/>
                          <a:latin typeface="+mn-lt"/>
                          <a:ea typeface="+mn-ea"/>
                          <a:cs typeface="+mn-cs"/>
                        </a:rPr>
                        <a:t>Kanunun </a:t>
                      </a:r>
                      <a:r>
                        <a:rPr lang="tr-TR" sz="1300" b="1" kern="1200" dirty="0">
                          <a:solidFill>
                            <a:srgbClr val="002060"/>
                          </a:solidFill>
                          <a:effectLst/>
                          <a:latin typeface="+mn-lt"/>
                          <a:ea typeface="+mn-ea"/>
                          <a:cs typeface="+mn-cs"/>
                        </a:rPr>
                        <a:t>Ek 5. </a:t>
                      </a:r>
                      <a:r>
                        <a:rPr lang="tr-TR" sz="1300" b="1" kern="1200" dirty="0" smtClean="0">
                          <a:solidFill>
                            <a:srgbClr val="002060"/>
                          </a:solidFill>
                          <a:effectLst/>
                          <a:latin typeface="+mn-lt"/>
                          <a:ea typeface="+mn-ea"/>
                          <a:cs typeface="+mn-cs"/>
                        </a:rPr>
                        <a:t>maddesi.2018/8 </a:t>
                      </a:r>
                      <a:r>
                        <a:rPr lang="tr-TR" sz="1300" b="1" kern="1200" dirty="0">
                          <a:solidFill>
                            <a:srgbClr val="002060"/>
                          </a:solidFill>
                          <a:effectLst/>
                          <a:latin typeface="+mn-lt"/>
                          <a:ea typeface="+mn-ea"/>
                          <a:cs typeface="+mn-cs"/>
                        </a:rPr>
                        <a:t>s</a:t>
                      </a:r>
                      <a:r>
                        <a:rPr lang="tr-TR" sz="1300" b="1" kern="1200" dirty="0" smtClean="0">
                          <a:solidFill>
                            <a:srgbClr val="002060"/>
                          </a:solidFill>
                          <a:effectLst/>
                          <a:latin typeface="+mn-lt"/>
                          <a:ea typeface="+mn-ea"/>
                          <a:cs typeface="+mn-cs"/>
                        </a:rPr>
                        <a:t>ayılı </a:t>
                      </a:r>
                      <a:r>
                        <a:rPr lang="tr-TR" sz="1300" b="1" kern="1200" dirty="0">
                          <a:solidFill>
                            <a:srgbClr val="002060"/>
                          </a:solidFill>
                          <a:effectLst/>
                          <a:latin typeface="+mn-lt"/>
                          <a:ea typeface="+mn-ea"/>
                          <a:cs typeface="+mn-cs"/>
                        </a:rPr>
                        <a:t>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426428020"/>
              </p:ext>
            </p:extLst>
          </p:nvPr>
        </p:nvGraphicFramePr>
        <p:xfrm>
          <a:off x="106957" y="1494261"/>
          <a:ext cx="12021542" cy="423926"/>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Prime esas kazanç alt sınır üzerinden hesaplanan sigorta primi işveren hissesinin tamamı Aile, Çalışma ve Sosyal Hizmetler Bakanlığı tarafından karşılanacaktır.</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29244435"/>
              </p:ext>
            </p:extLst>
          </p:nvPr>
        </p:nvGraphicFramePr>
        <p:xfrm>
          <a:off x="81556" y="5292817"/>
          <a:ext cx="12046943" cy="1320737"/>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036266">
                  <a:extLst>
                    <a:ext uri="{9D8B030D-6E8A-4147-A177-3AD203B41FA5}">
                      <a16:colId xmlns:a16="http://schemas.microsoft.com/office/drawing/2014/main" val="812310856"/>
                    </a:ext>
                  </a:extLst>
                </a:gridCol>
                <a:gridCol w="2641599">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300" dirty="0">
                          <a:effectLst/>
                        </a:rPr>
                        <a:t>RAKAMLARLA TEŞVİK ÖRNEKLERİ  (</a:t>
                      </a:r>
                      <a:r>
                        <a:rPr lang="tr-TR" sz="1300" dirty="0" smtClean="0">
                          <a:effectLst/>
                        </a:rPr>
                        <a:t>2020 </a:t>
                      </a:r>
                      <a:r>
                        <a:rPr lang="tr-TR" sz="1300" dirty="0">
                          <a:effectLst/>
                        </a:rPr>
                        <a:t>Rakamlarına Göre)</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300" dirty="0" smtClean="0">
                          <a:solidFill>
                            <a:schemeClr val="tx1"/>
                          </a:solidFill>
                          <a:effectLst/>
                        </a:rPr>
                        <a:t>PEK </a:t>
                      </a:r>
                      <a:r>
                        <a:rPr lang="tr-TR" sz="1300" dirty="0">
                          <a:solidFill>
                            <a:schemeClr val="tx1"/>
                          </a:solidFill>
                          <a:effectLst/>
                        </a:rPr>
                        <a:t>ALT SINIRINDAN</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300" b="1" dirty="0" smtClean="0">
                          <a:effectLst/>
                        </a:rPr>
                        <a:t>PEK </a:t>
                      </a:r>
                      <a:r>
                        <a:rPr lang="tr-TR" sz="1300" b="1" dirty="0">
                          <a:effectLst/>
                        </a:rPr>
                        <a:t>ÜST SINIRINDAN</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603,32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500,31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1.559,79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6.717,40TL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426665029"/>
              </p:ext>
            </p:extLst>
          </p:nvPr>
        </p:nvGraphicFramePr>
        <p:xfrm>
          <a:off x="94072" y="2079350"/>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2007393006"/>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smtClean="0">
                <a:solidFill>
                  <a:schemeClr val="bg1"/>
                </a:solidFill>
                <a:latin typeface="Arial" panose="020B0604020202020204" pitchFamily="34" charset="0"/>
              </a:rPr>
              <a:t>13</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754460271"/>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dirty="0">
                          <a:solidFill>
                            <a:schemeClr val="tx1"/>
                          </a:solidFill>
                          <a:effectLst/>
                        </a:rPr>
                        <a:t>BELGE KANUN </a:t>
                      </a:r>
                      <a:r>
                        <a:rPr lang="tr-TR" sz="1300" dirty="0" smtClean="0">
                          <a:solidFill>
                            <a:schemeClr val="tx1"/>
                          </a:solidFill>
                          <a:effectLst/>
                        </a:rPr>
                        <a:t>NO</a:t>
                      </a:r>
                      <a:endParaRPr lang="tr-TR" sz="13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03294</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791364100"/>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26.4.2016</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159485949"/>
              </p:ext>
            </p:extLst>
          </p:nvPr>
        </p:nvGraphicFramePr>
        <p:xfrm>
          <a:off x="106957" y="2351544"/>
          <a:ext cx="12008659" cy="2766883"/>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3663422847"/>
                    </a:ext>
                  </a:extLst>
                </a:gridCol>
                <a:gridCol w="5705542">
                  <a:extLst>
                    <a:ext uri="{9D8B030D-6E8A-4147-A177-3AD203B41FA5}">
                      <a16:colId xmlns:a16="http://schemas.microsoft.com/office/drawing/2014/main" val="2152779356"/>
                    </a:ext>
                  </a:extLst>
                </a:gridCol>
                <a:gridCol w="295275">
                  <a:extLst>
                    <a:ext uri="{9D8B030D-6E8A-4147-A177-3AD203B41FA5}">
                      <a16:colId xmlns:a16="http://schemas.microsoft.com/office/drawing/2014/main" val="736461928"/>
                    </a:ext>
                  </a:extLst>
                </a:gridCol>
                <a:gridCol w="5705291">
                  <a:extLst>
                    <a:ext uri="{9D8B030D-6E8A-4147-A177-3AD203B41FA5}">
                      <a16:colId xmlns:a16="http://schemas.microsoft.com/office/drawing/2014/main" val="4017625718"/>
                    </a:ext>
                  </a:extLst>
                </a:gridCol>
              </a:tblGrid>
              <a:tr h="284289">
                <a:tc gridSpan="2">
                  <a:txBody>
                    <a:bodyPr/>
                    <a:lstStyle/>
                    <a:p>
                      <a:pPr algn="just">
                        <a:lnSpc>
                          <a:spcPct val="107000"/>
                        </a:lnSpc>
                        <a:spcAft>
                          <a:spcPts val="0"/>
                        </a:spcAft>
                      </a:pPr>
                      <a:r>
                        <a:rPr lang="tr-TR" sz="1300" b="1" kern="1200" dirty="0">
                          <a:solidFill>
                            <a:schemeClr val="bg1"/>
                          </a:solidFill>
                          <a:effectLst/>
                          <a:latin typeface="+mn-lt"/>
                          <a:ea typeface="+mn-ea"/>
                          <a:cs typeface="+mn-cs"/>
                        </a:rPr>
                        <a:t>Sigortalı Yönünden;</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alpha val="42000"/>
                      </a:srgb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alpha val="42000"/>
                      </a:srgbClr>
                    </a:solidFill>
                  </a:tcPr>
                </a:tc>
                <a:tc gridSpan="2">
                  <a:txBody>
                    <a:bodyPr/>
                    <a:lstStyle/>
                    <a:p>
                      <a:pPr algn="just">
                        <a:lnSpc>
                          <a:spcPct val="107000"/>
                        </a:lnSpc>
                        <a:spcAft>
                          <a:spcPts val="0"/>
                        </a:spcAft>
                      </a:pPr>
                      <a:r>
                        <a:rPr lang="tr-TR" sz="1300" b="1" kern="1200" dirty="0">
                          <a:solidFill>
                            <a:schemeClr val="bg1"/>
                          </a:solidFill>
                          <a:effectLst/>
                          <a:latin typeface="+mn-lt"/>
                          <a:ea typeface="+mn-ea"/>
                          <a:cs typeface="+mn-cs"/>
                        </a:rPr>
                        <a:t>İşyeri Yönünden;</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alpha val="42000"/>
                      </a:srgbClr>
                    </a:solidFill>
                  </a:tcPr>
                </a:tc>
                <a:tc hMerge="1">
                  <a:txBody>
                    <a:bodyPr/>
                    <a:lstStyle/>
                    <a:p>
                      <a:endParaRPr lang="tr-TR"/>
                    </a:p>
                  </a:txBody>
                  <a:tcPr/>
                </a:tc>
                <a:extLst>
                  <a:ext uri="{0D108BD9-81ED-4DB2-BD59-A6C34878D82A}">
                    <a16:rowId xmlns:a16="http://schemas.microsoft.com/office/drawing/2014/main" val="3634721284"/>
                  </a:ext>
                </a:extLst>
              </a:tr>
              <a:tr h="179069">
                <a:tc>
                  <a:txBody>
                    <a:bodyPr/>
                    <a:lstStyle/>
                    <a:p>
                      <a:pPr marL="171450" indent="-171450" algn="just">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tx1"/>
                          </a:solidFill>
                          <a:effectLst/>
                          <a:latin typeface="+mn-lt"/>
                          <a:ea typeface="+mn-ea"/>
                          <a:cs typeface="+mn-cs"/>
                        </a:rPr>
                        <a:t>26/04/2016 tarihi ve sonrasında işe alınmış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tx1"/>
                          </a:solidFill>
                          <a:effectLst/>
                          <a:latin typeface="+mn-lt"/>
                          <a:ea typeface="+mn-ea"/>
                          <a:cs typeface="+mn-cs"/>
                        </a:rPr>
                        <a:t>Aylık prim ve hizmet belgesi Kuruma yasal süresinde verilmiş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296199993"/>
                  </a:ext>
                </a:extLst>
              </a:tr>
              <a:tr h="209549">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smtClean="0">
                          <a:solidFill>
                            <a:schemeClr val="tx1"/>
                          </a:solidFill>
                          <a:effectLst/>
                          <a:latin typeface="+mn-lt"/>
                          <a:ea typeface="+mn-ea"/>
                          <a:cs typeface="+mn-cs"/>
                        </a:rPr>
                        <a:t>İşe giriş tarihinden önceki son bir yıl içerisinde nakdî düzenli sosyal yardımlardan en az bir defa yararlanmış olanların ikamet ettiği hanede bulunması,</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smtClean="0">
                          <a:solidFill>
                            <a:schemeClr val="tx1"/>
                          </a:solidFill>
                          <a:effectLst/>
                          <a:latin typeface="+mn-lt"/>
                          <a:ea typeface="+mn-ea"/>
                          <a:cs typeface="+mn-cs"/>
                        </a:rPr>
                        <a:t>Prim, idari para cezası ve bunlara ilişkin gecikme zammı ve cezası borcu bulunmaması,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552566562"/>
                  </a:ext>
                </a:extLst>
              </a:tr>
              <a:tr h="190751">
                <a:tc>
                  <a:txBody>
                    <a:bodyPr/>
                    <a:lstStyle/>
                    <a:p>
                      <a:pPr marL="171450" indent="-171450" algn="just">
                        <a:lnSpc>
                          <a:spcPct val="107000"/>
                        </a:lnSpc>
                        <a:spcAft>
                          <a:spcPts val="0"/>
                        </a:spcAft>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tx1"/>
                          </a:solidFill>
                          <a:effectLst/>
                          <a:latin typeface="+mn-lt"/>
                          <a:ea typeface="+mn-ea"/>
                          <a:cs typeface="+mn-cs"/>
                        </a:rPr>
                        <a:t>Türkiye İş Kurumuna kayıtlı işsiz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a:lnSpc>
                          <a:spcPct val="107000"/>
                        </a:lnSpc>
                        <a:spcAft>
                          <a:spcPts val="0"/>
                        </a:spcAft>
                        <a:buSzPts val="1000"/>
                        <a:buFont typeface="Symbol" panose="05050102010706020507" pitchFamily="18" charset="2"/>
                        <a:buNone/>
                        <a:tabLst>
                          <a:tab pos="284480" algn="l"/>
                        </a:tabLst>
                      </a:pPr>
                      <a:r>
                        <a:rPr lang="tr-TR" sz="1300" b="1" kern="1200" dirty="0" smtClean="0">
                          <a:solidFill>
                            <a:schemeClr val="tx1"/>
                          </a:solidFill>
                          <a:effectLst/>
                          <a:latin typeface="+mn-lt"/>
                          <a:ea typeface="+mn-ea"/>
                          <a:cs typeface="+mn-cs"/>
                        </a:rPr>
                        <a:t>Sahte </a:t>
                      </a:r>
                      <a:r>
                        <a:rPr lang="tr-TR" sz="1300" b="1" kern="1200" dirty="0">
                          <a:solidFill>
                            <a:schemeClr val="tx1"/>
                          </a:solidFill>
                          <a:effectLst/>
                          <a:latin typeface="+mn-lt"/>
                          <a:ea typeface="+mn-ea"/>
                          <a:cs typeface="+mn-cs"/>
                        </a:rPr>
                        <a:t>sigortalı bildiriminde bulunulmamalı, kayıt dışı sigortalı </a:t>
                      </a:r>
                      <a:r>
                        <a:rPr lang="tr-TR" sz="1300" b="1" kern="1200" dirty="0" smtClean="0">
                          <a:solidFill>
                            <a:schemeClr val="tx1"/>
                          </a:solidFill>
                          <a:effectLst/>
                          <a:latin typeface="+mn-lt"/>
                          <a:ea typeface="+mn-ea"/>
                          <a:cs typeface="+mn-cs"/>
                        </a:rPr>
                        <a:t>çalıştırılmaması,</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4003032058"/>
                  </a:ext>
                </a:extLst>
              </a:tr>
              <a:tr h="786890">
                <a:tc rowSpan="2">
                  <a:txBody>
                    <a:bodyPr/>
                    <a:lstStyle/>
                    <a:p>
                      <a:pPr marL="171450" indent="-171450" algn="l">
                        <a:lnSpc>
                          <a:spcPct val="107000"/>
                        </a:lnSpc>
                        <a:spcAft>
                          <a:spcPts val="0"/>
                        </a:spcAft>
                        <a:buFont typeface="Wingdings" panose="05000000000000000000" pitchFamily="2" charset="2"/>
                        <a:buChar char="ü"/>
                      </a:pPr>
                      <a:r>
                        <a:rPr lang="tr-TR" sz="1300" b="1" kern="1200" dirty="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rowSpan="2">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smtClean="0">
                          <a:solidFill>
                            <a:schemeClr val="tx1"/>
                          </a:solidFill>
                          <a:effectLst/>
                          <a:latin typeface="+mn-lt"/>
                          <a:ea typeface="+mn-ea"/>
                          <a:cs typeface="+mn-cs"/>
                        </a:rPr>
                        <a:t>5510 sayılı Kanunun 60 </a:t>
                      </a:r>
                      <a:r>
                        <a:rPr lang="tr-TR" sz="1300" b="1" kern="1200" dirty="0" err="1" smtClean="0">
                          <a:solidFill>
                            <a:schemeClr val="tx1"/>
                          </a:solidFill>
                          <a:effectLst/>
                          <a:latin typeface="+mn-lt"/>
                          <a:ea typeface="+mn-ea"/>
                          <a:cs typeface="+mn-cs"/>
                        </a:rPr>
                        <a:t>ıncı</a:t>
                      </a:r>
                      <a:r>
                        <a:rPr lang="tr-TR" sz="1300" b="1" kern="1200" dirty="0" smtClean="0">
                          <a:solidFill>
                            <a:schemeClr val="tx1"/>
                          </a:solidFill>
                          <a:effectLst/>
                          <a:latin typeface="+mn-lt"/>
                          <a:ea typeface="+mn-ea"/>
                          <a:cs typeface="+mn-cs"/>
                        </a:rPr>
                        <a:t> maddesinin birinci fıkrasının (c) bendinin (1) numaralı alt bendi kapsamında olması,</a:t>
                      </a:r>
                      <a:endParaRPr lang="tr-TR" sz="1300" b="1" kern="1200" dirty="0">
                        <a:solidFill>
                          <a:schemeClr val="tx1"/>
                        </a:solidFill>
                        <a:effectLst/>
                        <a:latin typeface="+mn-lt"/>
                        <a:ea typeface="+mn-ea"/>
                        <a:cs typeface="+mn-cs"/>
                      </a:endParaRPr>
                    </a:p>
                    <a:p>
                      <a:pPr algn="just">
                        <a:lnSpc>
                          <a:spcPct val="107000"/>
                        </a:lnSpc>
                        <a:spcAft>
                          <a:spcPts val="0"/>
                        </a:spcAft>
                      </a:pPr>
                      <a:r>
                        <a:rPr lang="tr-TR" sz="1300" b="1" kern="1200" dirty="0">
                          <a:solidFill>
                            <a:schemeClr val="tx1"/>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smtClean="0">
                          <a:solidFill>
                            <a:schemeClr val="tx1"/>
                          </a:solidFill>
                          <a:effectLst/>
                          <a:latin typeface="+mn-lt"/>
                          <a:ea typeface="+mn-ea"/>
                          <a:cs typeface="+mn-cs"/>
                        </a:rPr>
                        <a:t>Yapılandırılmış/taksitlendirilmiş borçların zamanında ve düzenli bir şekilde ödenmesine devam edilmesi,</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604998310"/>
                  </a:ext>
                </a:extLst>
              </a:tr>
              <a:tr h="193040">
                <a:tc vMerge="1">
                  <a:txBody>
                    <a:bodyPr/>
                    <a:lstStyle/>
                    <a:p>
                      <a:pPr algn="l">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buFont typeface="Wingdings" panose="05000000000000000000" pitchFamily="2" charset="2"/>
                        <a:buChar char="ü"/>
                      </a:pPr>
                      <a:r>
                        <a:rPr lang="tr-TR" sz="1300" b="1" kern="1200" dirty="0" smtClean="0">
                          <a:solidFill>
                            <a:schemeClr val="tx1"/>
                          </a:solidFill>
                          <a:effectLst/>
                          <a:latin typeface="+mn-lt"/>
                          <a:ea typeface="+mn-ea"/>
                          <a:cs typeface="+mn-cs"/>
                        </a:rPr>
                        <a:t>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Font typeface="Symbol" panose="05050102010706020507" pitchFamily="18" charset="2"/>
                        <a:buNone/>
                        <a:tabLst>
                          <a:tab pos="318770" algn="l"/>
                        </a:tabLst>
                      </a:pPr>
                      <a:r>
                        <a:rPr lang="tr-TR" sz="1300" b="1" kern="1200" dirty="0">
                          <a:solidFill>
                            <a:schemeClr val="tx1"/>
                          </a:solidFill>
                          <a:effectLst/>
                          <a:latin typeface="+mn-lt"/>
                          <a:ea typeface="+mn-ea"/>
                          <a:cs typeface="+mn-cs"/>
                        </a:rPr>
                        <a:t>Sigortalının işe alındığı yıldan önceki takvim yılında Kuruma bildirilen ortalama sigortalı sayısına ilave olarak </a:t>
                      </a:r>
                      <a:r>
                        <a:rPr lang="tr-TR" sz="1300" b="1" kern="1200" dirty="0" smtClean="0">
                          <a:solidFill>
                            <a:schemeClr val="tx1"/>
                          </a:solidFill>
                          <a:effectLst/>
                          <a:latin typeface="+mn-lt"/>
                          <a:ea typeface="+mn-ea"/>
                          <a:cs typeface="+mn-cs"/>
                        </a:rPr>
                        <a:t>çalıştırılması,</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689418976"/>
                  </a:ext>
                </a:extLst>
              </a:tr>
              <a:tr h="155575">
                <a:tc gridSpan="4">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95872126"/>
                  </a:ext>
                </a:extLst>
              </a:tr>
              <a:tr h="138060">
                <a:tc>
                  <a:txBody>
                    <a:bodyPr/>
                    <a:lstStyle/>
                    <a:p>
                      <a:pPr marL="285750" indent="-285750" algn="l">
                        <a:lnSpc>
                          <a:spcPct val="107000"/>
                        </a:lnSpc>
                        <a:spcAft>
                          <a:spcPts val="0"/>
                        </a:spcAft>
                        <a:buFont typeface="Wingdings" panose="05000000000000000000" pitchFamily="2" charset="2"/>
                        <a:buChar char="ü"/>
                      </a:pPr>
                      <a:r>
                        <a:rPr lang="tr-TR" sz="1300" b="1" kern="1200" dirty="0" smtClean="0">
                          <a:solidFill>
                            <a:srgbClr val="002060"/>
                          </a:solidFill>
                          <a:effectLst/>
                          <a:latin typeface="+mn-lt"/>
                          <a:ea typeface="+mn-ea"/>
                          <a:cs typeface="+mn-cs"/>
                        </a:rPr>
                        <a:t> </a:t>
                      </a:r>
                      <a:endParaRPr lang="tr-TR" sz="1300" b="1" kern="1200" dirty="0">
                        <a:solidFill>
                          <a:srgbClr val="002060"/>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gridSpan="3">
                  <a:txBody>
                    <a:bodyPr/>
                    <a:lstStyle/>
                    <a:p>
                      <a:pPr algn="just">
                        <a:lnSpc>
                          <a:spcPct val="107000"/>
                        </a:lnSpc>
                        <a:spcAft>
                          <a:spcPts val="0"/>
                        </a:spcAft>
                      </a:pPr>
                      <a:r>
                        <a:rPr lang="tr-TR" sz="1300" b="1" kern="1200" dirty="0">
                          <a:solidFill>
                            <a:schemeClr val="tx1"/>
                          </a:solidFill>
                          <a:effectLst/>
                          <a:latin typeface="+mn-lt"/>
                          <a:ea typeface="+mn-ea"/>
                          <a:cs typeface="+mn-cs"/>
                        </a:rPr>
                        <a:t>Destekten yararlanma süresi 12 Ay’dır.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69416424"/>
                  </a:ext>
                </a:extLst>
              </a:tr>
            </a:tbl>
          </a:graphicData>
        </a:graphic>
      </p:graphicFrame>
    </p:spTree>
    <p:extLst>
      <p:ext uri="{BB962C8B-B14F-4D97-AF65-F5344CB8AC3E}">
        <p14:creationId xmlns:p14="http://schemas.microsoft.com/office/powerpoint/2010/main" val="190079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386641007"/>
              </p:ext>
            </p:extLst>
          </p:nvPr>
        </p:nvGraphicFramePr>
        <p:xfrm>
          <a:off x="106958" y="834988"/>
          <a:ext cx="7242748" cy="635889"/>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6331 sayılı İş Sağlığı ve Güvenliği Kanununun 7 </a:t>
                      </a:r>
                      <a:r>
                        <a:rPr lang="tr-TR" sz="1300" b="1" kern="1200" dirty="0" err="1" smtClean="0">
                          <a:solidFill>
                            <a:srgbClr val="002060"/>
                          </a:solidFill>
                          <a:effectLst/>
                          <a:latin typeface="+mn-lt"/>
                          <a:ea typeface="+mn-ea"/>
                          <a:cs typeface="+mn-cs"/>
                        </a:rPr>
                        <a:t>nci</a:t>
                      </a:r>
                      <a:r>
                        <a:rPr lang="tr-TR" sz="1300" b="1" kern="1200" dirty="0" smtClean="0">
                          <a:solidFill>
                            <a:srgbClr val="002060"/>
                          </a:solidFill>
                          <a:effectLst/>
                          <a:latin typeface="+mn-lt"/>
                          <a:ea typeface="+mn-ea"/>
                          <a:cs typeface="+mn-cs"/>
                        </a:rPr>
                        <a:t> maddesi ile 24/12/2013tarihli ve 28861 sayılı Resmî </a:t>
                      </a:r>
                      <a:r>
                        <a:rPr lang="tr-TR" sz="1300" b="1" kern="1200" dirty="0" err="1" smtClean="0">
                          <a:solidFill>
                            <a:srgbClr val="002060"/>
                          </a:solidFill>
                          <a:effectLst/>
                          <a:latin typeface="+mn-lt"/>
                          <a:ea typeface="+mn-ea"/>
                          <a:cs typeface="+mn-cs"/>
                        </a:rPr>
                        <a:t>Gazete’de</a:t>
                      </a:r>
                      <a:r>
                        <a:rPr lang="tr-TR" sz="1300" b="1" kern="1200" dirty="0" smtClean="0">
                          <a:solidFill>
                            <a:srgbClr val="002060"/>
                          </a:solidFill>
                          <a:effectLst/>
                          <a:latin typeface="+mn-lt"/>
                          <a:ea typeface="+mn-ea"/>
                          <a:cs typeface="+mn-cs"/>
                        </a:rPr>
                        <a:t> yayımlanan İş Sağlığı ve Güvenliği Hizmetlerinin Desteklenmesi Hakkında Yönetmeliğin 6 </a:t>
                      </a:r>
                      <a:r>
                        <a:rPr lang="tr-TR" sz="1300" b="1" kern="1200" dirty="0" err="1" smtClean="0">
                          <a:solidFill>
                            <a:srgbClr val="002060"/>
                          </a:solidFill>
                          <a:effectLst/>
                          <a:latin typeface="+mn-lt"/>
                          <a:ea typeface="+mn-ea"/>
                          <a:cs typeface="+mn-cs"/>
                        </a:rPr>
                        <a:t>ncı</a:t>
                      </a:r>
                      <a:r>
                        <a:rPr lang="tr-TR" sz="1300" b="1" kern="1200" dirty="0" smtClean="0">
                          <a:solidFill>
                            <a:srgbClr val="002060"/>
                          </a:solidFill>
                          <a:effectLst/>
                          <a:latin typeface="+mn-lt"/>
                          <a:ea typeface="+mn-ea"/>
                          <a:cs typeface="+mn-cs"/>
                        </a:rPr>
                        <a:t> maddesi.</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260631754"/>
              </p:ext>
            </p:extLst>
          </p:nvPr>
        </p:nvGraphicFramePr>
        <p:xfrm>
          <a:off x="106957" y="1494261"/>
          <a:ext cx="12021542" cy="635889"/>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605971">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10’dan az çalışanı bulunan tehlikeli ve çok tehlikeli sınıfta yer alan işyerlerinde iş sağlığı ve güvenliği hizmetlerinin desteklenmesi amacıyla 1/1/2014 tarihinden itibaren sigortalı başına günlük brüt asgari ücretin tehlikeli sınıfta yer alan işyerlerinde %1,4’i, çok tehlikeli sınıfta yer alan işyerlerinde  %1,6’sı işverene ödenmektedir. Finansmanı SGK (Kısa vadeli sigorta kollarından) tarafından karşılanmaktadır. </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359162612"/>
              </p:ext>
            </p:extLst>
          </p:nvPr>
        </p:nvGraphicFramePr>
        <p:xfrm>
          <a:off x="94072" y="2087986"/>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0370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969501475"/>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smtClean="0">
                <a:solidFill>
                  <a:schemeClr val="bg1"/>
                </a:solidFill>
                <a:latin typeface="Arial" panose="020B0604020202020204" pitchFamily="34" charset="0"/>
              </a:rPr>
              <a:t>14</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2092821522"/>
              </p:ext>
            </p:extLst>
          </p:nvPr>
        </p:nvGraphicFramePr>
        <p:xfrm>
          <a:off x="7597833" y="830709"/>
          <a:ext cx="2502131" cy="625855"/>
        </p:xfrm>
        <a:graphic>
          <a:graphicData uri="http://schemas.openxmlformats.org/drawingml/2006/table">
            <a:tbl>
              <a:tblPr firstRow="1" firstCol="1" bandRow="1">
                <a:tableStyleId>{5C22544A-7EE6-4342-B048-85BDC9FD1C3A}</a:tableStyleId>
              </a:tblPr>
              <a:tblGrid>
                <a:gridCol w="1381612">
                  <a:extLst>
                    <a:ext uri="{9D8B030D-6E8A-4147-A177-3AD203B41FA5}">
                      <a16:colId xmlns:a16="http://schemas.microsoft.com/office/drawing/2014/main" val="2643230235"/>
                    </a:ext>
                  </a:extLst>
                </a:gridCol>
                <a:gridCol w="1120519">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smtClean="0">
                          <a:effectLst/>
                          <a:latin typeface="Calibri" panose="020F0502020204030204" pitchFamily="34" charset="0"/>
                          <a:ea typeface="Times New Roman" panose="02020603050405020304" pitchFamily="18" charset="0"/>
                          <a:cs typeface="Times New Roman" panose="02020603050405020304" pitchFamily="18" charset="0"/>
                        </a:rPr>
                        <a:t>1/1/2014</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972918410"/>
              </p:ext>
            </p:extLst>
          </p:nvPr>
        </p:nvGraphicFramePr>
        <p:xfrm>
          <a:off x="81187" y="2140989"/>
          <a:ext cx="12047311" cy="1471549"/>
        </p:xfrm>
        <a:graphic>
          <a:graphicData uri="http://schemas.openxmlformats.org/drawingml/2006/table">
            <a:tbl>
              <a:tblPr>
                <a:tableStyleId>{5C22544A-7EE6-4342-B048-85BDC9FD1C3A}</a:tableStyleId>
              </a:tblPr>
              <a:tblGrid>
                <a:gridCol w="12047311">
                  <a:extLst>
                    <a:ext uri="{9D8B030D-6E8A-4147-A177-3AD203B41FA5}">
                      <a16:colId xmlns:a16="http://schemas.microsoft.com/office/drawing/2014/main" val="3341802642"/>
                    </a:ext>
                  </a:extLst>
                </a:gridCol>
              </a:tblGrid>
              <a:tr h="1192415">
                <a:tc>
                  <a:txBody>
                    <a:bodyPr/>
                    <a:lstStyle/>
                    <a:p>
                      <a:pPr indent="228600" algn="l">
                        <a:lnSpc>
                          <a:spcPct val="107000"/>
                        </a:lnSpc>
                        <a:spcAft>
                          <a:spcPts val="800"/>
                        </a:spcAft>
                      </a:pPr>
                      <a:r>
                        <a:rPr lang="tr-TR" sz="1200" b="1" dirty="0">
                          <a:effectLst/>
                        </a:rPr>
                        <a:t>Yararlanma Şartları:</a:t>
                      </a:r>
                      <a:endParaRPr lang="tr-TR" sz="1100" b="1" dirty="0">
                        <a:effectLst/>
                      </a:endParaRPr>
                    </a:p>
                    <a:p>
                      <a:pPr marL="342900" lvl="0" indent="-342900" algn="just">
                        <a:lnSpc>
                          <a:spcPct val="107000"/>
                        </a:lnSpc>
                        <a:spcAft>
                          <a:spcPts val="0"/>
                        </a:spcAft>
                        <a:buFont typeface="Wingdings" panose="05000000000000000000" pitchFamily="2" charset="2"/>
                        <a:buChar char=""/>
                      </a:pPr>
                      <a:r>
                        <a:rPr lang="tr-TR" sz="1200" dirty="0">
                          <a:effectLst/>
                        </a:rPr>
                        <a:t>Türkiye genelinde, tehlikeli ve çok tehlikeli sınıfta yer alan işyerlerinde ondan az çalışanın bulunması,</a:t>
                      </a:r>
                    </a:p>
                    <a:p>
                      <a:pPr marL="342900" lvl="0" indent="-342900" algn="just">
                        <a:lnSpc>
                          <a:spcPct val="107000"/>
                        </a:lnSpc>
                        <a:spcAft>
                          <a:spcPts val="0"/>
                        </a:spcAft>
                        <a:buFont typeface="Wingdings" panose="05000000000000000000" pitchFamily="2" charset="2"/>
                        <a:buChar char=""/>
                      </a:pPr>
                      <a:r>
                        <a:rPr lang="tr-TR" sz="1200" dirty="0">
                          <a:effectLst/>
                        </a:rPr>
                        <a:t>Aylık prim ve hizmet belgelerinin yasal süresi içinde Kuruma verilmesi,</a:t>
                      </a:r>
                    </a:p>
                    <a:p>
                      <a:pPr marL="342900" lvl="0" indent="-342900" algn="just">
                        <a:lnSpc>
                          <a:spcPct val="107000"/>
                        </a:lnSpc>
                        <a:spcAft>
                          <a:spcPts val="0"/>
                        </a:spcAft>
                        <a:buFont typeface="Wingdings" panose="05000000000000000000" pitchFamily="2" charset="2"/>
                        <a:buChar char=""/>
                      </a:pPr>
                      <a:r>
                        <a:rPr lang="tr-TR" sz="1200" dirty="0">
                          <a:effectLst/>
                        </a:rPr>
                        <a:t>Kuruma yasal süresi içerisinde ödenmemiş prim ve prime ilişkin borcun bulunmaması,</a:t>
                      </a:r>
                    </a:p>
                    <a:p>
                      <a:pPr marL="342900" lvl="0" indent="-342900" algn="just">
                        <a:lnSpc>
                          <a:spcPct val="107000"/>
                        </a:lnSpc>
                        <a:spcAft>
                          <a:spcPts val="0"/>
                        </a:spcAft>
                        <a:buFont typeface="Wingdings" panose="05000000000000000000" pitchFamily="2" charset="2"/>
                        <a:buChar char=""/>
                      </a:pPr>
                      <a:r>
                        <a:rPr lang="tr-TR" sz="1200" dirty="0">
                          <a:effectLst/>
                        </a:rPr>
                        <a:t>Kayıt dışı sigortalı çalıştırılmaması, </a:t>
                      </a:r>
                    </a:p>
                    <a:p>
                      <a:pPr marL="342900" lvl="0" indent="-342900" algn="just">
                        <a:lnSpc>
                          <a:spcPct val="107000"/>
                        </a:lnSpc>
                        <a:spcAft>
                          <a:spcPts val="0"/>
                        </a:spcAft>
                        <a:buFont typeface="Wingdings" panose="05000000000000000000" pitchFamily="2" charset="2"/>
                        <a:buChar char=""/>
                      </a:pPr>
                      <a:r>
                        <a:rPr lang="tr-TR" sz="1200" dirty="0">
                          <a:effectLst/>
                        </a:rPr>
                        <a:t>Kurum adına tehlikeli ve çok tehlikeli işyerleri için yansıtma faturası düzenlenmesi ve üniteye verilmesi,</a:t>
                      </a:r>
                    </a:p>
                    <a:p>
                      <a:pPr marL="342900" lvl="0" indent="-342900" algn="just">
                        <a:lnSpc>
                          <a:spcPct val="107000"/>
                        </a:lnSpc>
                        <a:spcAft>
                          <a:spcPts val="0"/>
                        </a:spcAft>
                        <a:buFont typeface="Wingdings" panose="05000000000000000000" pitchFamily="2" charset="2"/>
                        <a:buChar char=""/>
                      </a:pPr>
                      <a:r>
                        <a:rPr lang="tr-TR" sz="1200" dirty="0">
                          <a:effectLst/>
                        </a:rPr>
                        <a:t>İşyerinin, İSG-</a:t>
                      </a:r>
                      <a:r>
                        <a:rPr lang="tr-TR" sz="1200" dirty="0" err="1">
                          <a:effectLst/>
                        </a:rPr>
                        <a:t>KATİP’e</a:t>
                      </a:r>
                      <a:r>
                        <a:rPr lang="tr-TR" sz="1200" dirty="0">
                          <a:effectLst/>
                        </a:rPr>
                        <a:t> kayıtlı onaylanmış ve devam eden iş sağlığı ve güvenliği hizmetlerinin verilmesine ilişkin hizmet sunucusu ile yapılmış bir sözleşmesinin olması gerekmektedir.</a:t>
                      </a:r>
                      <a:endParaRPr lang="tr-TR" sz="1200" dirty="0">
                        <a:effectLst/>
                        <a:latin typeface="Times New Roman" panose="02020603050405020304" pitchFamily="18" charset="0"/>
                        <a:ea typeface="Times New Roman" panose="02020603050405020304" pitchFamily="18" charset="0"/>
                      </a:endParaRPr>
                    </a:p>
                  </a:txBody>
                  <a:tcPr marL="89535" marR="89535" marT="0" marB="0"/>
                </a:tc>
                <a:extLst>
                  <a:ext uri="{0D108BD9-81ED-4DB2-BD59-A6C34878D82A}">
                    <a16:rowId xmlns:a16="http://schemas.microsoft.com/office/drawing/2014/main" val="3288567608"/>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3076054565"/>
              </p:ext>
            </p:extLst>
          </p:nvPr>
        </p:nvGraphicFramePr>
        <p:xfrm>
          <a:off x="81187" y="3612539"/>
          <a:ext cx="12034428" cy="1957070"/>
        </p:xfrm>
        <a:graphic>
          <a:graphicData uri="http://schemas.openxmlformats.org/drawingml/2006/table">
            <a:tbl>
              <a:tblPr>
                <a:tableStyleId>{5C22544A-7EE6-4342-B048-85BDC9FD1C3A}</a:tableStyleId>
              </a:tblPr>
              <a:tblGrid>
                <a:gridCol w="12034428">
                  <a:extLst>
                    <a:ext uri="{9D8B030D-6E8A-4147-A177-3AD203B41FA5}">
                      <a16:colId xmlns:a16="http://schemas.microsoft.com/office/drawing/2014/main" val="3640921159"/>
                    </a:ext>
                  </a:extLst>
                </a:gridCol>
              </a:tblGrid>
              <a:tr h="1827332">
                <a:tc>
                  <a:txBody>
                    <a:bodyPr/>
                    <a:lstStyle/>
                    <a:p>
                      <a:pPr indent="228600" algn="l">
                        <a:lnSpc>
                          <a:spcPct val="107000"/>
                        </a:lnSpc>
                        <a:spcAft>
                          <a:spcPts val="0"/>
                        </a:spcAft>
                      </a:pPr>
                      <a:r>
                        <a:rPr lang="tr-TR" sz="1200" b="1" dirty="0">
                          <a:effectLst/>
                        </a:rPr>
                        <a:t>Destek ödemelerine ilişkin başvurular;</a:t>
                      </a:r>
                    </a:p>
                    <a:p>
                      <a:pPr marL="342900" lvl="0" indent="-342900" algn="l">
                        <a:lnSpc>
                          <a:spcPct val="107000"/>
                        </a:lnSpc>
                        <a:spcAft>
                          <a:spcPts val="0"/>
                        </a:spcAft>
                        <a:buFont typeface="Wingdings" panose="05000000000000000000" pitchFamily="2" charset="2"/>
                        <a:buChar char=""/>
                      </a:pPr>
                      <a:r>
                        <a:rPr lang="tr-TR" sz="1200" dirty="0">
                          <a:effectLst/>
                        </a:rPr>
                        <a:t>Ocak, şubat ve mart ayları için nisan ayının,</a:t>
                      </a:r>
                    </a:p>
                    <a:p>
                      <a:pPr marL="342900" lvl="0" indent="-342900" algn="l">
                        <a:lnSpc>
                          <a:spcPct val="107000"/>
                        </a:lnSpc>
                        <a:spcAft>
                          <a:spcPts val="0"/>
                        </a:spcAft>
                        <a:buFont typeface="Wingdings" panose="05000000000000000000" pitchFamily="2" charset="2"/>
                        <a:buChar char=""/>
                      </a:pPr>
                      <a:r>
                        <a:rPr lang="tr-TR" sz="1200" dirty="0">
                          <a:effectLst/>
                        </a:rPr>
                        <a:t>Nisan, mayıs ve haziran ayları için temmuz ayının,</a:t>
                      </a:r>
                    </a:p>
                    <a:p>
                      <a:pPr marL="342900" lvl="0" indent="-342900" algn="l">
                        <a:lnSpc>
                          <a:spcPct val="107000"/>
                        </a:lnSpc>
                        <a:spcAft>
                          <a:spcPts val="0"/>
                        </a:spcAft>
                        <a:buFont typeface="Wingdings" panose="05000000000000000000" pitchFamily="2" charset="2"/>
                        <a:buChar char=""/>
                      </a:pPr>
                      <a:r>
                        <a:rPr lang="tr-TR" sz="1200" dirty="0">
                          <a:effectLst/>
                        </a:rPr>
                        <a:t>Temmuz, ağustos ve eylül ayları için ekim ayının,</a:t>
                      </a:r>
                    </a:p>
                    <a:p>
                      <a:pPr marL="342900" lvl="0" indent="-342900" algn="l">
                        <a:lnSpc>
                          <a:spcPct val="107000"/>
                        </a:lnSpc>
                        <a:spcAft>
                          <a:spcPts val="0"/>
                        </a:spcAft>
                        <a:buFont typeface="Wingdings" panose="05000000000000000000" pitchFamily="2" charset="2"/>
                        <a:buChar char=""/>
                      </a:pPr>
                      <a:r>
                        <a:rPr lang="tr-TR" sz="1200" dirty="0">
                          <a:effectLst/>
                        </a:rPr>
                        <a:t>Ekim, kasım ve aralık ayları için izleyen yılın ocak ayının sonuna kadar yapılır.</a:t>
                      </a:r>
                    </a:p>
                    <a:p>
                      <a:pPr marL="228600" algn="l">
                        <a:lnSpc>
                          <a:spcPct val="107000"/>
                        </a:lnSpc>
                        <a:spcAft>
                          <a:spcPts val="0"/>
                        </a:spcAft>
                      </a:pPr>
                      <a:r>
                        <a:rPr lang="tr-TR" sz="1200" dirty="0">
                          <a:effectLst/>
                        </a:rPr>
                        <a:t>Ödemeler:</a:t>
                      </a:r>
                    </a:p>
                    <a:p>
                      <a:pPr marL="342900" lvl="0" indent="-342900" algn="l">
                        <a:lnSpc>
                          <a:spcPct val="107000"/>
                        </a:lnSpc>
                        <a:spcAft>
                          <a:spcPts val="0"/>
                        </a:spcAft>
                        <a:buFont typeface="Wingdings" panose="05000000000000000000" pitchFamily="2" charset="2"/>
                        <a:buChar char=""/>
                      </a:pPr>
                      <a:r>
                        <a:rPr lang="tr-TR" sz="1200" dirty="0">
                          <a:effectLst/>
                        </a:rPr>
                        <a:t>Birinci dönem destek ödemeleri ocak, şubat ve mart ayları için mayıs ayının sonunda,</a:t>
                      </a:r>
                    </a:p>
                    <a:p>
                      <a:pPr marL="342900" lvl="0" indent="-342900" algn="l">
                        <a:lnSpc>
                          <a:spcPct val="107000"/>
                        </a:lnSpc>
                        <a:spcAft>
                          <a:spcPts val="0"/>
                        </a:spcAft>
                        <a:buFont typeface="Wingdings" panose="05000000000000000000" pitchFamily="2" charset="2"/>
                        <a:buChar char=""/>
                      </a:pPr>
                      <a:r>
                        <a:rPr lang="tr-TR" sz="1200" dirty="0">
                          <a:effectLst/>
                        </a:rPr>
                        <a:t>İkinci dönem destek ödemeleri nisan, mayıs ve haziran ayları için ağustos ayının sonunda,</a:t>
                      </a:r>
                    </a:p>
                    <a:p>
                      <a:pPr marL="342900" lvl="0" indent="-342900" algn="l">
                        <a:lnSpc>
                          <a:spcPct val="107000"/>
                        </a:lnSpc>
                        <a:spcAft>
                          <a:spcPts val="0"/>
                        </a:spcAft>
                        <a:buFont typeface="Wingdings" panose="05000000000000000000" pitchFamily="2" charset="2"/>
                        <a:buChar char=""/>
                      </a:pPr>
                      <a:r>
                        <a:rPr lang="tr-TR" sz="1200" dirty="0">
                          <a:effectLst/>
                        </a:rPr>
                        <a:t>Üçüncü dönem destek ödemeleri temmuz, ağustos ve eylül ayları için kasım ayının sonunda,</a:t>
                      </a:r>
                    </a:p>
                    <a:p>
                      <a:pPr marL="342900" lvl="0" indent="-342900" algn="l">
                        <a:lnSpc>
                          <a:spcPct val="107000"/>
                        </a:lnSpc>
                        <a:spcAft>
                          <a:spcPts val="0"/>
                        </a:spcAft>
                        <a:buFont typeface="Wingdings" panose="05000000000000000000" pitchFamily="2" charset="2"/>
                        <a:buChar char=""/>
                      </a:pPr>
                      <a:r>
                        <a:rPr lang="tr-TR" sz="1200" dirty="0">
                          <a:effectLst/>
                        </a:rPr>
                        <a:t>Dördüncü dönem destek ödemeleri ekim, kasım ve aralık ayları için izleyen yılın şubat ayının sonunda gerçekleştirilir.</a:t>
                      </a:r>
                      <a:endParaRPr lang="tr-TR" sz="1200" dirty="0">
                        <a:effectLst/>
                        <a:latin typeface="Times New Roman" panose="02020603050405020304" pitchFamily="18" charset="0"/>
                        <a:ea typeface="Times New Roman" panose="02020603050405020304" pitchFamily="18" charset="0"/>
                      </a:endParaRPr>
                    </a:p>
                  </a:txBody>
                  <a:tcPr marL="89535" marR="89535" marT="0" marB="0"/>
                </a:tc>
                <a:extLst>
                  <a:ext uri="{0D108BD9-81ED-4DB2-BD59-A6C34878D82A}">
                    <a16:rowId xmlns:a16="http://schemas.microsoft.com/office/drawing/2014/main" val="3692060178"/>
                  </a:ext>
                </a:extLst>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220908669"/>
              </p:ext>
            </p:extLst>
          </p:nvPr>
        </p:nvGraphicFramePr>
        <p:xfrm>
          <a:off x="94073" y="5569609"/>
          <a:ext cx="12021542" cy="955883"/>
        </p:xfrm>
        <a:graphic>
          <a:graphicData uri="http://schemas.openxmlformats.org/drawingml/2006/table">
            <a:tbl>
              <a:tblPr firstRow="1" firstCol="1" bandRow="1"/>
              <a:tblGrid>
                <a:gridCol w="5575137">
                  <a:extLst>
                    <a:ext uri="{9D8B030D-6E8A-4147-A177-3AD203B41FA5}">
                      <a16:colId xmlns:a16="http://schemas.microsoft.com/office/drawing/2014/main" val="568512312"/>
                    </a:ext>
                  </a:extLst>
                </a:gridCol>
                <a:gridCol w="6446405">
                  <a:extLst>
                    <a:ext uri="{9D8B030D-6E8A-4147-A177-3AD203B41FA5}">
                      <a16:colId xmlns:a16="http://schemas.microsoft.com/office/drawing/2014/main" val="772339943"/>
                    </a:ext>
                  </a:extLst>
                </a:gridCol>
              </a:tblGrid>
              <a:tr h="309236">
                <a:tc gridSpan="2">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RAKAMLARLA TEŞVİK ÖRNEKLERİ </a:t>
                      </a:r>
                      <a:r>
                        <a:rPr lang="tr-TR" sz="1100" b="1">
                          <a:effectLst/>
                          <a:latin typeface="Calibri" panose="020F0502020204030204" pitchFamily="34" charset="0"/>
                          <a:ea typeface="Times New Roman" panose="02020603050405020304" pitchFamily="18" charset="0"/>
                          <a:cs typeface="Times New Roman" panose="02020603050405020304" pitchFamily="18" charset="0"/>
                        </a:rPr>
                        <a:t>(</a:t>
                      </a:r>
                      <a:r>
                        <a:rPr lang="tr-TR" sz="1100" b="1" smtClean="0">
                          <a:effectLst/>
                          <a:latin typeface="Calibri" panose="020F0502020204030204" pitchFamily="34" charset="0"/>
                          <a:ea typeface="Times New Roman" panose="02020603050405020304" pitchFamily="18" charset="0"/>
                          <a:cs typeface="Times New Roman" panose="02020603050405020304" pitchFamily="18" charset="0"/>
                        </a:rPr>
                        <a:t>2020 </a:t>
                      </a: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Rakamlarına Göre)</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ACB9CA"/>
                    </a:solidFill>
                  </a:tcPr>
                </a:tc>
                <a:tc hMerge="1">
                  <a:txBody>
                    <a:bodyPr/>
                    <a:lstStyle/>
                    <a:p>
                      <a:endParaRPr lang="tr-TR"/>
                    </a:p>
                  </a:txBody>
                  <a:tcPr/>
                </a:tc>
                <a:extLst>
                  <a:ext uri="{0D108BD9-81ED-4DB2-BD59-A6C34878D82A}">
                    <a16:rowId xmlns:a16="http://schemas.microsoft.com/office/drawing/2014/main" val="172108182"/>
                  </a:ext>
                </a:extLst>
              </a:tr>
              <a:tr h="337411">
                <a:tc gridSpan="2">
                  <a:txBody>
                    <a:bodyPr/>
                    <a:lstStyle/>
                    <a:p>
                      <a:pPr algn="ctr">
                        <a:lnSpc>
                          <a:spcPct val="107000"/>
                        </a:lnSpc>
                        <a:spcAft>
                          <a:spcPts val="0"/>
                        </a:spcAft>
                      </a:pPr>
                      <a:r>
                        <a:rPr lang="tr-TR" sz="1200" dirty="0">
                          <a:effectLst/>
                          <a:latin typeface="Calibri" panose="020F0502020204030204" pitchFamily="34" charset="0"/>
                          <a:ea typeface="Times New Roman" panose="02020603050405020304" pitchFamily="18" charset="0"/>
                          <a:cs typeface="Times New Roman" panose="02020603050405020304" pitchFamily="18" charset="0"/>
                        </a:rPr>
                        <a:t>DESTEK TUTARI (Bir Sigortalı İçin 30 Günlük)</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2CC"/>
                    </a:solidFill>
                  </a:tcPr>
                </a:tc>
                <a:tc hMerge="1">
                  <a:txBody>
                    <a:bodyPr/>
                    <a:lstStyle/>
                    <a:p>
                      <a:endParaRPr lang="tr-TR"/>
                    </a:p>
                  </a:txBody>
                  <a:tcPr/>
                </a:tc>
                <a:extLst>
                  <a:ext uri="{0D108BD9-81ED-4DB2-BD59-A6C34878D82A}">
                    <a16:rowId xmlns:a16="http://schemas.microsoft.com/office/drawing/2014/main" val="2465669530"/>
                  </a:ext>
                </a:extLst>
              </a:tr>
              <a:tr h="309236">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SPEK ALT SINIR ( TEHLİKELİ İŞYERİ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41,20 TL</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SPEK ALT SINIR ( ÇOK TEHLİKELİ İŞYERİ )</a:t>
                      </a: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100" dirty="0" smtClean="0">
                          <a:effectLst/>
                          <a:latin typeface="Calibri" panose="020F0502020204030204" pitchFamily="34" charset="0"/>
                          <a:ea typeface="Times New Roman" panose="02020603050405020304" pitchFamily="18" charset="0"/>
                          <a:cs typeface="Times New Roman" panose="02020603050405020304" pitchFamily="18" charset="0"/>
                        </a:rPr>
                        <a:t>47,09TL</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EEAF6"/>
                    </a:solidFill>
                  </a:tcPr>
                </a:tc>
                <a:extLst>
                  <a:ext uri="{0D108BD9-81ED-4DB2-BD59-A6C34878D82A}">
                    <a16:rowId xmlns:a16="http://schemas.microsoft.com/office/drawing/2014/main" val="1316879781"/>
                  </a:ext>
                </a:extLst>
              </a:tr>
            </a:tbl>
          </a:graphicData>
        </a:graphic>
      </p:graphicFrame>
    </p:spTree>
    <p:extLst>
      <p:ext uri="{BB962C8B-B14F-4D97-AF65-F5344CB8AC3E}">
        <p14:creationId xmlns:p14="http://schemas.microsoft.com/office/powerpoint/2010/main" val="76369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6000" r="-26000"/>
          </a:stretch>
        </a:blipFill>
        <a:effectLst/>
      </p:bgPr>
    </p:bg>
    <p:spTree>
      <p:nvGrpSpPr>
        <p:cNvPr id="1" name=""/>
        <p:cNvGrpSpPr/>
        <p:nvPr/>
      </p:nvGrpSpPr>
      <p:grpSpPr>
        <a:xfrm>
          <a:off x="0" y="0"/>
          <a:ext cx="0" cy="0"/>
          <a:chOff x="0" y="0"/>
          <a:chExt cx="0" cy="0"/>
        </a:xfrm>
      </p:grpSpPr>
      <p:sp>
        <p:nvSpPr>
          <p:cNvPr id="29" name="İçerik Yer Tutucusu 2">
            <a:extLst>
              <a:ext uri="{FF2B5EF4-FFF2-40B4-BE49-F238E27FC236}">
                <a16:creationId xmlns:a16="http://schemas.microsoft.com/office/drawing/2014/main" id="{371719FB-447E-4E32-BBD5-7BF11C1DEFEF}"/>
              </a:ext>
            </a:extLst>
          </p:cNvPr>
          <p:cNvSpPr txBox="1">
            <a:spLocks/>
          </p:cNvSpPr>
          <p:nvPr/>
        </p:nvSpPr>
        <p:spPr>
          <a:xfrm>
            <a:off x="132550" y="900546"/>
            <a:ext cx="11871479" cy="2452255"/>
          </a:xfrm>
          <a:prstGeom prst="rect">
            <a:avLst/>
          </a:prstGeom>
          <a:solidFill>
            <a:schemeClr val="accent2">
              <a:lumMod val="20000"/>
              <a:lumOff val="80000"/>
              <a:alpha val="50000"/>
            </a:schemeClr>
          </a:solidFill>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8016" lvl="1" indent="0" algn="just">
              <a:buFont typeface="Calibri" pitchFamily="34" charset="0"/>
              <a:buNone/>
            </a:pPr>
            <a:r>
              <a:rPr lang="tr-TR" sz="1400" dirty="0">
                <a:solidFill>
                  <a:srgbClr val="C00000"/>
                </a:solidFill>
                <a:latin typeface="Calibri" panose="020F0502020204030204" pitchFamily="34" charset="0"/>
                <a:cs typeface="Calibri" panose="020F0502020204030204" pitchFamily="34" charset="0"/>
              </a:rPr>
              <a:t>	</a:t>
            </a:r>
          </a:p>
          <a:p>
            <a:pPr marL="128016" lvl="1" indent="0" algn="just">
              <a:buFont typeface="Calibri" pitchFamily="34" charset="0"/>
              <a:buNone/>
            </a:pPr>
            <a:r>
              <a:rPr lang="tr-TR" sz="1600" dirty="0">
                <a:solidFill>
                  <a:srgbClr val="C00000"/>
                </a:solidFill>
                <a:latin typeface="Calibri" panose="020F0502020204030204" pitchFamily="34" charset="0"/>
                <a:cs typeface="Calibri" panose="020F0502020204030204" pitchFamily="34" charset="0"/>
              </a:rPr>
              <a:t>5510 sayılı Kanunun 4 üncü maddesinin birinci fıkrasının (a) bendi kapsamında sigortalı çalıştıran özel sektör işyeri işverenlerine, </a:t>
            </a:r>
            <a:endParaRPr lang="tr-TR" sz="1600" dirty="0" smtClean="0">
              <a:solidFill>
                <a:srgbClr val="C00000"/>
              </a:solidFill>
              <a:latin typeface="Calibri" panose="020F0502020204030204" pitchFamily="34" charset="0"/>
              <a:cs typeface="Calibri" panose="020F0502020204030204" pitchFamily="34" charset="0"/>
            </a:endParaRPr>
          </a:p>
          <a:p>
            <a:pPr marL="128016" lvl="1" indent="0" algn="just">
              <a:buFont typeface="Calibri" pitchFamily="34" charset="0"/>
              <a:buNone/>
            </a:pPr>
            <a:endParaRPr lang="tr-TR" sz="1600" dirty="0" smtClean="0">
              <a:solidFill>
                <a:srgbClr val="C00000"/>
              </a:solidFill>
              <a:latin typeface="Calibri" panose="020F0502020204030204" pitchFamily="34" charset="0"/>
              <a:cs typeface="Calibri" panose="020F0502020204030204" pitchFamily="34" charset="0"/>
            </a:endParaRP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K</a:t>
            </a:r>
            <a:r>
              <a:rPr lang="tr-TR" sz="1600" dirty="0" smtClean="0">
                <a:solidFill>
                  <a:srgbClr val="C00000"/>
                </a:solidFill>
                <a:latin typeface="Calibri" panose="020F0502020204030204" pitchFamily="34" charset="0"/>
                <a:cs typeface="Calibri" panose="020F0502020204030204" pitchFamily="34" charset="0"/>
              </a:rPr>
              <a:t>ayıtlı </a:t>
            </a:r>
            <a:r>
              <a:rPr lang="tr-TR" sz="1600" dirty="0">
                <a:solidFill>
                  <a:srgbClr val="C00000"/>
                </a:solidFill>
                <a:latin typeface="Calibri" panose="020F0502020204030204" pitchFamily="34" charset="0"/>
                <a:cs typeface="Calibri" panose="020F0502020204030204" pitchFamily="34" charset="0"/>
              </a:rPr>
              <a:t>sigortalı istihdamının arttırılması, </a:t>
            </a:r>
            <a:endParaRPr lang="tr-TR" sz="1600" dirty="0" smtClean="0">
              <a:solidFill>
                <a:srgbClr val="C00000"/>
              </a:solidFill>
              <a:latin typeface="Calibri" panose="020F0502020204030204" pitchFamily="34" charset="0"/>
              <a:cs typeface="Calibri" panose="020F0502020204030204" pitchFamily="34" charset="0"/>
            </a:endParaRP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K</a:t>
            </a:r>
            <a:r>
              <a:rPr lang="tr-TR" sz="1600" dirty="0" smtClean="0">
                <a:solidFill>
                  <a:srgbClr val="C00000"/>
                </a:solidFill>
                <a:latin typeface="Calibri" panose="020F0502020204030204" pitchFamily="34" charset="0"/>
                <a:cs typeface="Calibri" panose="020F0502020204030204" pitchFamily="34" charset="0"/>
              </a:rPr>
              <a:t>adınlar</a:t>
            </a:r>
            <a:r>
              <a:rPr lang="tr-TR" sz="1600" dirty="0">
                <a:solidFill>
                  <a:srgbClr val="C00000"/>
                </a:solidFill>
                <a:latin typeface="Calibri" panose="020F0502020204030204" pitchFamily="34" charset="0"/>
                <a:cs typeface="Calibri" panose="020F0502020204030204" pitchFamily="34" charset="0"/>
              </a:rPr>
              <a:t>, </a:t>
            </a:r>
            <a:r>
              <a:rPr lang="tr-TR" sz="1600" dirty="0" smtClean="0">
                <a:solidFill>
                  <a:srgbClr val="C00000"/>
                </a:solidFill>
                <a:latin typeface="Calibri" panose="020F0502020204030204" pitchFamily="34" charset="0"/>
                <a:cs typeface="Calibri" panose="020F0502020204030204" pitchFamily="34" charset="0"/>
              </a:rPr>
              <a:t>gençler </a:t>
            </a:r>
            <a:r>
              <a:rPr lang="tr-TR" sz="1600" dirty="0">
                <a:solidFill>
                  <a:srgbClr val="C00000"/>
                </a:solidFill>
                <a:latin typeface="Calibri" panose="020F0502020204030204" pitchFamily="34" charset="0"/>
                <a:cs typeface="Calibri" panose="020F0502020204030204" pitchFamily="34" charset="0"/>
              </a:rPr>
              <a:t>ve engelliler gibi dezavantajlı grupların istihdamının arttırılması, </a:t>
            </a:r>
            <a:endParaRPr lang="tr-TR" sz="1600" dirty="0" smtClean="0">
              <a:solidFill>
                <a:srgbClr val="C00000"/>
              </a:solidFill>
              <a:latin typeface="Calibri" panose="020F0502020204030204" pitchFamily="34" charset="0"/>
              <a:cs typeface="Calibri" panose="020F0502020204030204" pitchFamily="34" charset="0"/>
            </a:endParaRP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B</a:t>
            </a:r>
            <a:r>
              <a:rPr lang="tr-TR" sz="1600" dirty="0" smtClean="0">
                <a:solidFill>
                  <a:srgbClr val="C00000"/>
                </a:solidFill>
                <a:latin typeface="Calibri" panose="020F0502020204030204" pitchFamily="34" charset="0"/>
                <a:cs typeface="Calibri" panose="020F0502020204030204" pitchFamily="34" charset="0"/>
              </a:rPr>
              <a:t>ölgesel</a:t>
            </a:r>
            <a:r>
              <a:rPr lang="tr-TR" sz="1600" dirty="0">
                <a:solidFill>
                  <a:srgbClr val="C00000"/>
                </a:solidFill>
                <a:latin typeface="Calibri" panose="020F0502020204030204" pitchFamily="34" charset="0"/>
                <a:cs typeface="Calibri" panose="020F0502020204030204" pitchFamily="34" charset="0"/>
              </a:rPr>
              <a:t>, büyük ölçekli yatırımlar ile stratejik yatırımların özendirilmesi, </a:t>
            </a:r>
            <a:endParaRPr lang="tr-TR" sz="1600" dirty="0" smtClean="0">
              <a:solidFill>
                <a:srgbClr val="C00000"/>
              </a:solidFill>
              <a:latin typeface="Calibri" panose="020F0502020204030204" pitchFamily="34" charset="0"/>
              <a:cs typeface="Calibri" panose="020F0502020204030204" pitchFamily="34" charset="0"/>
            </a:endParaRP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B</a:t>
            </a:r>
            <a:r>
              <a:rPr lang="tr-TR" sz="1600" dirty="0" smtClean="0">
                <a:solidFill>
                  <a:srgbClr val="C00000"/>
                </a:solidFill>
                <a:latin typeface="Calibri" panose="020F0502020204030204" pitchFamily="34" charset="0"/>
                <a:cs typeface="Calibri" panose="020F0502020204030204" pitchFamily="34" charset="0"/>
              </a:rPr>
              <a:t>ölgesel </a:t>
            </a:r>
            <a:r>
              <a:rPr lang="tr-TR" sz="1600" dirty="0">
                <a:solidFill>
                  <a:srgbClr val="C00000"/>
                </a:solidFill>
                <a:latin typeface="Calibri" panose="020F0502020204030204" pitchFamily="34" charset="0"/>
                <a:cs typeface="Calibri" panose="020F0502020204030204" pitchFamily="34" charset="0"/>
              </a:rPr>
              <a:t>gelişmişlik farklılıklarının </a:t>
            </a:r>
            <a:r>
              <a:rPr lang="tr-TR" sz="1600" dirty="0" smtClean="0">
                <a:solidFill>
                  <a:srgbClr val="C00000"/>
                </a:solidFill>
                <a:latin typeface="Calibri" panose="020F0502020204030204" pitchFamily="34" charset="0"/>
                <a:cs typeface="Calibri" panose="020F0502020204030204" pitchFamily="34" charset="0"/>
              </a:rPr>
              <a:t>azaltılması, </a:t>
            </a:r>
          </a:p>
          <a:p>
            <a:pPr marL="128016" lvl="1" indent="0" algn="just">
              <a:buFont typeface="Calibri" pitchFamily="34" charset="0"/>
              <a:buNone/>
            </a:pPr>
            <a:r>
              <a:rPr lang="tr-TR" sz="1600" dirty="0" smtClean="0">
                <a:solidFill>
                  <a:srgbClr val="C00000"/>
                </a:solidFill>
                <a:latin typeface="Calibri" panose="020F0502020204030204" pitchFamily="34" charset="0"/>
                <a:cs typeface="Calibri" panose="020F0502020204030204" pitchFamily="34" charset="0"/>
              </a:rPr>
              <a:t>amacıyla </a:t>
            </a:r>
            <a:r>
              <a:rPr lang="tr-TR" sz="1600" dirty="0">
                <a:solidFill>
                  <a:srgbClr val="C00000"/>
                </a:solidFill>
                <a:latin typeface="Calibri" panose="020F0502020204030204" pitchFamily="34" charset="0"/>
                <a:cs typeface="Calibri" panose="020F0502020204030204" pitchFamily="34" charset="0"/>
              </a:rPr>
              <a:t>çeşitli Kanunlarda yer alan sigorta primi teşvik, destek ve indirimlerden yararlanabilme imkanı sağlanmıştır. </a:t>
            </a:r>
          </a:p>
        </p:txBody>
      </p:sp>
      <p:sp>
        <p:nvSpPr>
          <p:cNvPr id="30" name="Unvan 1">
            <a:extLst>
              <a:ext uri="{FF2B5EF4-FFF2-40B4-BE49-F238E27FC236}">
                <a16:creationId xmlns:a16="http://schemas.microsoft.com/office/drawing/2014/main" id="{47EBB367-336C-4637-B1D9-1E1E9232443C}"/>
              </a:ext>
            </a:extLst>
          </p:cNvPr>
          <p:cNvSpPr txBox="1">
            <a:spLocks/>
          </p:cNvSpPr>
          <p:nvPr/>
        </p:nvSpPr>
        <p:spPr>
          <a:xfrm>
            <a:off x="1634837" y="180816"/>
            <a:ext cx="8382000" cy="88598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b="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SİGORTA PRİM TEŞVİKLERİ</a:t>
            </a:r>
          </a:p>
        </p:txBody>
      </p:sp>
      <p:sp>
        <p:nvSpPr>
          <p:cNvPr id="12" name="Dikdörtgen 11"/>
          <p:cNvSpPr/>
          <p:nvPr/>
        </p:nvSpPr>
        <p:spPr>
          <a:xfrm>
            <a:off x="132549" y="3505200"/>
            <a:ext cx="11871479" cy="3046988"/>
          </a:xfrm>
          <a:prstGeom prst="rect">
            <a:avLst/>
          </a:prstGeom>
          <a:solidFill>
            <a:schemeClr val="accent5">
              <a:lumMod val="40000"/>
              <a:lumOff val="60000"/>
              <a:alpha val="50000"/>
            </a:schemeClr>
          </a:solidFill>
        </p:spPr>
        <p:txBody>
          <a:bodyPr wrap="square">
            <a:spAutoFit/>
          </a:bodyPr>
          <a:lstStyle/>
          <a:p>
            <a:pPr marL="128016" lvl="1" indent="0" algn="just">
              <a:buFont typeface="Calibri" pitchFamily="34" charset="0"/>
              <a:buNone/>
            </a:pPr>
            <a:r>
              <a:rPr lang="tr-TR" sz="1600" b="1" dirty="0" smtClean="0">
                <a:latin typeface="Calibri" panose="020F0502020204030204" pitchFamily="34" charset="0"/>
                <a:cs typeface="Calibri" panose="020F0502020204030204" pitchFamily="34" charset="0"/>
              </a:rPr>
              <a:t>	Halihazırda </a:t>
            </a:r>
            <a:r>
              <a:rPr lang="tr-TR" sz="1600" b="1" dirty="0">
                <a:latin typeface="Calibri" panose="020F0502020204030204" pitchFamily="34" charset="0"/>
                <a:cs typeface="Calibri" panose="020F0502020204030204" pitchFamily="34" charset="0"/>
              </a:rPr>
              <a:t>uygulaması devam </a:t>
            </a:r>
            <a:r>
              <a:rPr lang="tr-TR" sz="1600" b="1" dirty="0" smtClean="0">
                <a:latin typeface="Calibri" panose="020F0502020204030204" pitchFamily="34" charset="0"/>
                <a:cs typeface="Calibri" panose="020F0502020204030204" pitchFamily="34" charset="0"/>
              </a:rPr>
              <a:t>eden; </a:t>
            </a:r>
          </a:p>
          <a:p>
            <a:pPr marL="128016" lvl="1" indent="0" algn="just">
              <a:buFont typeface="Calibri" pitchFamily="34" charset="0"/>
              <a:buNone/>
            </a:pPr>
            <a:endParaRPr lang="tr-TR" sz="1600" b="1" dirty="0" smtClean="0">
              <a:latin typeface="Calibri" panose="020F0502020204030204" pitchFamily="34" charset="0"/>
              <a:cs typeface="Calibri" panose="020F0502020204030204" pitchFamily="34" charset="0"/>
            </a:endParaRP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5510 Sayılı Kanunda </a:t>
            </a:r>
            <a:r>
              <a:rPr lang="tr-TR" sz="1600" b="1" dirty="0" smtClean="0">
                <a:solidFill>
                  <a:srgbClr val="0070C0"/>
                </a:solidFill>
                <a:latin typeface="Calibri" panose="020F0502020204030204" pitchFamily="34" charset="0"/>
                <a:cs typeface="Calibri" panose="020F0502020204030204" pitchFamily="34" charset="0"/>
              </a:rPr>
              <a:t>Üç,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4447 Sayılı İşsizlik Sigortası Kanununda </a:t>
            </a:r>
            <a:r>
              <a:rPr lang="tr-TR" sz="1600" b="1" dirty="0" smtClean="0">
                <a:solidFill>
                  <a:srgbClr val="0070C0"/>
                </a:solidFill>
                <a:latin typeface="Calibri" panose="020F0502020204030204" pitchFamily="34" charset="0"/>
                <a:cs typeface="Calibri" panose="020F0502020204030204" pitchFamily="34" charset="0"/>
              </a:rPr>
              <a:t>Beş,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4857 Sayılı İş Kanununda </a:t>
            </a:r>
            <a:r>
              <a:rPr lang="tr-TR" sz="1600" b="1" dirty="0" smtClean="0">
                <a:solidFill>
                  <a:srgbClr val="0070C0"/>
                </a:solidFill>
                <a:latin typeface="Calibri" panose="020F0502020204030204" pitchFamily="34" charset="0"/>
                <a:cs typeface="Calibri" panose="020F0502020204030204" pitchFamily="34" charset="0"/>
              </a:rPr>
              <a:t>Bir,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5746 Sayılı Araştırma Ve Geliştirme Faaliyetlerinin Desteklenmesi Hakkındaki Kanununda </a:t>
            </a:r>
            <a:r>
              <a:rPr lang="tr-TR" sz="1600" b="1" dirty="0" smtClean="0">
                <a:solidFill>
                  <a:srgbClr val="0070C0"/>
                </a:solidFill>
                <a:latin typeface="Calibri" panose="020F0502020204030204" pitchFamily="34" charset="0"/>
                <a:cs typeface="Calibri" panose="020F0502020204030204" pitchFamily="34" charset="0"/>
              </a:rPr>
              <a:t>Bir,</a:t>
            </a:r>
            <a:r>
              <a:rPr lang="tr-TR" sz="1600" b="1" dirty="0" smtClean="0">
                <a:solidFill>
                  <a:srgbClr val="FF0000"/>
                </a:solidFill>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5225 Sayılı Kültür Yatırımları Ve Girişimlerini Teşvik Kanununda </a:t>
            </a:r>
            <a:r>
              <a:rPr lang="tr-TR" sz="1600" b="1" dirty="0" smtClean="0">
                <a:solidFill>
                  <a:srgbClr val="0070C0"/>
                </a:solidFill>
                <a:latin typeface="Calibri" panose="020F0502020204030204" pitchFamily="34" charset="0"/>
                <a:cs typeface="Calibri" panose="020F0502020204030204" pitchFamily="34" charset="0"/>
              </a:rPr>
              <a:t>Bir,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2828 Sayılı Sosyal Hizmetler Kanununda </a:t>
            </a:r>
            <a:r>
              <a:rPr lang="tr-TR" sz="1600" b="1" dirty="0" smtClean="0">
                <a:solidFill>
                  <a:srgbClr val="0070C0"/>
                </a:solidFill>
                <a:latin typeface="Calibri" panose="020F0502020204030204" pitchFamily="34" charset="0"/>
                <a:cs typeface="Calibri" panose="020F0502020204030204" pitchFamily="34" charset="0"/>
              </a:rPr>
              <a:t>Bir</a:t>
            </a:r>
            <a:r>
              <a:rPr lang="tr-TR" sz="1600" b="1" dirty="0" smtClean="0">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3294 Sayılı Sosyal Yardımlaşma Ve Dayanışmayı Teşvik Kanununda </a:t>
            </a:r>
            <a:r>
              <a:rPr lang="tr-TR" sz="1600" b="1" dirty="0" smtClean="0">
                <a:solidFill>
                  <a:srgbClr val="0070C0"/>
                </a:solidFill>
                <a:latin typeface="Calibri" panose="020F0502020204030204" pitchFamily="34" charset="0"/>
                <a:cs typeface="Calibri" panose="020F0502020204030204" pitchFamily="34" charset="0"/>
              </a:rPr>
              <a:t>Bir,</a:t>
            </a:r>
            <a:r>
              <a:rPr lang="tr-TR" sz="1600" b="1" dirty="0" smtClean="0">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smtClean="0">
                <a:latin typeface="Calibri" panose="020F0502020204030204" pitchFamily="34" charset="0"/>
                <a:cs typeface="Calibri" panose="020F0502020204030204" pitchFamily="34" charset="0"/>
              </a:rPr>
              <a:t>6331 Sayılı Kanunda Yer Alan Teşvik</a:t>
            </a:r>
          </a:p>
          <a:p>
            <a:pPr marL="128016" lvl="1" algn="just"/>
            <a:endParaRPr lang="tr-TR" sz="1600" b="1" dirty="0">
              <a:solidFill>
                <a:srgbClr val="0070C0"/>
              </a:solidFill>
              <a:latin typeface="Calibri" panose="020F0502020204030204" pitchFamily="34" charset="0"/>
              <a:cs typeface="Calibri" panose="020F0502020204030204" pitchFamily="34" charset="0"/>
            </a:endParaRPr>
          </a:p>
          <a:p>
            <a:pPr marL="128016" lvl="1" algn="just"/>
            <a:r>
              <a:rPr lang="tr-TR" sz="1600" b="1" dirty="0" smtClean="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olmak üzere </a:t>
            </a:r>
            <a:r>
              <a:rPr lang="tr-TR" sz="1600" b="1" dirty="0" smtClean="0">
                <a:latin typeface="Calibri" panose="020F0502020204030204" pitchFamily="34" charset="0"/>
                <a:cs typeface="Calibri" panose="020F0502020204030204" pitchFamily="34" charset="0"/>
              </a:rPr>
              <a:t>toplamda </a:t>
            </a:r>
            <a:r>
              <a:rPr lang="tr-TR" sz="1600" b="1" dirty="0" smtClean="0">
                <a:solidFill>
                  <a:srgbClr val="0070C0"/>
                </a:solidFill>
                <a:latin typeface="Calibri" panose="020F0502020204030204" pitchFamily="34" charset="0"/>
                <a:cs typeface="Calibri" panose="020F0502020204030204" pitchFamily="34" charset="0"/>
              </a:rPr>
              <a:t>14 </a:t>
            </a:r>
            <a:r>
              <a:rPr lang="tr-TR" sz="1600" b="1" dirty="0" smtClean="0">
                <a:latin typeface="Calibri" panose="020F0502020204030204" pitchFamily="34" charset="0"/>
                <a:cs typeface="Calibri" panose="020F0502020204030204" pitchFamily="34" charset="0"/>
              </a:rPr>
              <a:t>adet prim teşvik </a:t>
            </a:r>
            <a:r>
              <a:rPr lang="tr-TR" sz="1600" b="1" dirty="0">
                <a:latin typeface="Calibri" panose="020F0502020204030204" pitchFamily="34" charset="0"/>
                <a:cs typeface="Calibri" panose="020F0502020204030204" pitchFamily="34" charset="0"/>
              </a:rPr>
              <a:t>ve destek uygulaması bulunmaktadır.  </a:t>
            </a:r>
          </a:p>
        </p:txBody>
      </p:sp>
    </p:spTree>
    <p:extLst>
      <p:ext uri="{BB962C8B-B14F-4D97-AF65-F5344CB8AC3E}">
        <p14:creationId xmlns:p14="http://schemas.microsoft.com/office/powerpoint/2010/main" val="3045939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26000" r="-26000"/>
          </a:stretch>
        </a:blipFill>
        <a:effectLst/>
      </p:bgPr>
    </p:bg>
    <p:spTree>
      <p:nvGrpSpPr>
        <p:cNvPr id="1" name=""/>
        <p:cNvGrpSpPr/>
        <p:nvPr/>
      </p:nvGrpSpPr>
      <p:grpSpPr>
        <a:xfrm>
          <a:off x="0" y="0"/>
          <a:ext cx="0" cy="0"/>
          <a:chOff x="0" y="0"/>
          <a:chExt cx="0" cy="0"/>
        </a:xfrm>
      </p:grpSpPr>
      <p:sp>
        <p:nvSpPr>
          <p:cNvPr id="28" name="Dikdörtgen 27"/>
          <p:cNvSpPr/>
          <p:nvPr/>
        </p:nvSpPr>
        <p:spPr>
          <a:xfrm>
            <a:off x="0" y="1913140"/>
            <a:ext cx="12192000" cy="165261"/>
          </a:xfrm>
          <a:prstGeom prst="rect">
            <a:avLst/>
          </a:prstGeom>
          <a:solidFill>
            <a:srgbClr val="ED1C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p:cNvGrpSpPr/>
          <p:nvPr/>
        </p:nvGrpSpPr>
        <p:grpSpPr>
          <a:xfrm>
            <a:off x="982810" y="419304"/>
            <a:ext cx="1817277" cy="1277316"/>
            <a:chOff x="483414" y="1666876"/>
            <a:chExt cx="2555231" cy="1862308"/>
          </a:xfrm>
        </p:grpSpPr>
        <p:sp>
          <p:nvSpPr>
            <p:cNvPr id="3" name="Aynı Yanın Köşesi Yuvarlatılmış Dikdörtgen 2"/>
            <p:cNvSpPr/>
            <p:nvPr/>
          </p:nvSpPr>
          <p:spPr>
            <a:xfrm>
              <a:off x="518179" y="1666876"/>
              <a:ext cx="2120731" cy="1862308"/>
            </a:xfrm>
            <a:prstGeom prst="round2SameRect">
              <a:avLst>
                <a:gd name="adj1" fmla="val 2572"/>
                <a:gd name="adj2" fmla="val 0"/>
              </a:avLst>
            </a:prstGeom>
            <a:solidFill>
              <a:schemeClr val="bg1">
                <a:lumMod val="95000"/>
                <a:alpha val="48000"/>
              </a:schemeClr>
            </a:solidFill>
            <a:ln>
              <a:noFill/>
            </a:ln>
            <a:effectLst>
              <a:outerShdw dir="5640000" sx="129000" sy="129000" algn="ctr" rotWithShape="0">
                <a:srgbClr val="E70613">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Dikdörtgen 5"/>
            <p:cNvSpPr/>
            <p:nvPr/>
          </p:nvSpPr>
          <p:spPr>
            <a:xfrm>
              <a:off x="483414" y="1965901"/>
              <a:ext cx="2555231" cy="1346201"/>
            </a:xfrm>
            <a:prstGeom prst="rect">
              <a:avLst/>
            </a:prstGeom>
          </p:spPr>
          <p:txBody>
            <a:bodyPr wrap="square">
              <a:spAutoFit/>
            </a:bodyPr>
            <a:lstStyle/>
            <a:p>
              <a:pPr lvl="0"/>
              <a:r>
                <a:rPr lang="tr-TR" sz="5400" b="1" dirty="0">
                  <a:solidFill>
                    <a:srgbClr val="2C8FD0"/>
                  </a:solidFill>
                  <a:effectLst>
                    <a:outerShdw blurRad="38100" dist="38100" dir="2700000" algn="tl">
                      <a:srgbClr val="000000">
                        <a:alpha val="43137"/>
                      </a:srgbClr>
                    </a:outerShdw>
                  </a:effectLst>
                </a:rPr>
                <a:t>5510</a:t>
              </a:r>
            </a:p>
          </p:txBody>
        </p:sp>
      </p:grpSp>
      <p:sp>
        <p:nvSpPr>
          <p:cNvPr id="12" name="Dikdörtgen 11">
            <a:extLst>
              <a:ext uri="{FF2B5EF4-FFF2-40B4-BE49-F238E27FC236}">
                <a16:creationId xmlns:a16="http://schemas.microsoft.com/office/drawing/2014/main" id="{6EAB013D-5873-4390-96B9-7B787DB7EBE8}"/>
              </a:ext>
            </a:extLst>
          </p:cNvPr>
          <p:cNvSpPr/>
          <p:nvPr/>
        </p:nvSpPr>
        <p:spPr>
          <a:xfrm>
            <a:off x="133474" y="2366555"/>
            <a:ext cx="4024986" cy="3043910"/>
          </a:xfrm>
          <a:prstGeom prst="rect">
            <a:avLst/>
          </a:prstGeom>
          <a:blipFill dpi="0" rotWithShape="1">
            <a:blip r:embed="rId3">
              <a:alphaModFix amt="45000"/>
            </a:blip>
            <a:srcRect/>
            <a:tile tx="0" ty="0" sx="100000" sy="100000" flip="none" algn="tl"/>
          </a:blipFill>
        </p:spPr>
        <p:txBody>
          <a:bodyPr wrap="square">
            <a:spAutoFit/>
          </a:bodyPr>
          <a:lstStyle/>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Malullük, Yaşlılık ve Ölüm Sigortası İşveren Hissesinden 5 Puanlık İndirim</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Yurtdışına Götürülen/Gönderilen Sigortalılar İçin Uygulanan 5 Puan İndirim</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smtClean="0">
                <a:latin typeface="Calibri" panose="020F0502020204030204" pitchFamily="34" charset="0"/>
                <a:cs typeface="Calibri" panose="020F0502020204030204" pitchFamily="34" charset="0"/>
              </a:rPr>
              <a:t>Yatırımlarda </a:t>
            </a:r>
            <a:r>
              <a:rPr lang="tr-TR" altLang="tr-TR" b="1" dirty="0">
                <a:latin typeface="Calibri" panose="020F0502020204030204" pitchFamily="34" charset="0"/>
                <a:cs typeface="Calibri" panose="020F0502020204030204" pitchFamily="34" charset="0"/>
              </a:rPr>
              <a:t>Devlet Yardımları Hakkında Kararlar Uyarınca Uygulanan Teşvik </a:t>
            </a:r>
          </a:p>
          <a:p>
            <a:pPr marL="342900" lvl="0" indent="-342900" defTabSz="800100">
              <a:lnSpc>
                <a:spcPct val="90000"/>
              </a:lnSpc>
              <a:spcBef>
                <a:spcPct val="0"/>
              </a:spcBef>
              <a:spcAft>
                <a:spcPct val="15000"/>
              </a:spcAft>
              <a:buFont typeface="Wingdings" panose="05000000000000000000" pitchFamily="2" charset="2"/>
              <a:buChar char="q"/>
            </a:pPr>
            <a:endParaRPr lang="tr-TR" b="1" dirty="0" smtClean="0">
              <a:latin typeface="Calibri" panose="020F0502020204030204" pitchFamily="34" charset="0"/>
              <a:cs typeface="Calibri" panose="020F0502020204030204" pitchFamily="34" charset="0"/>
            </a:endParaRPr>
          </a:p>
          <a:p>
            <a:pPr lvl="0"/>
            <a:endParaRPr lang="tr-TR" sz="1900" dirty="0">
              <a:latin typeface="Calibri" panose="020F0502020204030204" pitchFamily="34" charset="0"/>
              <a:cs typeface="Calibri" panose="020F0502020204030204" pitchFamily="34" charset="0"/>
            </a:endParaRPr>
          </a:p>
        </p:txBody>
      </p:sp>
      <p:sp>
        <p:nvSpPr>
          <p:cNvPr id="38" name="Dikdörtgen 37">
            <a:extLst>
              <a:ext uri="{FF2B5EF4-FFF2-40B4-BE49-F238E27FC236}">
                <a16:creationId xmlns:a16="http://schemas.microsoft.com/office/drawing/2014/main" id="{1F3A770C-BB89-4AE5-96B4-15ECD11FE777}"/>
              </a:ext>
            </a:extLst>
          </p:cNvPr>
          <p:cNvSpPr/>
          <p:nvPr/>
        </p:nvSpPr>
        <p:spPr>
          <a:xfrm>
            <a:off x="4454702" y="2380410"/>
            <a:ext cx="7556532" cy="3527119"/>
          </a:xfrm>
          <a:prstGeom prst="rect">
            <a:avLst/>
          </a:prstGeom>
          <a:solidFill>
            <a:srgbClr val="FFC000">
              <a:alpha val="35000"/>
            </a:srgbClr>
          </a:solidFill>
        </p:spPr>
        <p:txBody>
          <a:bodyPr wrap="square">
            <a:spAutoFit/>
          </a:bodyPr>
          <a:lstStyle/>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İşsizlik Ödeneği Alanların İstihdamı Halinde Uygulanan Prim Teşviki</a:t>
            </a:r>
            <a:endParaRPr lang="tr-TR"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Genç, Kadın </a:t>
            </a:r>
            <a:r>
              <a:rPr lang="tr-TR" b="1" dirty="0" smtClean="0">
                <a:latin typeface="Calibri" panose="020F0502020204030204" pitchFamily="34" charset="0"/>
                <a:cs typeface="Calibri" panose="020F0502020204030204" pitchFamily="34" charset="0"/>
              </a:rPr>
              <a:t>ve </a:t>
            </a:r>
            <a:r>
              <a:rPr lang="tr-TR" b="1" dirty="0">
                <a:latin typeface="Calibri" panose="020F0502020204030204" pitchFamily="34" charset="0"/>
                <a:cs typeface="Calibri" panose="020F0502020204030204" pitchFamily="34" charset="0"/>
              </a:rPr>
              <a:t>Mesleki Belge Sahibi Olanların İstihdamına Yönelik Teşvik</a:t>
            </a:r>
            <a:endParaRPr lang="tr-TR"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İşbaşı Eğitim Programını Tamamlayanların İstihdamına Yönelik </a:t>
            </a:r>
            <a:r>
              <a:rPr lang="tr-TR" altLang="tr-TR" b="1" dirty="0" smtClean="0">
                <a:latin typeface="Calibri" panose="020F0502020204030204" pitchFamily="34" charset="0"/>
                <a:cs typeface="Calibri" panose="020F0502020204030204" pitchFamily="34" charset="0"/>
              </a:rPr>
              <a:t>Teşvik</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İlave İstihdam Teşviki </a:t>
            </a:r>
            <a:r>
              <a:rPr lang="tr-TR" altLang="tr-TR" b="1" dirty="0" smtClean="0">
                <a:latin typeface="Calibri" panose="020F0502020204030204" pitchFamily="34" charset="0"/>
                <a:cs typeface="Calibri" panose="020F0502020204030204" pitchFamily="34" charset="0"/>
              </a:rPr>
              <a:t>(+ Ücret </a:t>
            </a:r>
            <a:r>
              <a:rPr lang="tr-TR" altLang="tr-TR" b="1" dirty="0">
                <a:latin typeface="Calibri" panose="020F0502020204030204" pitchFamily="34" charset="0"/>
                <a:cs typeface="Calibri" panose="020F0502020204030204" pitchFamily="34" charset="0"/>
              </a:rPr>
              <a:t>desteği</a:t>
            </a:r>
            <a:r>
              <a:rPr lang="tr-TR" altLang="tr-TR" b="1" dirty="0" smtClean="0">
                <a:latin typeface="Calibri" panose="020F0502020204030204" pitchFamily="34" charset="0"/>
                <a:cs typeface="Calibri" panose="020F0502020204030204" pitchFamily="34" charset="0"/>
              </a:rPr>
              <a:t>)</a:t>
            </a:r>
          </a:p>
          <a:p>
            <a:pPr marL="34290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Çok Tehlikeli </a:t>
            </a:r>
            <a:r>
              <a:rPr lang="tr-TR" b="1" dirty="0" smtClean="0">
                <a:latin typeface="Calibri" panose="020F0502020204030204" pitchFamily="34" charset="0"/>
                <a:cs typeface="Calibri" panose="020F0502020204030204" pitchFamily="34" charset="0"/>
              </a:rPr>
              <a:t>Sınıfta Yer Alan İşyerleri İçin İşsizlik Sigortası Teşviki</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Kültür Yatırımları </a:t>
            </a:r>
            <a:r>
              <a:rPr lang="tr-TR" b="1" dirty="0" smtClean="0">
                <a:latin typeface="Calibri" panose="020F0502020204030204" pitchFamily="34" charset="0"/>
                <a:cs typeface="Calibri" panose="020F0502020204030204" pitchFamily="34" charset="0"/>
              </a:rPr>
              <a:t>ve </a:t>
            </a:r>
            <a:r>
              <a:rPr lang="tr-TR" b="1" dirty="0">
                <a:latin typeface="Calibri" panose="020F0502020204030204" pitchFamily="34" charset="0"/>
                <a:cs typeface="Calibri" panose="020F0502020204030204" pitchFamily="34" charset="0"/>
              </a:rPr>
              <a:t>Girişimleri Hakkında Uygulanan Sigorta Primi Teşviki</a:t>
            </a:r>
            <a:endParaRPr lang="tr-TR" alt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Engelli Sigortalıların İstihdamına Yönelik  Teşvik</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Araştırma, Geliştirme </a:t>
            </a:r>
            <a:r>
              <a:rPr lang="tr-TR" altLang="tr-TR" b="1" dirty="0" smtClean="0">
                <a:latin typeface="Calibri" panose="020F0502020204030204" pitchFamily="34" charset="0"/>
                <a:cs typeface="Calibri" panose="020F0502020204030204" pitchFamily="34" charset="0"/>
              </a:rPr>
              <a:t>ve </a:t>
            </a:r>
            <a:r>
              <a:rPr lang="tr-TR" altLang="tr-TR" b="1" dirty="0">
                <a:latin typeface="Calibri" panose="020F0502020204030204" pitchFamily="34" charset="0"/>
                <a:cs typeface="Calibri" panose="020F0502020204030204" pitchFamily="34" charset="0"/>
              </a:rPr>
              <a:t>Tasarım Faaliyetlerine İlişkin Teşvik</a:t>
            </a: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Sosyal Hizmetlerden Faydalanan Kişilerin İstihdamı Halinde Uygulanan Teşvik</a:t>
            </a:r>
            <a:endParaRPr lang="tr-TR" alt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Sosyal Yardım Alanların İstihdamı Halinde Uygulanan </a:t>
            </a:r>
            <a:r>
              <a:rPr lang="tr-TR" b="1" dirty="0" smtClean="0">
                <a:latin typeface="Calibri" panose="020F0502020204030204" pitchFamily="34" charset="0"/>
                <a:cs typeface="Calibri" panose="020F0502020204030204" pitchFamily="34" charset="0"/>
              </a:rPr>
              <a:t>Teşvik</a:t>
            </a:r>
          </a:p>
          <a:p>
            <a:pPr lvl="0" defTabSz="914400">
              <a:defRPr/>
            </a:pPr>
            <a:endParaRPr lang="tr-TR" altLang="tr-TR" b="1" dirty="0">
              <a:solidFill>
                <a:srgbClr val="00B050"/>
              </a:solidFill>
              <a:latin typeface="Calibri" panose="020F0502020204030204" pitchFamily="34" charset="0"/>
              <a:cs typeface="Calibri" panose="020F0502020204030204" pitchFamily="34" charset="0"/>
            </a:endParaRPr>
          </a:p>
        </p:txBody>
      </p:sp>
      <p:grpSp>
        <p:nvGrpSpPr>
          <p:cNvPr id="31" name="Grup 30"/>
          <p:cNvGrpSpPr/>
          <p:nvPr/>
        </p:nvGrpSpPr>
        <p:grpSpPr>
          <a:xfrm>
            <a:off x="4454702" y="356831"/>
            <a:ext cx="1844750" cy="1648551"/>
            <a:chOff x="2377088" y="2189097"/>
            <a:chExt cx="1844750" cy="1648551"/>
          </a:xfrm>
        </p:grpSpPr>
        <p:sp>
          <p:nvSpPr>
            <p:cNvPr id="8" name="Aynı Yanın Köşesi Yuvarlatılmış Dikdörtgen 7"/>
            <p:cNvSpPr/>
            <p:nvPr/>
          </p:nvSpPr>
          <p:spPr>
            <a:xfrm>
              <a:off x="2534328" y="2189097"/>
              <a:ext cx="1641370" cy="1277316"/>
            </a:xfrm>
            <a:prstGeom prst="round2SameRect">
              <a:avLst>
                <a:gd name="adj1" fmla="val 2572"/>
                <a:gd name="adj2" fmla="val 0"/>
              </a:avLst>
            </a:prstGeom>
            <a:solidFill>
              <a:schemeClr val="bg1">
                <a:lumMod val="95000"/>
                <a:alpha val="55000"/>
              </a:schemeClr>
            </a:solidFill>
            <a:ln>
              <a:noFill/>
            </a:ln>
            <a:effectLst>
              <a:outerShdw dir="5640000" sx="129000" sy="129000" algn="ctr" rotWithShape="0">
                <a:srgbClr val="FFC000">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Dikdörtgen 9"/>
            <p:cNvSpPr/>
            <p:nvPr/>
          </p:nvSpPr>
          <p:spPr>
            <a:xfrm>
              <a:off x="2377088" y="3560649"/>
              <a:ext cx="1844750" cy="276999"/>
            </a:xfrm>
            <a:prstGeom prst="rect">
              <a:avLst/>
            </a:prstGeom>
          </p:spPr>
          <p:txBody>
            <a:bodyPr wrap="square">
              <a:spAutoFit/>
            </a:bodyPr>
            <a:lstStyle/>
            <a:p>
              <a:pPr lvl="0" algn="ctr"/>
              <a:endParaRPr lang="tr-TR" sz="1200" b="1" dirty="0">
                <a:solidFill>
                  <a:schemeClr val="bg1"/>
                </a:solidFill>
              </a:endParaRPr>
            </a:p>
          </p:txBody>
        </p:sp>
      </p:grpSp>
      <p:grpSp>
        <p:nvGrpSpPr>
          <p:cNvPr id="13" name="Grup 12"/>
          <p:cNvGrpSpPr/>
          <p:nvPr/>
        </p:nvGrpSpPr>
        <p:grpSpPr>
          <a:xfrm>
            <a:off x="6639946" y="380962"/>
            <a:ext cx="2033155" cy="1592657"/>
            <a:chOff x="9702161" y="2986475"/>
            <a:chExt cx="2033155" cy="1592657"/>
          </a:xfrm>
        </p:grpSpPr>
        <p:sp>
          <p:nvSpPr>
            <p:cNvPr id="15" name="Aynı Yanın Köşesi Yuvarlatılmış Dikdörtgen 14"/>
            <p:cNvSpPr/>
            <p:nvPr/>
          </p:nvSpPr>
          <p:spPr>
            <a:xfrm>
              <a:off x="9853632" y="2986475"/>
              <a:ext cx="1641370" cy="1277316"/>
            </a:xfrm>
            <a:prstGeom prst="round2SameRect">
              <a:avLst>
                <a:gd name="adj1" fmla="val 2572"/>
                <a:gd name="adj2" fmla="val 0"/>
              </a:avLst>
            </a:prstGeom>
            <a:solidFill>
              <a:schemeClr val="bg1">
                <a:lumMod val="85000"/>
                <a:alpha val="56000"/>
              </a:schemeClr>
            </a:solidFill>
            <a:ln>
              <a:noFill/>
            </a:ln>
            <a:effectLst>
              <a:outerShdw dir="5640000" sx="129000" sy="129000" algn="ctr" rotWithShape="0">
                <a:srgbClr val="FFFF00">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16"/>
            <p:cNvSpPr/>
            <p:nvPr/>
          </p:nvSpPr>
          <p:spPr>
            <a:xfrm>
              <a:off x="9702161" y="4302133"/>
              <a:ext cx="2033155" cy="276999"/>
            </a:xfrm>
            <a:prstGeom prst="rect">
              <a:avLst/>
            </a:prstGeom>
          </p:spPr>
          <p:txBody>
            <a:bodyPr wrap="square">
              <a:spAutoFit/>
            </a:bodyPr>
            <a:lstStyle/>
            <a:p>
              <a:pPr lvl="0" algn="ctr"/>
              <a:endParaRPr lang="tr-TR" sz="1200" dirty="0">
                <a:solidFill>
                  <a:schemeClr val="bg1"/>
                </a:solidFill>
              </a:endParaRPr>
            </a:p>
          </p:txBody>
        </p:sp>
      </p:grpSp>
      <p:grpSp>
        <p:nvGrpSpPr>
          <p:cNvPr id="23" name="Grup 22"/>
          <p:cNvGrpSpPr/>
          <p:nvPr/>
        </p:nvGrpSpPr>
        <p:grpSpPr>
          <a:xfrm>
            <a:off x="8970892" y="380962"/>
            <a:ext cx="1844751" cy="1697439"/>
            <a:chOff x="5075504" y="3033684"/>
            <a:chExt cx="1844751" cy="1697439"/>
          </a:xfrm>
        </p:grpSpPr>
        <p:sp>
          <p:nvSpPr>
            <p:cNvPr id="24" name="Aynı Yanın Köşesi Yuvarlatılmış Dikdörtgen 23"/>
            <p:cNvSpPr/>
            <p:nvPr/>
          </p:nvSpPr>
          <p:spPr>
            <a:xfrm>
              <a:off x="5133837" y="3033684"/>
              <a:ext cx="1641371" cy="1277316"/>
            </a:xfrm>
            <a:prstGeom prst="round2SameRect">
              <a:avLst>
                <a:gd name="adj1" fmla="val 2572"/>
                <a:gd name="adj2" fmla="val 0"/>
              </a:avLst>
            </a:prstGeom>
            <a:solidFill>
              <a:schemeClr val="bg1">
                <a:lumMod val="85000"/>
                <a:alpha val="62000"/>
              </a:schemeClr>
            </a:solidFill>
            <a:ln>
              <a:noFill/>
            </a:ln>
            <a:effectLst>
              <a:outerShdw dir="5640000" sx="129000" sy="129000" algn="ctr" rotWithShape="0">
                <a:schemeClr val="accent1">
                  <a:alpha val="81000"/>
                </a:scheme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Dikdörtgen 25"/>
            <p:cNvSpPr/>
            <p:nvPr/>
          </p:nvSpPr>
          <p:spPr>
            <a:xfrm>
              <a:off x="5075504" y="4454124"/>
              <a:ext cx="1844751" cy="276999"/>
            </a:xfrm>
            <a:prstGeom prst="rect">
              <a:avLst/>
            </a:prstGeom>
          </p:spPr>
          <p:txBody>
            <a:bodyPr wrap="square">
              <a:spAutoFit/>
            </a:bodyPr>
            <a:lstStyle/>
            <a:p>
              <a:pPr lvl="0"/>
              <a:endParaRPr lang="tr-TR" sz="1200" dirty="0">
                <a:solidFill>
                  <a:schemeClr val="bg1"/>
                </a:solidFill>
              </a:endParaRPr>
            </a:p>
          </p:txBody>
        </p:sp>
      </p:grpSp>
      <p:sp>
        <p:nvSpPr>
          <p:cNvPr id="39" name="Metin kutusu 38">
            <a:extLst>
              <a:ext uri="{FF2B5EF4-FFF2-40B4-BE49-F238E27FC236}">
                <a16:creationId xmlns:a16="http://schemas.microsoft.com/office/drawing/2014/main" id="{C0AA8535-B7A0-4708-82BD-5077FE86D574}"/>
              </a:ext>
            </a:extLst>
          </p:cNvPr>
          <p:cNvSpPr txBox="1"/>
          <p:nvPr/>
        </p:nvSpPr>
        <p:spPr>
          <a:xfrm>
            <a:off x="4579783" y="487657"/>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4447</a:t>
            </a:r>
          </a:p>
        </p:txBody>
      </p:sp>
      <p:sp>
        <p:nvSpPr>
          <p:cNvPr id="40" name="Metin kutusu 39">
            <a:extLst>
              <a:ext uri="{FF2B5EF4-FFF2-40B4-BE49-F238E27FC236}">
                <a16:creationId xmlns:a16="http://schemas.microsoft.com/office/drawing/2014/main" id="{A7B40570-66F8-4B00-8C44-73EE99841166}"/>
              </a:ext>
            </a:extLst>
          </p:cNvPr>
          <p:cNvSpPr txBox="1"/>
          <p:nvPr/>
        </p:nvSpPr>
        <p:spPr>
          <a:xfrm>
            <a:off x="6712999" y="478071"/>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4857</a:t>
            </a:r>
          </a:p>
        </p:txBody>
      </p:sp>
      <p:sp>
        <p:nvSpPr>
          <p:cNvPr id="41" name="Metin kutusu 40">
            <a:extLst>
              <a:ext uri="{FF2B5EF4-FFF2-40B4-BE49-F238E27FC236}">
                <a16:creationId xmlns:a16="http://schemas.microsoft.com/office/drawing/2014/main" id="{8B04CD4B-CA79-4D1E-B409-9786F72BB80A}"/>
              </a:ext>
            </a:extLst>
          </p:cNvPr>
          <p:cNvSpPr txBox="1"/>
          <p:nvPr/>
        </p:nvSpPr>
        <p:spPr>
          <a:xfrm>
            <a:off x="8935891" y="449297"/>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5225</a:t>
            </a:r>
          </a:p>
        </p:txBody>
      </p:sp>
      <p:grpSp>
        <p:nvGrpSpPr>
          <p:cNvPr id="22" name="Grup 21"/>
          <p:cNvGrpSpPr/>
          <p:nvPr/>
        </p:nvGrpSpPr>
        <p:grpSpPr>
          <a:xfrm>
            <a:off x="11101974" y="356831"/>
            <a:ext cx="988256" cy="1697439"/>
            <a:chOff x="5075504" y="3033684"/>
            <a:chExt cx="1844751" cy="1697439"/>
          </a:xfrm>
        </p:grpSpPr>
        <p:sp>
          <p:nvSpPr>
            <p:cNvPr id="25" name="Aynı Yanın Köşesi Yuvarlatılmış Dikdörtgen 24"/>
            <p:cNvSpPr/>
            <p:nvPr/>
          </p:nvSpPr>
          <p:spPr>
            <a:xfrm>
              <a:off x="5133837" y="3033684"/>
              <a:ext cx="1641371" cy="1277316"/>
            </a:xfrm>
            <a:prstGeom prst="round2SameRect">
              <a:avLst>
                <a:gd name="adj1" fmla="val 2572"/>
                <a:gd name="adj2" fmla="val 0"/>
              </a:avLst>
            </a:prstGeom>
            <a:solidFill>
              <a:schemeClr val="bg1">
                <a:lumMod val="85000"/>
                <a:alpha val="62000"/>
              </a:schemeClr>
            </a:solidFill>
            <a:ln>
              <a:solidFill>
                <a:schemeClr val="accent5">
                  <a:lumMod val="60000"/>
                  <a:lumOff val="40000"/>
                </a:schemeClr>
              </a:solidFill>
            </a:ln>
            <a:effectLst>
              <a:outerShdw dir="5640000" sx="129000" sy="129000" algn="ctr" rotWithShape="0">
                <a:schemeClr val="accent1">
                  <a:alpha val="81000"/>
                </a:scheme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Dikdörtgen 26"/>
            <p:cNvSpPr/>
            <p:nvPr/>
          </p:nvSpPr>
          <p:spPr>
            <a:xfrm>
              <a:off x="5075504" y="4454124"/>
              <a:ext cx="1844751" cy="276999"/>
            </a:xfrm>
            <a:prstGeom prst="rect">
              <a:avLst/>
            </a:prstGeom>
            <a:ln>
              <a:solidFill>
                <a:schemeClr val="accent5">
                  <a:lumMod val="60000"/>
                  <a:lumOff val="40000"/>
                </a:schemeClr>
              </a:solidFill>
            </a:ln>
          </p:spPr>
          <p:txBody>
            <a:bodyPr wrap="square">
              <a:spAutoFit/>
            </a:bodyPr>
            <a:lstStyle/>
            <a:p>
              <a:pPr lvl="0"/>
              <a:endParaRPr lang="tr-TR" sz="1200" dirty="0">
                <a:solidFill>
                  <a:schemeClr val="bg1"/>
                </a:solidFill>
              </a:endParaRPr>
            </a:p>
          </p:txBody>
        </p:sp>
      </p:grpSp>
      <p:sp>
        <p:nvSpPr>
          <p:cNvPr id="5" name="Metin kutusu 4"/>
          <p:cNvSpPr txBox="1"/>
          <p:nvPr/>
        </p:nvSpPr>
        <p:spPr>
          <a:xfrm>
            <a:off x="11101974" y="715396"/>
            <a:ext cx="988256" cy="584775"/>
          </a:xfrm>
          <a:prstGeom prst="rect">
            <a:avLst/>
          </a:prstGeom>
          <a:noFill/>
        </p:spPr>
        <p:txBody>
          <a:bodyPr wrap="square" rtlCol="0">
            <a:spAutoFit/>
          </a:bodyPr>
          <a:lstStyle/>
          <a:p>
            <a:pPr algn="ctr"/>
            <a:r>
              <a:rPr lang="tr-TR" sz="1600" b="1" dirty="0">
                <a:solidFill>
                  <a:schemeClr val="accent3"/>
                </a:solidFill>
                <a:effectLst>
                  <a:outerShdw blurRad="38100" dist="38100" dir="2700000" algn="tl">
                    <a:srgbClr val="000000">
                      <a:alpha val="43137"/>
                    </a:srgbClr>
                  </a:outerShdw>
                </a:effectLst>
              </a:rPr>
              <a:t>Diğer </a:t>
            </a:r>
          </a:p>
          <a:p>
            <a:pPr algn="ctr"/>
            <a:r>
              <a:rPr lang="tr-TR" sz="1600" b="1" dirty="0">
                <a:solidFill>
                  <a:schemeClr val="accent3"/>
                </a:solidFill>
                <a:effectLst>
                  <a:outerShdw blurRad="38100" dist="38100" dir="2700000" algn="tl">
                    <a:srgbClr val="000000">
                      <a:alpha val="43137"/>
                    </a:srgbClr>
                  </a:outerShdw>
                </a:effectLst>
              </a:rPr>
              <a:t>Kanunlar</a:t>
            </a:r>
          </a:p>
        </p:txBody>
      </p:sp>
    </p:spTree>
    <p:extLst>
      <p:ext uri="{BB962C8B-B14F-4D97-AF65-F5344CB8AC3E}">
        <p14:creationId xmlns:p14="http://schemas.microsoft.com/office/powerpoint/2010/main" val="428322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p14="http://schemas.microsoft.com/office/powerpoint/2010/main" val="3333598100"/>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smtClean="0">
                <a:ln>
                  <a:noFill/>
                </a:ln>
                <a:solidFill>
                  <a:schemeClr val="bg1"/>
                </a:solidFill>
                <a:effectLst/>
                <a:latin typeface="Calibri" panose="020F0502020204030204" pitchFamily="34" charset="0"/>
                <a:ea typeface="Arial" panose="020B0604020202020204" pitchFamily="34" charset="0"/>
              </a:rPr>
              <a:t>1</a:t>
            </a:r>
            <a:endParaRPr kumimoji="0" lang="tr-TR" altLang="tr-TR" sz="2800" b="0" i="0" u="none" strike="noStrike" cap="none" normalizeH="0" baseline="0" dirty="0">
              <a:ln>
                <a:noFill/>
              </a:ln>
              <a:solidFill>
                <a:schemeClr val="bg1"/>
              </a:solidFill>
              <a:effectLst/>
              <a:latin typeface="Arial" panose="020B0604020202020204" pitchFamily="34" charset="0"/>
            </a:endParaRPr>
          </a:p>
        </p:txBody>
      </p:sp>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24-Nokta Yıldız 6"/>
          <p:cNvSpPr/>
          <p:nvPr/>
        </p:nvSpPr>
        <p:spPr>
          <a:xfrm rot="19928413">
            <a:off x="1108283" y="-6355"/>
            <a:ext cx="1047821" cy="976956"/>
          </a:xfrm>
          <a:prstGeom prst="star24">
            <a:avLst>
              <a:gd name="adj" fmla="val 37034"/>
            </a:avLst>
          </a:prstGeom>
          <a:solidFill>
            <a:srgbClr val="EB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Black" panose="020B0A04020102020204" pitchFamily="34" charset="0"/>
              </a:rPr>
              <a:t>5</a:t>
            </a: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300748"/>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36892084"/>
              </p:ext>
            </p:extLst>
          </p:nvPr>
        </p:nvGraphicFramePr>
        <p:xfrm>
          <a:off x="106958" y="843612"/>
          <a:ext cx="7320385" cy="638379"/>
        </p:xfrm>
        <a:graphic>
          <a:graphicData uri="http://schemas.openxmlformats.org/drawingml/2006/table">
            <a:tbl>
              <a:tblPr firstRow="1" firstCol="1" bandRow="1">
                <a:tableStyleId>{5C22544A-7EE6-4342-B048-85BDC9FD1C3A}</a:tableStyleId>
              </a:tblPr>
              <a:tblGrid>
                <a:gridCol w="1488929">
                  <a:extLst>
                    <a:ext uri="{9D8B030D-6E8A-4147-A177-3AD203B41FA5}">
                      <a16:colId xmlns:a16="http://schemas.microsoft.com/office/drawing/2014/main" val="1798935961"/>
                    </a:ext>
                  </a:extLst>
                </a:gridCol>
                <a:gridCol w="5831456">
                  <a:extLst>
                    <a:ext uri="{9D8B030D-6E8A-4147-A177-3AD203B41FA5}">
                      <a16:colId xmlns:a16="http://schemas.microsoft.com/office/drawing/2014/main" val="1330910578"/>
                    </a:ext>
                  </a:extLst>
                </a:gridCol>
              </a:tblGrid>
              <a:tr h="638379">
                <a:tc>
                  <a:txBody>
                    <a:bodyPr/>
                    <a:lstStyle/>
                    <a:p>
                      <a:pPr algn="just">
                        <a:lnSpc>
                          <a:spcPct val="107000"/>
                        </a:lnSpc>
                        <a:spcAft>
                          <a:spcPts val="0"/>
                        </a:spcAft>
                      </a:pPr>
                      <a:r>
                        <a:rPr lang="tr-TR" sz="1400" dirty="0">
                          <a:solidFill>
                            <a:srgbClr val="002060"/>
                          </a:solidFill>
                          <a:effectLst/>
                        </a:rPr>
                        <a:t>YASAL DAYANAK</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dirty="0">
                          <a:solidFill>
                            <a:srgbClr val="002060"/>
                          </a:solidFill>
                          <a:effectLst/>
                        </a:rPr>
                        <a:t>5510 </a:t>
                      </a:r>
                      <a:r>
                        <a:rPr lang="tr-TR" sz="1300" dirty="0" smtClean="0">
                          <a:solidFill>
                            <a:srgbClr val="002060"/>
                          </a:solidFill>
                          <a:effectLst/>
                        </a:rPr>
                        <a:t>sayılı </a:t>
                      </a:r>
                      <a:r>
                        <a:rPr lang="tr-TR" sz="1300" dirty="0">
                          <a:solidFill>
                            <a:srgbClr val="002060"/>
                          </a:solidFill>
                          <a:effectLst/>
                        </a:rPr>
                        <a:t>Kanunun 81. </a:t>
                      </a:r>
                      <a:r>
                        <a:rPr lang="tr-TR" sz="1300" dirty="0" smtClean="0">
                          <a:solidFill>
                            <a:srgbClr val="002060"/>
                          </a:solidFill>
                          <a:effectLst/>
                        </a:rPr>
                        <a:t>maddesinin </a:t>
                      </a:r>
                      <a:r>
                        <a:rPr lang="tr-TR" sz="1300" dirty="0">
                          <a:solidFill>
                            <a:srgbClr val="002060"/>
                          </a:solidFill>
                          <a:effectLst/>
                        </a:rPr>
                        <a:t>1. </a:t>
                      </a:r>
                      <a:r>
                        <a:rPr lang="tr-TR" sz="1300" dirty="0" smtClean="0">
                          <a:solidFill>
                            <a:srgbClr val="002060"/>
                          </a:solidFill>
                          <a:effectLst/>
                        </a:rPr>
                        <a:t>fıkrasının </a:t>
                      </a:r>
                      <a:r>
                        <a:rPr lang="tr-TR" sz="1300" dirty="0">
                          <a:solidFill>
                            <a:srgbClr val="002060"/>
                          </a:solidFill>
                          <a:effectLst/>
                        </a:rPr>
                        <a:t>(ı) bendi – 2008/93 – 2009/139 – 2011/45 </a:t>
                      </a:r>
                      <a:r>
                        <a:rPr lang="tr-TR" sz="1300" dirty="0" smtClean="0">
                          <a:solidFill>
                            <a:srgbClr val="002060"/>
                          </a:solidFill>
                          <a:effectLst/>
                        </a:rPr>
                        <a:t>sayılı </a:t>
                      </a:r>
                      <a:r>
                        <a:rPr lang="tr-TR" sz="1300" dirty="0">
                          <a:solidFill>
                            <a:srgbClr val="002060"/>
                          </a:solidFill>
                          <a:effectLst/>
                        </a:rPr>
                        <a:t>Genelgeler.</a:t>
                      </a:r>
                      <a:endParaRPr lang="tr-TR" sz="1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349350222"/>
              </p:ext>
            </p:extLst>
          </p:nvPr>
        </p:nvGraphicFramePr>
        <p:xfrm>
          <a:off x="7470474" y="835629"/>
          <a:ext cx="1970867" cy="656746"/>
        </p:xfrm>
        <a:graphic>
          <a:graphicData uri="http://schemas.openxmlformats.org/drawingml/2006/table">
            <a:tbl>
              <a:tblPr firstRow="1" firstCol="1" bandRow="1">
                <a:tableStyleId>{5C22544A-7EE6-4342-B048-85BDC9FD1C3A}</a:tableStyleId>
              </a:tblPr>
              <a:tblGrid>
                <a:gridCol w="1100913">
                  <a:extLst>
                    <a:ext uri="{9D8B030D-6E8A-4147-A177-3AD203B41FA5}">
                      <a16:colId xmlns:a16="http://schemas.microsoft.com/office/drawing/2014/main" val="2643230235"/>
                    </a:ext>
                  </a:extLst>
                </a:gridCol>
                <a:gridCol w="869954">
                  <a:extLst>
                    <a:ext uri="{9D8B030D-6E8A-4147-A177-3AD203B41FA5}">
                      <a16:colId xmlns:a16="http://schemas.microsoft.com/office/drawing/2014/main" val="1809252406"/>
                    </a:ext>
                  </a:extLst>
                </a:gridCol>
              </a:tblGrid>
              <a:tr h="429259">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27487">
                <a:tc>
                  <a:txBody>
                    <a:bodyPr/>
                    <a:lstStyle/>
                    <a:p>
                      <a:pPr algn="ctr">
                        <a:lnSpc>
                          <a:spcPct val="107000"/>
                        </a:lnSpc>
                        <a:spcAft>
                          <a:spcPts val="0"/>
                        </a:spcAft>
                      </a:pPr>
                      <a:r>
                        <a:rPr lang="tr-TR" sz="1300" b="1" kern="1200" dirty="0">
                          <a:solidFill>
                            <a:schemeClr val="bg1"/>
                          </a:solidFill>
                          <a:effectLst/>
                          <a:latin typeface="+mn-lt"/>
                          <a:ea typeface="+mn-ea"/>
                          <a:cs typeface="+mn-cs"/>
                        </a:rPr>
                        <a:t>01.10.2008</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kern="1200" dirty="0">
                          <a:solidFill>
                            <a:schemeClr val="bg1"/>
                          </a:solidFill>
                          <a:effectLst/>
                          <a:latin typeface="+mn-lt"/>
                          <a:ea typeface="+mn-ea"/>
                          <a:cs typeface="+mn-cs"/>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700128694"/>
              </p:ext>
            </p:extLst>
          </p:nvPr>
        </p:nvGraphicFramePr>
        <p:xfrm>
          <a:off x="106957" y="1615025"/>
          <a:ext cx="12021542" cy="423926"/>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dirty="0">
                          <a:solidFill>
                            <a:srgbClr val="002060"/>
                          </a:solidFill>
                          <a:effectLst/>
                        </a:rPr>
                        <a:t>Özel sektör işverenleri, çalıştırdıkları sigortalılara ilişkin sigortalının prime esas kazancı üzerinden hesaplanan malullük, yaşlılık ve ölüm sigortaları primlerinin işveren hissesinin beş puanlık kısmına isabet eden tutar kadar indirimden yararlanabilir.</a:t>
                      </a:r>
                      <a:endParaRPr lang="tr-TR" sz="1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11" name="Tablo 10">
            <a:extLst>
              <a:ext uri="{FF2B5EF4-FFF2-40B4-BE49-F238E27FC236}">
                <a16:creationId xmlns:a16="http://schemas.microsoft.com/office/drawing/2014/main" id="{F6A2F26D-CB8E-423E-8099-25CFCD36ED6E}"/>
              </a:ext>
            </a:extLst>
          </p:cNvPr>
          <p:cNvGraphicFramePr>
            <a:graphicFrameLocks noGrp="1"/>
          </p:cNvGraphicFramePr>
          <p:nvPr>
            <p:extLst>
              <p:ext uri="{D42A27DB-BD31-4B8C-83A1-F6EECF244321}">
                <p14:modId xmlns:p14="http://schemas.microsoft.com/office/powerpoint/2010/main" val="849238688"/>
              </p:ext>
            </p:extLst>
          </p:nvPr>
        </p:nvGraphicFramePr>
        <p:xfrm>
          <a:off x="106958" y="2767923"/>
          <a:ext cx="12021543" cy="273991"/>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2895908945"/>
                    </a:ext>
                  </a:extLst>
                </a:gridCol>
                <a:gridCol w="11638717">
                  <a:extLst>
                    <a:ext uri="{9D8B030D-6E8A-4147-A177-3AD203B41FA5}">
                      <a16:colId xmlns:a16="http://schemas.microsoft.com/office/drawing/2014/main" val="870740710"/>
                    </a:ext>
                  </a:extLst>
                </a:gridCol>
              </a:tblGrid>
              <a:tr h="273991">
                <a:tc>
                  <a:txBody>
                    <a:bodyPr/>
                    <a:lstStyle/>
                    <a:p>
                      <a:pPr marL="285750" indent="-285750">
                        <a:buFont typeface="Wingdings" panose="05000000000000000000" pitchFamily="2" charset="2"/>
                        <a:buChar char="ü"/>
                      </a:pPr>
                      <a:r>
                        <a:rPr lang="tr-TR" sz="1600" b="0" dirty="0">
                          <a:solidFill>
                            <a:schemeClr val="tx1"/>
                          </a:solidFill>
                          <a:effectLst>
                            <a:outerShdw blurRad="38100" dist="38100" dir="2700000" algn="tl">
                              <a:srgbClr val="000000">
                                <a:alpha val="43137"/>
                              </a:srgbClr>
                            </a:outerShdw>
                          </a:effectLst>
                        </a:rPr>
                        <a:t> </a:t>
                      </a: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tx1"/>
                          </a:solidFill>
                          <a:effectLst/>
                          <a:latin typeface="+mn-lt"/>
                          <a:ea typeface="+mn-ea"/>
                          <a:cs typeface="+mn-cs"/>
                        </a:rPr>
                        <a:t>Aylık prim ve hizmet </a:t>
                      </a:r>
                      <a:r>
                        <a:rPr lang="tr-TR" sz="1300" b="1" kern="1200" dirty="0" smtClean="0">
                          <a:solidFill>
                            <a:schemeClr val="tx1"/>
                          </a:solidFill>
                          <a:effectLst/>
                          <a:latin typeface="+mn-lt"/>
                          <a:ea typeface="+mn-ea"/>
                          <a:cs typeface="+mn-cs"/>
                        </a:rPr>
                        <a:t>belgesinin </a:t>
                      </a:r>
                      <a:r>
                        <a:rPr lang="tr-TR" sz="1300" b="1" kern="1200" dirty="0">
                          <a:solidFill>
                            <a:schemeClr val="tx1"/>
                          </a:solidFill>
                          <a:effectLst/>
                          <a:latin typeface="+mn-lt"/>
                          <a:ea typeface="+mn-ea"/>
                          <a:cs typeface="+mn-cs"/>
                        </a:rPr>
                        <a:t>Kuruma yasal süresinde verilmiş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  </a:t>
                      </a: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592590557"/>
                  </a:ext>
                </a:extLst>
              </a:tr>
            </a:tbl>
          </a:graphicData>
        </a:graphic>
      </p:graphicFrame>
      <p:graphicFrame>
        <p:nvGraphicFramePr>
          <p:cNvPr id="14" name="Tablo 13">
            <a:extLst>
              <a:ext uri="{FF2B5EF4-FFF2-40B4-BE49-F238E27FC236}">
                <a16:creationId xmlns:a16="http://schemas.microsoft.com/office/drawing/2014/main" id="{7EBD9E11-AC2A-4537-8D6B-2A3202C20A65}"/>
              </a:ext>
            </a:extLst>
          </p:cNvPr>
          <p:cNvGraphicFramePr>
            <a:graphicFrameLocks noGrp="1"/>
          </p:cNvGraphicFramePr>
          <p:nvPr>
            <p:extLst>
              <p:ext uri="{D42A27DB-BD31-4B8C-83A1-F6EECF244321}">
                <p14:modId xmlns:p14="http://schemas.microsoft.com/office/powerpoint/2010/main" val="1978997754"/>
              </p:ext>
            </p:extLst>
          </p:nvPr>
        </p:nvGraphicFramePr>
        <p:xfrm>
          <a:off x="106958" y="3057955"/>
          <a:ext cx="12021543" cy="243840"/>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31834524"/>
                    </a:ext>
                  </a:extLst>
                </a:gridCol>
                <a:gridCol w="11638717">
                  <a:extLst>
                    <a:ext uri="{9D8B030D-6E8A-4147-A177-3AD203B41FA5}">
                      <a16:colId xmlns:a16="http://schemas.microsoft.com/office/drawing/2014/main" val="656712493"/>
                    </a:ext>
                  </a:extLst>
                </a:gridCol>
              </a:tblGrid>
              <a:tr h="194423">
                <a:tc>
                  <a:txBody>
                    <a:bodyPr/>
                    <a:lstStyle/>
                    <a:p>
                      <a:pPr marL="285750" indent="-285750">
                        <a:buFont typeface="Wingdings" panose="05000000000000000000" pitchFamily="2" charset="2"/>
                        <a:buChar char="ü"/>
                      </a:pPr>
                      <a:r>
                        <a:rPr lang="tr-TR" sz="1600" b="0" kern="1200" baseline="0" dirty="0">
                          <a:solidFill>
                            <a:schemeClr val="tx1"/>
                          </a:solidFill>
                          <a:effectLst>
                            <a:outerShdw blurRad="38100" dist="38100" dir="2700000" algn="tl">
                              <a:srgbClr val="000000">
                                <a:alpha val="43137"/>
                              </a:srgbClr>
                            </a:outerShdw>
                          </a:effectLst>
                          <a:latin typeface="+mn-lt"/>
                          <a:ea typeface="+mn-ea"/>
                          <a:cs typeface="+mn-cs"/>
                        </a:rPr>
                        <a:t> </a:t>
                      </a:r>
                      <a:endParaRPr lang="tr-TR" sz="1600" b="0" kern="1200" dirty="0">
                        <a:solidFill>
                          <a:schemeClr val="tx1"/>
                        </a:solidFill>
                        <a:effectLst>
                          <a:outerShdw blurRad="38100" dist="38100" dir="2700000" algn="tl">
                            <a:srgbClr val="000000">
                              <a:alpha val="43137"/>
                            </a:srgbClr>
                          </a:outerShdw>
                        </a:effectLst>
                        <a:latin typeface="+mn-lt"/>
                        <a:ea typeface="+mn-ea"/>
                        <a:cs typeface="+mn-cs"/>
                      </a:endParaRP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Primlerin </a:t>
                      </a:r>
                      <a:r>
                        <a:rPr lang="tr-TR" sz="1300" b="1" kern="1200" dirty="0">
                          <a:solidFill>
                            <a:schemeClr val="tx1"/>
                          </a:solidFill>
                          <a:effectLst/>
                          <a:latin typeface="+mn-lt"/>
                          <a:ea typeface="+mn-ea"/>
                          <a:cs typeface="+mn-cs"/>
                        </a:rPr>
                        <a:t>yasal süresi içinde </a:t>
                      </a:r>
                      <a:r>
                        <a:rPr lang="tr-TR" sz="1300" b="1" kern="1200" dirty="0" smtClean="0">
                          <a:solidFill>
                            <a:schemeClr val="tx1"/>
                          </a:solidFill>
                          <a:effectLst/>
                          <a:latin typeface="+mn-lt"/>
                          <a:ea typeface="+mn-ea"/>
                          <a:cs typeface="+mn-cs"/>
                        </a:rPr>
                        <a:t>ödenmesi</a:t>
                      </a:r>
                      <a:r>
                        <a:rPr lang="tr-TR" sz="1300" b="1" kern="1200" dirty="0">
                          <a:solidFill>
                            <a:schemeClr val="tx1"/>
                          </a:solidFill>
                          <a:effectLst/>
                          <a:latin typeface="+mn-lt"/>
                          <a:ea typeface="+mn-ea"/>
                          <a:cs typeface="+mn-cs"/>
                        </a:rPr>
                        <a:t>,</a:t>
                      </a: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4093522217"/>
                  </a:ext>
                </a:extLst>
              </a:tr>
            </a:tbl>
          </a:graphicData>
        </a:graphic>
      </p:graphicFrame>
      <p:graphicFrame>
        <p:nvGraphicFramePr>
          <p:cNvPr id="17" name="Tablo 16">
            <a:extLst>
              <a:ext uri="{FF2B5EF4-FFF2-40B4-BE49-F238E27FC236}">
                <a16:creationId xmlns:a16="http://schemas.microsoft.com/office/drawing/2014/main" id="{7F98BD49-A23E-440F-AB50-7DCC488B140C}"/>
              </a:ext>
            </a:extLst>
          </p:cNvPr>
          <p:cNvGraphicFramePr>
            <a:graphicFrameLocks noGrp="1"/>
          </p:cNvGraphicFramePr>
          <p:nvPr>
            <p:extLst>
              <p:ext uri="{D42A27DB-BD31-4B8C-83A1-F6EECF244321}">
                <p14:modId xmlns:p14="http://schemas.microsoft.com/office/powerpoint/2010/main" val="2228945963"/>
              </p:ext>
            </p:extLst>
          </p:nvPr>
        </p:nvGraphicFramePr>
        <p:xfrm>
          <a:off x="106958" y="3325945"/>
          <a:ext cx="12021543" cy="243840"/>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1219143194"/>
                    </a:ext>
                  </a:extLst>
                </a:gridCol>
                <a:gridCol w="11638717">
                  <a:extLst>
                    <a:ext uri="{9D8B030D-6E8A-4147-A177-3AD203B41FA5}">
                      <a16:colId xmlns:a16="http://schemas.microsoft.com/office/drawing/2014/main" val="2897044336"/>
                    </a:ext>
                  </a:extLst>
                </a:gridCol>
              </a:tblGrid>
              <a:tr h="194423">
                <a:tc>
                  <a:txBody>
                    <a:bodyPr/>
                    <a:lstStyle/>
                    <a:p>
                      <a:pPr marL="285750" indent="-285750">
                        <a:buFont typeface="Wingdings" panose="05000000000000000000" pitchFamily="2" charset="2"/>
                        <a:buChar char="ü"/>
                      </a:pPr>
                      <a:r>
                        <a:rPr lang="tr-TR" sz="1600" b="0" kern="1200" baseline="0" dirty="0">
                          <a:solidFill>
                            <a:schemeClr val="tx1"/>
                          </a:solidFill>
                          <a:effectLst>
                            <a:outerShdw blurRad="38100" dist="38100" dir="2700000" algn="tl">
                              <a:srgbClr val="000000">
                                <a:alpha val="43137"/>
                              </a:srgbClr>
                            </a:outerShdw>
                          </a:effectLst>
                          <a:latin typeface="+mn-lt"/>
                          <a:ea typeface="+mn-ea"/>
                          <a:cs typeface="+mn-cs"/>
                        </a:rPr>
                        <a:t> </a:t>
                      </a:r>
                      <a:endParaRPr lang="tr-TR" sz="1600" b="0" kern="1200" dirty="0">
                        <a:solidFill>
                          <a:schemeClr val="tx1"/>
                        </a:solidFill>
                        <a:effectLst>
                          <a:outerShdw blurRad="38100" dist="38100" dir="2700000" algn="tl">
                            <a:srgbClr val="000000">
                              <a:alpha val="43137"/>
                            </a:srgbClr>
                          </a:outerShdw>
                        </a:effectLst>
                        <a:latin typeface="+mn-lt"/>
                        <a:ea typeface="+mn-ea"/>
                        <a:cs typeface="+mn-cs"/>
                      </a:endParaRP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mn-lt"/>
                          <a:ea typeface="+mn-ea"/>
                          <a:cs typeface="+mn-cs"/>
                        </a:rPr>
                        <a:t>Prim, idari para cezası ve bunlara ilişkin gecikme zammı ve cezası borcu </a:t>
                      </a:r>
                      <a:r>
                        <a:rPr lang="tr-TR" sz="1300" b="1" kern="1200" dirty="0" smtClean="0">
                          <a:solidFill>
                            <a:schemeClr val="tx1"/>
                          </a:solidFill>
                          <a:effectLst/>
                          <a:latin typeface="+mn-lt"/>
                          <a:ea typeface="+mn-ea"/>
                          <a:cs typeface="+mn-cs"/>
                        </a:rPr>
                        <a:t>bulunmaması, varsa</a:t>
                      </a:r>
                      <a:r>
                        <a:rPr lang="tr-TR" sz="1300" b="1" kern="1200" baseline="0" dirty="0" smtClean="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 bu borçlar yapılandırılmış, taksitlendirilmiş ve</a:t>
                      </a:r>
                      <a:r>
                        <a:rPr lang="tr-TR" sz="1300" b="1" kern="1200" baseline="0" dirty="0" smtClean="0">
                          <a:solidFill>
                            <a:schemeClr val="tx1"/>
                          </a:solidFill>
                          <a:effectLst/>
                          <a:latin typeface="+mn-lt"/>
                          <a:ea typeface="+mn-ea"/>
                          <a:cs typeface="+mn-cs"/>
                        </a:rPr>
                        <a:t> düzenli ödeniyor olması,</a:t>
                      </a:r>
                      <a:endParaRPr lang="tr-TR" sz="1300" b="1" kern="1200" dirty="0" smtClean="0">
                        <a:solidFill>
                          <a:schemeClr val="tx1"/>
                        </a:solidFill>
                        <a:effectLst/>
                        <a:latin typeface="+mn-lt"/>
                        <a:ea typeface="+mn-ea"/>
                        <a:cs typeface="+mn-cs"/>
                      </a:endParaRP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2826221110"/>
                  </a:ext>
                </a:extLst>
              </a:tr>
            </a:tbl>
          </a:graphicData>
        </a:graphic>
      </p:graphicFrame>
      <p:graphicFrame>
        <p:nvGraphicFramePr>
          <p:cNvPr id="21" name="Tablo 20">
            <a:extLst>
              <a:ext uri="{FF2B5EF4-FFF2-40B4-BE49-F238E27FC236}">
                <a16:creationId xmlns:a16="http://schemas.microsoft.com/office/drawing/2014/main" id="{54E823BF-B352-4CD0-A2E7-6719746B74C9}"/>
              </a:ext>
            </a:extLst>
          </p:cNvPr>
          <p:cNvGraphicFramePr>
            <a:graphicFrameLocks noGrp="1"/>
          </p:cNvGraphicFramePr>
          <p:nvPr>
            <p:extLst>
              <p:ext uri="{D42A27DB-BD31-4B8C-83A1-F6EECF244321}">
                <p14:modId xmlns:p14="http://schemas.microsoft.com/office/powerpoint/2010/main" val="2665961780"/>
              </p:ext>
            </p:extLst>
          </p:nvPr>
        </p:nvGraphicFramePr>
        <p:xfrm>
          <a:off x="106958" y="3607314"/>
          <a:ext cx="12021543" cy="243840"/>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1624141417"/>
                    </a:ext>
                  </a:extLst>
                </a:gridCol>
                <a:gridCol w="11638717">
                  <a:extLst>
                    <a:ext uri="{9D8B030D-6E8A-4147-A177-3AD203B41FA5}">
                      <a16:colId xmlns:a16="http://schemas.microsoft.com/office/drawing/2014/main" val="64716052"/>
                    </a:ext>
                  </a:extLst>
                </a:gridCol>
              </a:tblGrid>
              <a:tr h="194423">
                <a:tc>
                  <a:txBody>
                    <a:bodyPr/>
                    <a:lstStyle/>
                    <a:p>
                      <a:pPr marL="285750" indent="-285750">
                        <a:buFont typeface="Wingdings" panose="05000000000000000000" pitchFamily="2" charset="2"/>
                        <a:buChar char="ü"/>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Kayıt dışı </a:t>
                      </a:r>
                      <a:r>
                        <a:rPr lang="tr-TR" sz="1300" b="1" kern="1200" dirty="0">
                          <a:solidFill>
                            <a:schemeClr val="tx1"/>
                          </a:solidFill>
                          <a:effectLst/>
                          <a:latin typeface="+mn-lt"/>
                          <a:ea typeface="+mn-ea"/>
                          <a:cs typeface="+mn-cs"/>
                        </a:rPr>
                        <a:t>sigortalı </a:t>
                      </a:r>
                      <a:r>
                        <a:rPr lang="tr-TR" sz="1300" b="1" kern="1200" dirty="0" smtClean="0">
                          <a:solidFill>
                            <a:schemeClr val="tx1"/>
                          </a:solidFill>
                          <a:effectLst/>
                          <a:latin typeface="+mn-lt"/>
                          <a:ea typeface="+mn-ea"/>
                          <a:cs typeface="+mn-cs"/>
                        </a:rPr>
                        <a:t>çalıştırılmaması </a:t>
                      </a:r>
                      <a:r>
                        <a:rPr lang="tr-TR" sz="1300" b="1" kern="1200" dirty="0">
                          <a:solidFill>
                            <a:schemeClr val="tx1"/>
                          </a:solidFill>
                          <a:effectLst/>
                          <a:latin typeface="+mn-lt"/>
                          <a:ea typeface="+mn-ea"/>
                          <a:cs typeface="+mn-cs"/>
                        </a:rPr>
                        <a:t>/ Sahte sigortalı bildiriminde </a:t>
                      </a:r>
                      <a:r>
                        <a:rPr lang="tr-TR" sz="1300" b="1" kern="1200" dirty="0" smtClean="0">
                          <a:solidFill>
                            <a:schemeClr val="tx1"/>
                          </a:solidFill>
                          <a:effectLst/>
                          <a:latin typeface="+mn-lt"/>
                          <a:ea typeface="+mn-ea"/>
                          <a:cs typeface="+mn-cs"/>
                        </a:rPr>
                        <a:t>bulunulmaması,</a:t>
                      </a:r>
                      <a:endParaRPr lang="tr-TR" sz="1300" b="1" kern="1200" dirty="0">
                        <a:solidFill>
                          <a:schemeClr val="tx1"/>
                        </a:solidFill>
                        <a:effectLst/>
                        <a:latin typeface="+mn-lt"/>
                        <a:ea typeface="+mn-ea"/>
                        <a:cs typeface="+mn-cs"/>
                      </a:endParaRP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902314160"/>
                  </a:ext>
                </a:extLst>
              </a:tr>
            </a:tbl>
          </a:graphicData>
        </a:graphic>
      </p:graphicFrame>
      <p:graphicFrame>
        <p:nvGraphicFramePr>
          <p:cNvPr id="22" name="Tablo 21">
            <a:extLst>
              <a:ext uri="{FF2B5EF4-FFF2-40B4-BE49-F238E27FC236}">
                <a16:creationId xmlns:a16="http://schemas.microsoft.com/office/drawing/2014/main" id="{312A9061-A094-46E9-8C42-E2BB823CA00F}"/>
              </a:ext>
            </a:extLst>
          </p:cNvPr>
          <p:cNvGraphicFramePr>
            <a:graphicFrameLocks noGrp="1"/>
          </p:cNvGraphicFramePr>
          <p:nvPr>
            <p:extLst>
              <p:ext uri="{D42A27DB-BD31-4B8C-83A1-F6EECF244321}">
                <p14:modId xmlns:p14="http://schemas.microsoft.com/office/powerpoint/2010/main" val="3769947609"/>
              </p:ext>
            </p:extLst>
          </p:nvPr>
        </p:nvGraphicFramePr>
        <p:xfrm>
          <a:off x="106956" y="3871982"/>
          <a:ext cx="12021543" cy="243840"/>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2599255961"/>
                    </a:ext>
                  </a:extLst>
                </a:gridCol>
                <a:gridCol w="11638717">
                  <a:extLst>
                    <a:ext uri="{9D8B030D-6E8A-4147-A177-3AD203B41FA5}">
                      <a16:colId xmlns:a16="http://schemas.microsoft.com/office/drawing/2014/main" val="1422366311"/>
                    </a:ext>
                  </a:extLst>
                </a:gridCol>
              </a:tblGrid>
              <a:tr h="194423">
                <a:tc>
                  <a:txBody>
                    <a:bodyPr/>
                    <a:lstStyle/>
                    <a:p>
                      <a:pPr marL="285750" indent="-285750">
                        <a:buFont typeface="Wingdings" panose="05000000000000000000" pitchFamily="2" charset="2"/>
                        <a:buChar char="ü"/>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algn="just">
                        <a:lnSpc>
                          <a:spcPct val="107000"/>
                        </a:lnSpc>
                        <a:spcAft>
                          <a:spcPts val="0"/>
                        </a:spcAft>
                      </a:pPr>
                      <a:r>
                        <a:rPr lang="tr-TR" sz="1300" b="1" kern="1200" dirty="0" smtClean="0">
                          <a:solidFill>
                            <a:schemeClr val="tx1"/>
                          </a:solidFill>
                          <a:effectLst/>
                          <a:latin typeface="+mn-lt"/>
                          <a:ea typeface="+mn-ea"/>
                          <a:cs typeface="+mn-cs"/>
                        </a:rPr>
                        <a:t>İşverenin</a:t>
                      </a:r>
                      <a:r>
                        <a:rPr lang="tr-TR" sz="1300" b="1" kern="1200" baseline="0" dirty="0" smtClean="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5335 </a:t>
                      </a:r>
                      <a:r>
                        <a:rPr lang="tr-TR" sz="1300" b="1" kern="1200" dirty="0">
                          <a:solidFill>
                            <a:schemeClr val="tx1"/>
                          </a:solidFill>
                          <a:effectLst/>
                          <a:latin typeface="+mn-lt"/>
                          <a:ea typeface="+mn-ea"/>
                          <a:cs typeface="+mn-cs"/>
                        </a:rPr>
                        <a:t>sayılı Kanunun 30 uncu maddesinin ikinci fıkrası kapsamına giren kurum ve </a:t>
                      </a:r>
                      <a:r>
                        <a:rPr lang="tr-TR" sz="1300" b="1" kern="1200" dirty="0" smtClean="0">
                          <a:solidFill>
                            <a:schemeClr val="tx1"/>
                          </a:solidFill>
                          <a:effectLst/>
                          <a:latin typeface="+mn-lt"/>
                          <a:ea typeface="+mn-ea"/>
                          <a:cs typeface="+mn-cs"/>
                        </a:rPr>
                        <a:t>kuruluşlardan olmaması,</a:t>
                      </a:r>
                      <a:endParaRPr lang="tr-TR" sz="1300" b="1" kern="1200" dirty="0">
                        <a:solidFill>
                          <a:schemeClr val="tx1"/>
                        </a:solidFill>
                        <a:effectLst/>
                        <a:latin typeface="+mn-lt"/>
                        <a:ea typeface="+mn-ea"/>
                        <a:cs typeface="+mn-cs"/>
                      </a:endParaRP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631262817"/>
                  </a:ext>
                </a:extLst>
              </a:tr>
            </a:tbl>
          </a:graphicData>
        </a:graphic>
      </p:graphicFrame>
      <p:graphicFrame>
        <p:nvGraphicFramePr>
          <p:cNvPr id="23" name="Tablo 22">
            <a:extLst>
              <a:ext uri="{FF2B5EF4-FFF2-40B4-BE49-F238E27FC236}">
                <a16:creationId xmlns:a16="http://schemas.microsoft.com/office/drawing/2014/main" id="{609E5813-0964-4680-BA2B-A35C4B9464AD}"/>
              </a:ext>
            </a:extLst>
          </p:cNvPr>
          <p:cNvGraphicFramePr>
            <a:graphicFrameLocks noGrp="1"/>
          </p:cNvGraphicFramePr>
          <p:nvPr>
            <p:extLst>
              <p:ext uri="{D42A27DB-BD31-4B8C-83A1-F6EECF244321}">
                <p14:modId xmlns:p14="http://schemas.microsoft.com/office/powerpoint/2010/main" val="1953992907"/>
              </p:ext>
            </p:extLst>
          </p:nvPr>
        </p:nvGraphicFramePr>
        <p:xfrm>
          <a:off x="106956" y="4120072"/>
          <a:ext cx="12021543" cy="950309"/>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3435398366"/>
                    </a:ext>
                  </a:extLst>
                </a:gridCol>
                <a:gridCol w="11638717">
                  <a:extLst>
                    <a:ext uri="{9D8B030D-6E8A-4147-A177-3AD203B41FA5}">
                      <a16:colId xmlns:a16="http://schemas.microsoft.com/office/drawing/2014/main" val="2238385514"/>
                    </a:ext>
                  </a:extLst>
                </a:gridCol>
              </a:tblGrid>
              <a:tr h="290563">
                <a:tc>
                  <a:txBody>
                    <a:bodyPr/>
                    <a:lstStyle/>
                    <a:p>
                      <a:pPr marL="285750" indent="-285750">
                        <a:buFont typeface="Wingdings" panose="05000000000000000000" pitchFamily="2" charset="2"/>
                        <a:buChar char="ü"/>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Yapılan işin 2886</a:t>
                      </a:r>
                      <a:r>
                        <a:rPr lang="tr-TR" sz="1300" b="1" kern="1200" dirty="0">
                          <a:solidFill>
                            <a:schemeClr val="tx1"/>
                          </a:solidFill>
                          <a:effectLst/>
                          <a:latin typeface="+mn-lt"/>
                          <a:ea typeface="+mn-ea"/>
                          <a:cs typeface="+mn-cs"/>
                        </a:rPr>
                        <a:t>, 4734 sayılı Kanunlar </a:t>
                      </a:r>
                      <a:r>
                        <a:rPr lang="tr-TR" sz="1300" b="1" kern="1200" dirty="0" smtClean="0">
                          <a:solidFill>
                            <a:schemeClr val="tx1"/>
                          </a:solidFill>
                          <a:effectLst/>
                          <a:latin typeface="+mn-lt"/>
                          <a:ea typeface="+mn-ea"/>
                          <a:cs typeface="+mn-cs"/>
                        </a:rPr>
                        <a:t>ve </a:t>
                      </a:r>
                      <a:r>
                        <a:rPr lang="tr-TR" sz="1300" b="1" kern="1200" dirty="0">
                          <a:solidFill>
                            <a:schemeClr val="tx1"/>
                          </a:solidFill>
                          <a:effectLst/>
                          <a:latin typeface="+mn-lt"/>
                          <a:ea typeface="+mn-ea"/>
                          <a:cs typeface="+mn-cs"/>
                        </a:rPr>
                        <a:t>4734 sayılı Kanunun 3. maddesi </a:t>
                      </a:r>
                      <a:r>
                        <a:rPr lang="tr-TR" sz="1300" b="1" kern="1200" dirty="0" smtClean="0">
                          <a:solidFill>
                            <a:schemeClr val="tx1"/>
                          </a:solidFill>
                          <a:effectLst/>
                          <a:latin typeface="+mn-lt"/>
                          <a:ea typeface="+mn-ea"/>
                          <a:cs typeface="+mn-cs"/>
                        </a:rPr>
                        <a:t>kapsamında</a:t>
                      </a:r>
                      <a:r>
                        <a:rPr lang="tr-TR" sz="1300" b="1" kern="1200" baseline="0" dirty="0" smtClean="0">
                          <a:solidFill>
                            <a:schemeClr val="tx1"/>
                          </a:solidFill>
                          <a:effectLst/>
                          <a:latin typeface="+mn-lt"/>
                          <a:ea typeface="+mn-ea"/>
                          <a:cs typeface="+mn-cs"/>
                        </a:rPr>
                        <a:t> veya</a:t>
                      </a:r>
                      <a:r>
                        <a:rPr lang="tr-TR" sz="1300" b="1" kern="1200" dirty="0" smtClean="0">
                          <a:solidFill>
                            <a:schemeClr val="tx1"/>
                          </a:solidFill>
                          <a:effectLst/>
                          <a:latin typeface="+mn-lt"/>
                          <a:ea typeface="+mn-ea"/>
                          <a:cs typeface="+mn-cs"/>
                        </a:rPr>
                        <a:t> uluslararası anlaşmalara istinaden alım </a:t>
                      </a:r>
                      <a:r>
                        <a:rPr lang="tr-TR" sz="1300" b="1" kern="1200" dirty="0">
                          <a:solidFill>
                            <a:schemeClr val="tx1"/>
                          </a:solidFill>
                          <a:effectLst/>
                          <a:latin typeface="+mn-lt"/>
                          <a:ea typeface="+mn-ea"/>
                          <a:cs typeface="+mn-cs"/>
                        </a:rPr>
                        <a:t>ve yapım </a:t>
                      </a:r>
                      <a:r>
                        <a:rPr lang="tr-TR" sz="1300" b="1" kern="1200" dirty="0" smtClean="0">
                          <a:solidFill>
                            <a:schemeClr val="tx1"/>
                          </a:solidFill>
                          <a:effectLst/>
                          <a:latin typeface="+mn-lt"/>
                          <a:ea typeface="+mn-ea"/>
                          <a:cs typeface="+mn-cs"/>
                        </a:rPr>
                        <a:t>işlerinden</a:t>
                      </a:r>
                      <a:r>
                        <a:rPr lang="tr-TR" sz="1300" b="1" kern="1200" baseline="0" dirty="0" smtClean="0">
                          <a:solidFill>
                            <a:schemeClr val="tx1"/>
                          </a:solidFill>
                          <a:effectLst/>
                          <a:latin typeface="+mn-lt"/>
                          <a:ea typeface="+mn-ea"/>
                          <a:cs typeface="+mn-cs"/>
                        </a:rPr>
                        <a:t> olmaması,</a:t>
                      </a:r>
                      <a:endParaRPr lang="tr-TR" sz="1300" b="1" kern="1200" dirty="0">
                        <a:solidFill>
                          <a:schemeClr val="tx1"/>
                        </a:solidFill>
                        <a:effectLst/>
                        <a:latin typeface="+mn-lt"/>
                        <a:ea typeface="+mn-ea"/>
                        <a:cs typeface="+mn-cs"/>
                      </a:endParaRPr>
                    </a:p>
                  </a:txBody>
                  <a:tcPr marL="58408" marR="5840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215752593"/>
                  </a:ext>
                </a:extLst>
              </a:tr>
              <a:tr h="270900">
                <a:tc gridSpan="2">
                  <a:txBody>
                    <a:bodyPr/>
                    <a:lstStyle/>
                    <a:p>
                      <a:pPr marL="0" indent="0">
                        <a:buFont typeface="Wingdings" panose="05000000000000000000" pitchFamily="2" charset="2"/>
                        <a:buNone/>
                      </a:pPr>
                      <a:r>
                        <a:rPr lang="tr-TR" sz="1600" b="0" kern="1200" dirty="0" smtClean="0">
                          <a:solidFill>
                            <a:srgbClr val="C00000"/>
                          </a:solidFill>
                          <a:effectLst>
                            <a:outerShdw blurRad="38100" dist="38100" dir="2700000" algn="tl">
                              <a:srgbClr val="000000">
                                <a:alpha val="43137"/>
                              </a:srgbClr>
                            </a:outerShdw>
                          </a:effectLst>
                          <a:latin typeface="+mn-lt"/>
                          <a:ea typeface="+mn-ea"/>
                          <a:cs typeface="+mn-cs"/>
                        </a:rPr>
                        <a:t>NOTLAR</a:t>
                      </a:r>
                      <a:endParaRPr lang="tr-TR" sz="1600" b="0" kern="1200" dirty="0">
                        <a:solidFill>
                          <a:srgbClr val="C00000"/>
                        </a:solidFill>
                        <a:effectLst>
                          <a:outerShdw blurRad="38100" dist="38100" dir="2700000" algn="tl">
                            <a:srgbClr val="000000">
                              <a:alpha val="43137"/>
                            </a:srgbClr>
                          </a:outerShdw>
                        </a:effectLst>
                        <a:latin typeface="+mn-lt"/>
                        <a:ea typeface="+mn-ea"/>
                        <a:cs typeface="+mn-cs"/>
                      </a:endParaRPr>
                    </a:p>
                  </a:txBody>
                  <a:tcPr marL="58408" marR="5840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pPr marL="0" algn="just" defTabSz="914400" rtl="0" eaLnBrk="1" latinLnBrk="0" hangingPunct="1">
                        <a:lnSpc>
                          <a:spcPct val="107000"/>
                        </a:lnSpc>
                        <a:spcAft>
                          <a:spcPts val="0"/>
                        </a:spcAft>
                      </a:pPr>
                      <a:endParaRPr lang="tr-TR" sz="1300" b="1" kern="1200" dirty="0">
                        <a:solidFill>
                          <a:schemeClr val="tx1"/>
                        </a:solidFill>
                        <a:effectLst/>
                        <a:latin typeface="+mn-lt"/>
                        <a:ea typeface="+mn-ea"/>
                        <a:cs typeface="+mn-cs"/>
                      </a:endParaRPr>
                    </a:p>
                  </a:txBody>
                  <a:tcPr marL="58408" marR="58408" marT="0" marB="0" anchor="ctr">
                    <a:solidFill>
                      <a:schemeClr val="accent1">
                        <a:tint val="40000"/>
                        <a:alpha val="42000"/>
                      </a:schemeClr>
                    </a:solidFill>
                  </a:tcPr>
                </a:tc>
                <a:extLst>
                  <a:ext uri="{0D108BD9-81ED-4DB2-BD59-A6C34878D82A}">
                    <a16:rowId xmlns:a16="http://schemas.microsoft.com/office/drawing/2014/main" val="376485730"/>
                  </a:ext>
                </a:extLst>
              </a:tr>
              <a:tr h="388846">
                <a:tc>
                  <a:txBody>
                    <a:bodyPr/>
                    <a:lstStyle/>
                    <a:p>
                      <a:pPr marL="285750" indent="-285750">
                        <a:buFont typeface="Wingdings" panose="05000000000000000000" pitchFamily="2" charset="2"/>
                        <a:buChar char="ü"/>
                      </a:pPr>
                      <a:r>
                        <a:rPr lang="tr-TR" sz="1600" b="0" kern="1200" dirty="0" smtClean="0">
                          <a:solidFill>
                            <a:schemeClr val="tx1"/>
                          </a:solidFill>
                          <a:effectLst>
                            <a:outerShdw blurRad="38100" dist="38100" dir="2700000" algn="tl">
                              <a:srgbClr val="000000">
                                <a:alpha val="43137"/>
                              </a:srgbClr>
                            </a:outerShdw>
                          </a:effectLst>
                          <a:latin typeface="+mn-lt"/>
                          <a:ea typeface="+mn-ea"/>
                          <a:cs typeface="+mn-cs"/>
                        </a:rPr>
                        <a:t> </a:t>
                      </a:r>
                      <a:endParaRPr lang="tr-TR" sz="1600" b="0" kern="1200" dirty="0">
                        <a:solidFill>
                          <a:schemeClr val="tx1"/>
                        </a:solidFill>
                        <a:effectLst>
                          <a:outerShdw blurRad="38100" dist="38100" dir="2700000" algn="tl">
                            <a:srgbClr val="000000">
                              <a:alpha val="43137"/>
                            </a:srgbClr>
                          </a:outerShdw>
                        </a:effectLst>
                        <a:latin typeface="+mn-lt"/>
                        <a:ea typeface="+mn-ea"/>
                        <a:cs typeface="+mn-cs"/>
                      </a:endParaRPr>
                    </a:p>
                  </a:txBody>
                  <a:tcPr marL="58408" marR="5840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Sosyal güvenlik destek primine tabi çalışanlardan dolayı 5 puanlık indirimden yararlanılamaz.</a:t>
                      </a:r>
                      <a:endParaRPr lang="tr-TR" sz="1300" b="1" kern="1200" dirty="0">
                        <a:solidFill>
                          <a:schemeClr val="tx1"/>
                        </a:solidFill>
                        <a:effectLst/>
                        <a:latin typeface="+mn-lt"/>
                        <a:ea typeface="+mn-ea"/>
                        <a:cs typeface="+mn-cs"/>
                      </a:endParaRPr>
                    </a:p>
                  </a:txBody>
                  <a:tcPr marL="58408" marR="5840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2699965204"/>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651260923"/>
              </p:ext>
            </p:extLst>
          </p:nvPr>
        </p:nvGraphicFramePr>
        <p:xfrm>
          <a:off x="81556" y="5300847"/>
          <a:ext cx="12046943" cy="1296286"/>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0">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200" b="1" dirty="0">
                          <a:solidFill>
                            <a:schemeClr val="tx1"/>
                          </a:solidFill>
                          <a:effectLst/>
                        </a:rPr>
                        <a:t>TEŞVİKSİZ </a:t>
                      </a:r>
                    </a:p>
                    <a:p>
                      <a:pPr algn="ctr">
                        <a:lnSpc>
                          <a:spcPct val="107000"/>
                        </a:lnSpc>
                        <a:spcAft>
                          <a:spcPts val="0"/>
                        </a:spcAft>
                      </a:pPr>
                      <a:r>
                        <a:rPr lang="tr-TR" sz="1200" b="1" dirty="0">
                          <a:solidFill>
                            <a:schemeClr val="tx1"/>
                          </a:solidFill>
                          <a:effectLst/>
                        </a:rPr>
                        <a:t>TUTAR </a:t>
                      </a:r>
                    </a:p>
                    <a:p>
                      <a:pPr algn="ctr">
                        <a:lnSpc>
                          <a:spcPct val="107000"/>
                        </a:lnSpc>
                        <a:spcAft>
                          <a:spcPts val="0"/>
                        </a:spcAft>
                      </a:pPr>
                      <a:r>
                        <a:rPr lang="tr-TR" sz="1200" b="1" dirty="0">
                          <a:solidFill>
                            <a:schemeClr val="tx1"/>
                          </a:solidFill>
                          <a:effectLst/>
                        </a:rPr>
                        <a:t>(%37,5)</a:t>
                      </a:r>
                      <a:endParaRPr lang="tr-T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200" b="1" dirty="0">
                          <a:solidFill>
                            <a:schemeClr val="tx1"/>
                          </a:solidFill>
                          <a:effectLst/>
                        </a:rPr>
                        <a:t>TEŞVİK </a:t>
                      </a:r>
                    </a:p>
                    <a:p>
                      <a:pPr algn="ctr">
                        <a:lnSpc>
                          <a:spcPct val="107000"/>
                        </a:lnSpc>
                        <a:spcAft>
                          <a:spcPts val="0"/>
                        </a:spcAft>
                      </a:pPr>
                      <a:r>
                        <a:rPr lang="tr-TR" sz="1200" b="1" dirty="0">
                          <a:solidFill>
                            <a:schemeClr val="tx1"/>
                          </a:solidFill>
                          <a:effectLst/>
                        </a:rPr>
                        <a:t>TUTARI</a:t>
                      </a:r>
                    </a:p>
                    <a:p>
                      <a:pPr algn="ctr">
                        <a:lnSpc>
                          <a:spcPct val="107000"/>
                        </a:lnSpc>
                        <a:spcAft>
                          <a:spcPts val="0"/>
                        </a:spcAft>
                      </a:pPr>
                      <a:r>
                        <a:rPr lang="tr-TR" sz="1200" b="1" dirty="0">
                          <a:solidFill>
                            <a:schemeClr val="tx1"/>
                          </a:solidFill>
                          <a:effectLst/>
                        </a:rPr>
                        <a:t>( % 5)</a:t>
                      </a:r>
                      <a:endParaRPr lang="tr-T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200" b="1" dirty="0">
                          <a:solidFill>
                            <a:schemeClr val="tx1"/>
                          </a:solidFill>
                          <a:effectLst/>
                        </a:rPr>
                        <a:t>TEŞVİK SONRASI </a:t>
                      </a:r>
                    </a:p>
                    <a:p>
                      <a:pPr algn="ctr">
                        <a:lnSpc>
                          <a:spcPct val="107000"/>
                        </a:lnSpc>
                        <a:spcAft>
                          <a:spcPts val="0"/>
                        </a:spcAft>
                      </a:pPr>
                      <a:r>
                        <a:rPr lang="tr-TR" sz="1200" b="1" dirty="0">
                          <a:solidFill>
                            <a:schemeClr val="tx1"/>
                          </a:solidFill>
                          <a:effectLst/>
                        </a:rPr>
                        <a:t>TUTAR</a:t>
                      </a:r>
                    </a:p>
                    <a:p>
                      <a:pPr algn="ctr">
                        <a:lnSpc>
                          <a:spcPct val="107000"/>
                        </a:lnSpc>
                        <a:spcAft>
                          <a:spcPts val="0"/>
                        </a:spcAft>
                      </a:pPr>
                      <a:r>
                        <a:rPr lang="tr-TR" sz="1200" b="1" dirty="0">
                          <a:solidFill>
                            <a:schemeClr val="tx1"/>
                          </a:solidFill>
                          <a:effectLst/>
                        </a:rPr>
                        <a:t>( % 32,5)</a:t>
                      </a:r>
                      <a:endParaRPr lang="tr-T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200" b="1" dirty="0">
                          <a:effectLst/>
                        </a:rPr>
                        <a:t>TEŞVİKSİZ</a:t>
                      </a:r>
                    </a:p>
                    <a:p>
                      <a:pPr algn="ctr">
                        <a:lnSpc>
                          <a:spcPct val="107000"/>
                        </a:lnSpc>
                        <a:spcAft>
                          <a:spcPts val="0"/>
                        </a:spcAft>
                      </a:pPr>
                      <a:r>
                        <a:rPr lang="tr-TR" sz="1200" b="1" dirty="0">
                          <a:effectLst/>
                        </a:rPr>
                        <a:t>TUTAR</a:t>
                      </a:r>
                    </a:p>
                    <a:p>
                      <a:pPr algn="ctr">
                        <a:lnSpc>
                          <a:spcPct val="107000"/>
                        </a:lnSpc>
                        <a:spcAft>
                          <a:spcPts val="0"/>
                        </a:spcAft>
                      </a:pPr>
                      <a:r>
                        <a:rPr lang="tr-TR" sz="1200" b="1" dirty="0">
                          <a:effectLst/>
                        </a:rPr>
                        <a:t>(%37,5)</a:t>
                      </a:r>
                      <a:endParaRPr lang="tr-T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a:txBody>
                    <a:bodyPr/>
                    <a:lstStyle/>
                    <a:p>
                      <a:pPr algn="ctr">
                        <a:lnSpc>
                          <a:spcPct val="107000"/>
                        </a:lnSpc>
                        <a:spcAft>
                          <a:spcPts val="0"/>
                        </a:spcAft>
                      </a:pPr>
                      <a:r>
                        <a:rPr lang="tr-TR" sz="1200" b="1" dirty="0">
                          <a:effectLst/>
                        </a:rPr>
                        <a:t>TEŞVİK </a:t>
                      </a:r>
                    </a:p>
                    <a:p>
                      <a:pPr algn="ctr">
                        <a:lnSpc>
                          <a:spcPct val="107000"/>
                        </a:lnSpc>
                        <a:spcAft>
                          <a:spcPts val="0"/>
                        </a:spcAft>
                      </a:pPr>
                      <a:r>
                        <a:rPr lang="tr-TR" sz="1200" b="1" dirty="0">
                          <a:effectLst/>
                        </a:rPr>
                        <a:t>TUTARI</a:t>
                      </a:r>
                    </a:p>
                    <a:p>
                      <a:pPr algn="ctr">
                        <a:lnSpc>
                          <a:spcPct val="107000"/>
                        </a:lnSpc>
                        <a:spcAft>
                          <a:spcPts val="0"/>
                        </a:spcAft>
                      </a:pPr>
                      <a:r>
                        <a:rPr lang="tr-TR" sz="1200" b="1" dirty="0">
                          <a:effectLst/>
                        </a:rPr>
                        <a:t>( % 5)</a:t>
                      </a:r>
                      <a:endParaRPr lang="tr-T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a:txBody>
                    <a:bodyPr/>
                    <a:lstStyle/>
                    <a:p>
                      <a:pPr algn="ctr">
                        <a:lnSpc>
                          <a:spcPct val="107000"/>
                        </a:lnSpc>
                        <a:spcAft>
                          <a:spcPts val="0"/>
                        </a:spcAft>
                      </a:pPr>
                      <a:r>
                        <a:rPr lang="tr-TR" sz="1200" b="1" dirty="0">
                          <a:effectLst/>
                        </a:rPr>
                        <a:t>TEŞVİK SONRASI </a:t>
                      </a:r>
                    </a:p>
                    <a:p>
                      <a:pPr algn="ctr">
                        <a:lnSpc>
                          <a:spcPct val="107000"/>
                        </a:lnSpc>
                        <a:spcAft>
                          <a:spcPts val="0"/>
                        </a:spcAft>
                      </a:pPr>
                      <a:r>
                        <a:rPr lang="tr-TR" sz="1200" b="1" dirty="0">
                          <a:effectLst/>
                        </a:rPr>
                        <a:t>TUTAR</a:t>
                      </a:r>
                    </a:p>
                    <a:p>
                      <a:pPr algn="ctr">
                        <a:lnSpc>
                          <a:spcPct val="107000"/>
                        </a:lnSpc>
                        <a:spcAft>
                          <a:spcPts val="0"/>
                        </a:spcAft>
                      </a:pPr>
                      <a:r>
                        <a:rPr lang="tr-TR" sz="1200" b="1" dirty="0">
                          <a:effectLst/>
                        </a:rPr>
                        <a:t>( % 32,5)</a:t>
                      </a:r>
                      <a:endParaRPr lang="tr-T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200" b="1" dirty="0" smtClean="0">
                          <a:solidFill>
                            <a:schemeClr val="bg1"/>
                          </a:solidFill>
                          <a:effectLst/>
                        </a:rPr>
                        <a:t>1.103,65 </a:t>
                      </a:r>
                      <a:r>
                        <a:rPr lang="tr-TR" sz="1200" b="1" dirty="0">
                          <a:solidFill>
                            <a:schemeClr val="bg1"/>
                          </a:solidFill>
                          <a:effectLst/>
                        </a:rPr>
                        <a:t>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200" b="1" dirty="0" smtClean="0">
                          <a:solidFill>
                            <a:schemeClr val="bg1"/>
                          </a:solidFill>
                          <a:effectLst/>
                        </a:rPr>
                        <a:t>147,15 </a:t>
                      </a:r>
                      <a:r>
                        <a:rPr lang="tr-TR" sz="1200" b="1" dirty="0">
                          <a:solidFill>
                            <a:schemeClr val="bg1"/>
                          </a:solidFill>
                          <a:effectLst/>
                        </a:rPr>
                        <a:t>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200" b="1" dirty="0" smtClean="0">
                          <a:solidFill>
                            <a:schemeClr val="bg1"/>
                          </a:solidFill>
                          <a:effectLst/>
                        </a:rPr>
                        <a:t>956,48TL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200" b="1" dirty="0" smtClean="0">
                          <a:solidFill>
                            <a:schemeClr val="bg1"/>
                          </a:solidFill>
                          <a:effectLst/>
                        </a:rPr>
                        <a:t>8.277,19 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tc>
                  <a:txBody>
                    <a:bodyPr/>
                    <a:lstStyle/>
                    <a:p>
                      <a:pPr algn="ctr">
                        <a:lnSpc>
                          <a:spcPct val="107000"/>
                        </a:lnSpc>
                        <a:spcAft>
                          <a:spcPts val="0"/>
                        </a:spcAft>
                      </a:pPr>
                      <a:r>
                        <a:rPr lang="tr-TR" sz="1200" b="1" dirty="0" smtClean="0">
                          <a:solidFill>
                            <a:schemeClr val="bg1"/>
                          </a:solidFill>
                          <a:effectLst/>
                        </a:rPr>
                        <a:t>1.103,63 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tc>
                  <a:txBody>
                    <a:bodyPr/>
                    <a:lstStyle/>
                    <a:p>
                      <a:pPr algn="ctr">
                        <a:lnSpc>
                          <a:spcPct val="107000"/>
                        </a:lnSpc>
                        <a:spcAft>
                          <a:spcPts val="0"/>
                        </a:spcAft>
                      </a:pPr>
                      <a:r>
                        <a:rPr lang="tr-TR" sz="1200" b="1" dirty="0" smtClean="0">
                          <a:solidFill>
                            <a:schemeClr val="bg1"/>
                          </a:solidFill>
                          <a:effectLst/>
                        </a:rPr>
                        <a:t>7.173,56</a:t>
                      </a:r>
                      <a:r>
                        <a:rPr lang="tr-TR" sz="1200" b="1" baseline="0" dirty="0" smtClean="0">
                          <a:solidFill>
                            <a:schemeClr val="bg1"/>
                          </a:solidFill>
                          <a:effectLst/>
                        </a:rPr>
                        <a:t> </a:t>
                      </a:r>
                      <a:r>
                        <a:rPr lang="tr-TR" sz="1200" b="1" dirty="0" smtClean="0">
                          <a:solidFill>
                            <a:schemeClr val="bg1"/>
                          </a:solidFill>
                          <a:effectLst/>
                        </a:rPr>
                        <a:t>TL</a:t>
                      </a:r>
                      <a:endParaRPr lang="tr-TR"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223344604"/>
              </p:ext>
            </p:extLst>
          </p:nvPr>
        </p:nvGraphicFramePr>
        <p:xfrm>
          <a:off x="106956" y="2356630"/>
          <a:ext cx="12021543" cy="260922"/>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94423">
                <a:tc>
                  <a:txBody>
                    <a:bodyPr/>
                    <a:lstStyle/>
                    <a:p>
                      <a:pPr algn="l">
                        <a:lnSpc>
                          <a:spcPct val="107000"/>
                        </a:lnSpc>
                        <a:spcAft>
                          <a:spcPts val="0"/>
                        </a:spcAft>
                      </a:pPr>
                      <a:r>
                        <a:rPr lang="tr-TR" sz="1600" b="1" dirty="0">
                          <a:solidFill>
                            <a:srgbClr val="C00000"/>
                          </a:solidFill>
                          <a:effectLst/>
                        </a:rPr>
                        <a:t>TEŞVİKTEN YARARLANMA </a:t>
                      </a:r>
                      <a:r>
                        <a:rPr lang="tr-TR" sz="1600" b="1" dirty="0" smtClean="0">
                          <a:solidFill>
                            <a:srgbClr val="C00000"/>
                          </a:solidFill>
                          <a:effectLst/>
                        </a:rPr>
                        <a:t>ŞARTLARI</a:t>
                      </a:r>
                      <a:endParaRPr lang="tr-TR"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548716833"/>
              </p:ext>
            </p:extLst>
          </p:nvPr>
        </p:nvGraphicFramePr>
        <p:xfrm>
          <a:off x="9475847" y="835629"/>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r>
                        <a:rPr lang="tr-TR" sz="1300" b="1" kern="1200" dirty="0" smtClean="0">
                          <a:solidFill>
                            <a:schemeClr val="bg1"/>
                          </a:solidFill>
                          <a:effectLst/>
                          <a:latin typeface="+mn-lt"/>
                          <a:ea typeface="+mn-ea"/>
                          <a:cs typeface="+mn-cs"/>
                        </a:rPr>
                        <a:t>5510</a:t>
                      </a:r>
                      <a:endParaRPr lang="tr-TR" sz="1300" b="1" kern="1200" dirty="0">
                        <a:solidFill>
                          <a:schemeClr val="bg1"/>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spTree>
    <p:extLst>
      <p:ext uri="{BB962C8B-B14F-4D97-AF65-F5344CB8AC3E}">
        <p14:creationId xmlns:p14="http://schemas.microsoft.com/office/powerpoint/2010/main" val="2554393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293813308"/>
              </p:ext>
            </p:extLst>
          </p:nvPr>
        </p:nvGraphicFramePr>
        <p:xfrm>
          <a:off x="106958" y="852240"/>
          <a:ext cx="7337638" cy="608401"/>
        </p:xfrm>
        <a:graphic>
          <a:graphicData uri="http://schemas.openxmlformats.org/drawingml/2006/table">
            <a:tbl>
              <a:tblPr firstRow="1" firstCol="1" bandRow="1">
                <a:tableStyleId>{5C22544A-7EE6-4342-B048-85BDC9FD1C3A}</a:tableStyleId>
              </a:tblPr>
              <a:tblGrid>
                <a:gridCol w="1480302">
                  <a:extLst>
                    <a:ext uri="{9D8B030D-6E8A-4147-A177-3AD203B41FA5}">
                      <a16:colId xmlns:a16="http://schemas.microsoft.com/office/drawing/2014/main" val="1798935961"/>
                    </a:ext>
                  </a:extLst>
                </a:gridCol>
                <a:gridCol w="5857336">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dirty="0">
                          <a:solidFill>
                            <a:srgbClr val="002060"/>
                          </a:solidFill>
                          <a:effectLst/>
                        </a:rPr>
                        <a:t>YASAL DAYANAK</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5510 </a:t>
                      </a:r>
                      <a:r>
                        <a:rPr lang="tr-TR" sz="1300" b="1" kern="1200" dirty="0" smtClean="0">
                          <a:solidFill>
                            <a:srgbClr val="002060"/>
                          </a:solidFill>
                          <a:effectLst/>
                          <a:latin typeface="+mn-lt"/>
                          <a:ea typeface="+mn-ea"/>
                          <a:cs typeface="+mn-cs"/>
                        </a:rPr>
                        <a:t>sayılı </a:t>
                      </a:r>
                      <a:r>
                        <a:rPr lang="tr-TR" sz="1300" b="1" kern="1200" dirty="0">
                          <a:solidFill>
                            <a:srgbClr val="002060"/>
                          </a:solidFill>
                          <a:effectLst/>
                          <a:latin typeface="+mn-lt"/>
                          <a:ea typeface="+mn-ea"/>
                          <a:cs typeface="+mn-cs"/>
                        </a:rPr>
                        <a:t>Kanunun 81. </a:t>
                      </a:r>
                      <a:r>
                        <a:rPr lang="tr-TR" sz="1300" b="1" kern="1200" dirty="0" smtClean="0">
                          <a:solidFill>
                            <a:srgbClr val="002060"/>
                          </a:solidFill>
                          <a:effectLst/>
                          <a:latin typeface="+mn-lt"/>
                          <a:ea typeface="+mn-ea"/>
                          <a:cs typeface="+mn-cs"/>
                        </a:rPr>
                        <a:t>maddesinin </a:t>
                      </a:r>
                      <a:r>
                        <a:rPr lang="tr-TR" sz="1300" b="1" kern="1200" dirty="0">
                          <a:solidFill>
                            <a:srgbClr val="002060"/>
                          </a:solidFill>
                          <a:effectLst/>
                          <a:latin typeface="+mn-lt"/>
                          <a:ea typeface="+mn-ea"/>
                          <a:cs typeface="+mn-cs"/>
                        </a:rPr>
                        <a:t>1. </a:t>
                      </a:r>
                      <a:r>
                        <a:rPr lang="tr-TR" sz="1300" b="1" kern="1200" dirty="0" smtClean="0">
                          <a:solidFill>
                            <a:srgbClr val="002060"/>
                          </a:solidFill>
                          <a:effectLst/>
                          <a:latin typeface="+mn-lt"/>
                          <a:ea typeface="+mn-ea"/>
                          <a:cs typeface="+mn-cs"/>
                        </a:rPr>
                        <a:t>fıkrasının </a:t>
                      </a:r>
                      <a:r>
                        <a:rPr lang="tr-TR" sz="1300" b="1" kern="1200" dirty="0">
                          <a:solidFill>
                            <a:srgbClr val="002060"/>
                          </a:solidFill>
                          <a:effectLst/>
                          <a:latin typeface="+mn-lt"/>
                          <a:ea typeface="+mn-ea"/>
                          <a:cs typeface="+mn-cs"/>
                        </a:rPr>
                        <a:t>(i) bendi – 2013/30 </a:t>
                      </a:r>
                      <a:r>
                        <a:rPr lang="tr-TR" sz="1300" b="1" kern="1200" dirty="0" smtClean="0">
                          <a:solidFill>
                            <a:srgbClr val="002060"/>
                          </a:solidFill>
                          <a:effectLst/>
                          <a:latin typeface="+mn-lt"/>
                          <a:ea typeface="+mn-ea"/>
                          <a:cs typeface="+mn-cs"/>
                        </a:rPr>
                        <a:t>sayılı </a:t>
                      </a:r>
                      <a:r>
                        <a:rPr lang="tr-TR" sz="1300" b="1" kern="1200" dirty="0">
                          <a:solidFill>
                            <a:srgbClr val="002060"/>
                          </a:solidFill>
                          <a:effectLst/>
                          <a:latin typeface="+mn-lt"/>
                          <a:ea typeface="+mn-ea"/>
                          <a:cs typeface="+mn-cs"/>
                        </a:rPr>
                        <a:t>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060558230"/>
              </p:ext>
            </p:extLst>
          </p:nvPr>
        </p:nvGraphicFramePr>
        <p:xfrm>
          <a:off x="7510454" y="852240"/>
          <a:ext cx="1935472" cy="643607"/>
        </p:xfrm>
        <a:graphic>
          <a:graphicData uri="http://schemas.openxmlformats.org/drawingml/2006/table">
            <a:tbl>
              <a:tblPr firstRow="1" firstCol="1" bandRow="1">
                <a:tableStyleId>{5C22544A-7EE6-4342-B048-85BDC9FD1C3A}</a:tableStyleId>
              </a:tblPr>
              <a:tblGrid>
                <a:gridCol w="1032251">
                  <a:extLst>
                    <a:ext uri="{9D8B030D-6E8A-4147-A177-3AD203B41FA5}">
                      <a16:colId xmlns:a16="http://schemas.microsoft.com/office/drawing/2014/main" val="2643230235"/>
                    </a:ext>
                  </a:extLst>
                </a:gridCol>
                <a:gridCol w="903221">
                  <a:extLst>
                    <a:ext uri="{9D8B030D-6E8A-4147-A177-3AD203B41FA5}">
                      <a16:colId xmlns:a16="http://schemas.microsoft.com/office/drawing/2014/main" val="1809252406"/>
                    </a:ext>
                  </a:extLst>
                </a:gridCol>
              </a:tblGrid>
              <a:tr h="371666">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01.6.2013</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dirty="0">
                          <a:effectLst/>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599256021"/>
              </p:ext>
            </p:extLst>
          </p:nvPr>
        </p:nvGraphicFramePr>
        <p:xfrm>
          <a:off x="106957" y="1502887"/>
          <a:ext cx="12021542" cy="635889"/>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Özel sektör işverenlerinin yurt dışındaki işyerlerinde çalıştırılmak üzere yurt içinden götürülen/gönderilen </a:t>
                      </a:r>
                      <a:r>
                        <a:rPr lang="tr-TR" sz="1300" b="1" u="none" kern="1200" dirty="0" smtClean="0">
                          <a:solidFill>
                            <a:srgbClr val="002060"/>
                          </a:solidFill>
                          <a:effectLst/>
                          <a:latin typeface="+mn-lt"/>
                          <a:ea typeface="+mn-ea"/>
                          <a:cs typeface="+mn-cs"/>
                        </a:rPr>
                        <a:t>sigortalılar</a:t>
                      </a:r>
                      <a:r>
                        <a:rPr lang="tr-TR" sz="1300" b="1" kern="1200" dirty="0" smtClean="0">
                          <a:solidFill>
                            <a:srgbClr val="002060"/>
                          </a:solidFill>
                          <a:effectLst/>
                          <a:latin typeface="+mn-lt"/>
                          <a:ea typeface="+mn-ea"/>
                          <a:cs typeface="+mn-cs"/>
                        </a:rPr>
                        <a:t> için uygulanan bu indirim kapsamında, sigortalıların prime esas kazançları üzerinden hesaplanan genel sağlık sigortası primlerinin işveren hissesinin 5 puanlık kısmı Hazine ve Maliye Bakanlığı tarafından karşılanmaktadır.</a:t>
                      </a:r>
                      <a:endParaRPr lang="tr-TR" sz="1300" b="1" kern="1200" dirty="0">
                        <a:solidFill>
                          <a:srgbClr val="002060"/>
                        </a:solidFill>
                        <a:effectLst/>
                        <a:latin typeface="+mn-lt"/>
                        <a:ea typeface="+mn-ea"/>
                        <a:cs typeface="+mn-cs"/>
                      </a:endParaRPr>
                    </a:p>
                  </a:txBody>
                  <a:tcPr marL="57755" marR="5775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567216210"/>
              </p:ext>
            </p:extLst>
          </p:nvPr>
        </p:nvGraphicFramePr>
        <p:xfrm>
          <a:off x="106956" y="5328557"/>
          <a:ext cx="12021543" cy="1549084"/>
        </p:xfrm>
        <a:graphic>
          <a:graphicData uri="http://schemas.openxmlformats.org/drawingml/2006/table">
            <a:tbl>
              <a:tblPr firstRow="1" firstCol="1" bandRow="1">
                <a:tableStyleId>{5C22544A-7EE6-4342-B048-85BDC9FD1C3A}</a:tableStyleId>
              </a:tblPr>
              <a:tblGrid>
                <a:gridCol w="2199796">
                  <a:extLst>
                    <a:ext uri="{9D8B030D-6E8A-4147-A177-3AD203B41FA5}">
                      <a16:colId xmlns:a16="http://schemas.microsoft.com/office/drawing/2014/main" val="2564627808"/>
                    </a:ext>
                  </a:extLst>
                </a:gridCol>
                <a:gridCol w="1786924">
                  <a:extLst>
                    <a:ext uri="{9D8B030D-6E8A-4147-A177-3AD203B41FA5}">
                      <a16:colId xmlns:a16="http://schemas.microsoft.com/office/drawing/2014/main" val="3048014946"/>
                    </a:ext>
                  </a:extLst>
                </a:gridCol>
                <a:gridCol w="2027716">
                  <a:extLst>
                    <a:ext uri="{9D8B030D-6E8A-4147-A177-3AD203B41FA5}">
                      <a16:colId xmlns:a16="http://schemas.microsoft.com/office/drawing/2014/main" val="2577724729"/>
                    </a:ext>
                  </a:extLst>
                </a:gridCol>
                <a:gridCol w="1339105">
                  <a:extLst>
                    <a:ext uri="{9D8B030D-6E8A-4147-A177-3AD203B41FA5}">
                      <a16:colId xmlns:a16="http://schemas.microsoft.com/office/drawing/2014/main" val="3708009783"/>
                    </a:ext>
                  </a:extLst>
                </a:gridCol>
                <a:gridCol w="2278040">
                  <a:extLst>
                    <a:ext uri="{9D8B030D-6E8A-4147-A177-3AD203B41FA5}">
                      <a16:colId xmlns:a16="http://schemas.microsoft.com/office/drawing/2014/main" val="812310856"/>
                    </a:ext>
                  </a:extLst>
                </a:gridCol>
                <a:gridCol w="2389962">
                  <a:extLst>
                    <a:ext uri="{9D8B030D-6E8A-4147-A177-3AD203B41FA5}">
                      <a16:colId xmlns:a16="http://schemas.microsoft.com/office/drawing/2014/main" val="198867333"/>
                    </a:ext>
                  </a:extLst>
                </a:gridCol>
              </a:tblGrid>
              <a:tr h="190297">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5934">
                <a:tc gridSpan="3">
                  <a:txBody>
                    <a:bodyPr/>
                    <a:lstStyle/>
                    <a:p>
                      <a:pPr algn="ctr">
                        <a:lnSpc>
                          <a:spcPct val="107000"/>
                        </a:lnSpc>
                        <a:spcAft>
                          <a:spcPts val="0"/>
                        </a:spcAft>
                      </a:pPr>
                      <a:r>
                        <a:rPr lang="tr-TR" sz="1000" dirty="0" smtClean="0">
                          <a:solidFill>
                            <a:schemeClr val="tx1"/>
                          </a:solidFill>
                          <a:effectLst/>
                        </a:rPr>
                        <a:t>PEK </a:t>
                      </a:r>
                      <a:r>
                        <a:rPr lang="tr-TR" sz="1000" dirty="0">
                          <a:solidFill>
                            <a:schemeClr val="tx1"/>
                          </a:solidFill>
                          <a:effectLst/>
                        </a:rPr>
                        <a:t>ALT SINIRINDAN</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dirty="0" smtClean="0">
                          <a:effectLst/>
                        </a:rPr>
                        <a:t>PEK </a:t>
                      </a:r>
                      <a:r>
                        <a:rPr lang="tr-TR" sz="1000" b="1" dirty="0">
                          <a:effectLst/>
                        </a:rPr>
                        <a:t>ÜST SINIRINDAN</a:t>
                      </a:r>
                      <a:endParaRPr lang="tr-T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530078">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9,5)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9,5)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17505">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426,74</a:t>
                      </a:r>
                      <a:r>
                        <a:rPr lang="tr-TR" sz="16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147,15</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279,59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1.280,21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441,45TL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836,76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r h="217505">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3828872"/>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857398242"/>
              </p:ext>
            </p:extLst>
          </p:nvPr>
        </p:nvGraphicFramePr>
        <p:xfrm>
          <a:off x="106956" y="2439218"/>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 </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056237552"/>
              </p:ext>
            </p:extLst>
          </p:nvPr>
        </p:nvGraphicFramePr>
        <p:xfrm>
          <a:off x="106957" y="2732008"/>
          <a:ext cx="12021542" cy="2243022"/>
        </p:xfrm>
        <a:graphic>
          <a:graphicData uri="http://schemas.openxmlformats.org/drawingml/2006/table">
            <a:tbl>
              <a:tblPr firstRow="1" firstCol="1" bandRow="1">
                <a:tableStyleId>{5C22544A-7EE6-4342-B048-85BDC9FD1C3A}</a:tableStyleId>
              </a:tblPr>
              <a:tblGrid>
                <a:gridCol w="302875">
                  <a:extLst>
                    <a:ext uri="{9D8B030D-6E8A-4147-A177-3AD203B41FA5}">
                      <a16:colId xmlns:a16="http://schemas.microsoft.com/office/drawing/2014/main" val="1533996502"/>
                    </a:ext>
                  </a:extLst>
                </a:gridCol>
                <a:gridCol w="11718667">
                  <a:extLst>
                    <a:ext uri="{9D8B030D-6E8A-4147-A177-3AD203B41FA5}">
                      <a16:colId xmlns:a16="http://schemas.microsoft.com/office/drawing/2014/main" val="1658546961"/>
                    </a:ext>
                  </a:extLst>
                </a:gridCol>
              </a:tblGrid>
              <a:tr h="216539">
                <a:tc>
                  <a:txBody>
                    <a:bodyPr/>
                    <a:lstStyle/>
                    <a:p>
                      <a:pPr marL="171450" indent="-171450" algn="just">
                        <a:lnSpc>
                          <a:spcPct val="107000"/>
                        </a:lnSpc>
                        <a:spcAft>
                          <a:spcPts val="0"/>
                        </a:spcAft>
                        <a:buFont typeface="Wingdings" panose="05000000000000000000" pitchFamily="2" charset="2"/>
                        <a:buChar char="ü"/>
                      </a:pPr>
                      <a:r>
                        <a:rPr lang="tr-TR"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Aylık prim ve hizmet belgesinin Kuruma yasal süresinde verilmiş olması,  </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248553675"/>
                  </a:ext>
                </a:extLst>
              </a:tr>
              <a:tr h="216539">
                <a:tc>
                  <a:txBody>
                    <a:bodyPr/>
                    <a:lstStyle/>
                    <a:p>
                      <a:pPr marL="285750" indent="-285750" algn="just">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smtClean="0">
                          <a:solidFill>
                            <a:schemeClr val="tx1"/>
                          </a:solidFill>
                          <a:effectLst/>
                          <a:latin typeface="+mn-lt"/>
                          <a:ea typeface="+mn-ea"/>
                          <a:cs typeface="+mn-cs"/>
                        </a:rPr>
                        <a:t>Primlerin yasal süresi içinde ödenmesi,</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932457515"/>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Prim, idari para cezası ve bunlara ilişkin gecikme zammı ve cezası borcu bulunmaması, varsa</a:t>
                      </a:r>
                      <a:r>
                        <a:rPr lang="tr-TR" sz="1300" b="1" kern="1200" baseline="0" dirty="0" smtClean="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 bu borçlar yapılandırılmış, taksitlendirilmiş ve</a:t>
                      </a:r>
                      <a:r>
                        <a:rPr lang="tr-TR" sz="1300" b="1" kern="1200" baseline="0" dirty="0" smtClean="0">
                          <a:solidFill>
                            <a:schemeClr val="tx1"/>
                          </a:solidFill>
                          <a:effectLst/>
                          <a:latin typeface="+mn-lt"/>
                          <a:ea typeface="+mn-ea"/>
                          <a:cs typeface="+mn-cs"/>
                        </a:rPr>
                        <a:t> düzenli ödeniyor olması,</a:t>
                      </a:r>
                      <a:endParaRPr lang="tr-TR" sz="1300" b="1" kern="1200" dirty="0" smtClean="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422555645"/>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Kayıt dışı sigortalı çalıştırılmaması / Sahte sigortalı bildiriminde bulunulmaması,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277228978"/>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İşverenin</a:t>
                      </a:r>
                      <a:r>
                        <a:rPr lang="tr-TR" sz="1300" b="1" kern="1200" baseline="0" dirty="0" smtClean="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5335 sayılı Kanunun 30 uncu maddesinin ikinci fıkrası kapsamına giren kurum ve kuruluşlardan olmaması,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238023294"/>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Yapılan işin 2886, 4734 sayılı Kanunlar ve 4734 sayılı Kanunun 3. maddesi kapsamında</a:t>
                      </a:r>
                      <a:r>
                        <a:rPr lang="tr-TR" sz="1300" b="1" kern="1200" baseline="0" dirty="0" smtClean="0">
                          <a:solidFill>
                            <a:schemeClr val="tx1"/>
                          </a:solidFill>
                          <a:effectLst/>
                          <a:latin typeface="+mn-lt"/>
                          <a:ea typeface="+mn-ea"/>
                          <a:cs typeface="+mn-cs"/>
                        </a:rPr>
                        <a:t> veya</a:t>
                      </a:r>
                      <a:r>
                        <a:rPr lang="tr-TR" sz="1300" b="1" kern="1200" dirty="0" smtClean="0">
                          <a:solidFill>
                            <a:schemeClr val="tx1"/>
                          </a:solidFill>
                          <a:effectLst/>
                          <a:latin typeface="+mn-lt"/>
                          <a:ea typeface="+mn-ea"/>
                          <a:cs typeface="+mn-cs"/>
                        </a:rPr>
                        <a:t> uluslararası anlaşmalara istinaden alım ve yapım işlerinden</a:t>
                      </a:r>
                      <a:r>
                        <a:rPr lang="tr-TR" sz="1300" b="1" kern="1200" baseline="0" dirty="0" smtClean="0">
                          <a:solidFill>
                            <a:schemeClr val="tx1"/>
                          </a:solidFill>
                          <a:effectLst/>
                          <a:latin typeface="+mn-lt"/>
                          <a:ea typeface="+mn-ea"/>
                          <a:cs typeface="+mn-cs"/>
                        </a:rPr>
                        <a:t> olmaması,</a:t>
                      </a:r>
                      <a:endParaRPr lang="tr-TR" sz="1300" b="1" kern="1200" dirty="0" smtClean="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366072331"/>
                  </a:ext>
                </a:extLst>
              </a:tr>
              <a:tr h="145495">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1299441130"/>
                  </a:ext>
                </a:extLst>
              </a:tr>
              <a:tr h="433078">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Sosyal güvenlik destek primine </a:t>
                      </a:r>
                      <a:r>
                        <a:rPr lang="tr-TR" sz="1300" b="1" kern="1200" dirty="0" smtClean="0">
                          <a:solidFill>
                            <a:schemeClr val="tx1"/>
                          </a:solidFill>
                          <a:effectLst/>
                          <a:latin typeface="+mn-lt"/>
                          <a:ea typeface="+mn-ea"/>
                          <a:cs typeface="+mn-cs"/>
                        </a:rPr>
                        <a:t>tabi çalışanlar, </a:t>
                      </a:r>
                      <a:r>
                        <a:rPr lang="tr-TR" sz="1300" b="1" kern="1200" dirty="0">
                          <a:solidFill>
                            <a:schemeClr val="tx1"/>
                          </a:solidFill>
                          <a:effectLst/>
                          <a:latin typeface="+mn-lt"/>
                          <a:ea typeface="+mn-ea"/>
                          <a:cs typeface="+mn-cs"/>
                        </a:rPr>
                        <a:t>Libya’da </a:t>
                      </a:r>
                      <a:r>
                        <a:rPr lang="tr-TR" sz="1300" b="1" kern="1200" dirty="0" smtClean="0">
                          <a:solidFill>
                            <a:schemeClr val="tx1"/>
                          </a:solidFill>
                          <a:effectLst/>
                          <a:latin typeface="+mn-lt"/>
                          <a:ea typeface="+mn-ea"/>
                          <a:cs typeface="+mn-cs"/>
                        </a:rPr>
                        <a:t>çalışanlar, </a:t>
                      </a:r>
                      <a:r>
                        <a:rPr lang="tr-TR" sz="1300" b="1" kern="1200" dirty="0">
                          <a:solidFill>
                            <a:schemeClr val="tx1"/>
                          </a:solidFill>
                          <a:effectLst/>
                          <a:latin typeface="+mn-lt"/>
                          <a:ea typeface="+mn-ea"/>
                          <a:cs typeface="+mn-cs"/>
                        </a:rPr>
                        <a:t>zorunlu staja tabi tutulan öğrenciler, aday çırak, çırak ve işletmelerde mesleki eğitim gören </a:t>
                      </a:r>
                      <a:r>
                        <a:rPr lang="tr-TR" sz="1300" b="1" kern="1200" dirty="0" smtClean="0">
                          <a:solidFill>
                            <a:schemeClr val="tx1"/>
                          </a:solidFill>
                          <a:effectLst/>
                          <a:latin typeface="+mn-lt"/>
                          <a:ea typeface="+mn-ea"/>
                          <a:cs typeface="+mn-cs"/>
                        </a:rPr>
                        <a:t>öğrenciler, </a:t>
                      </a:r>
                      <a:r>
                        <a:rPr lang="tr-TR" sz="1300" b="1" kern="1200" dirty="0">
                          <a:solidFill>
                            <a:schemeClr val="tx1"/>
                          </a:solidFill>
                          <a:effectLst/>
                          <a:latin typeface="+mn-lt"/>
                          <a:ea typeface="+mn-ea"/>
                          <a:cs typeface="+mn-cs"/>
                        </a:rPr>
                        <a:t>iş kaybı tazminatı </a:t>
                      </a:r>
                      <a:r>
                        <a:rPr lang="tr-TR" sz="1300" b="1" kern="1200" dirty="0" smtClean="0">
                          <a:solidFill>
                            <a:schemeClr val="tx1"/>
                          </a:solidFill>
                          <a:effectLst/>
                          <a:latin typeface="+mn-lt"/>
                          <a:ea typeface="+mn-ea"/>
                          <a:cs typeface="+mn-cs"/>
                        </a:rPr>
                        <a:t>alanlar </a:t>
                      </a:r>
                      <a:r>
                        <a:rPr lang="tr-TR" sz="1300" b="1" kern="1200" dirty="0">
                          <a:solidFill>
                            <a:schemeClr val="tx1"/>
                          </a:solidFill>
                          <a:effectLst/>
                          <a:latin typeface="+mn-lt"/>
                          <a:ea typeface="+mn-ea"/>
                          <a:cs typeface="+mn-cs"/>
                        </a:rPr>
                        <a:t>ve harp malulleri ile vazife malullüğü aylığı </a:t>
                      </a:r>
                      <a:r>
                        <a:rPr lang="tr-TR" sz="1300" b="1" kern="1200" dirty="0" smtClean="0">
                          <a:solidFill>
                            <a:schemeClr val="tx1"/>
                          </a:solidFill>
                          <a:effectLst/>
                          <a:latin typeface="+mn-lt"/>
                          <a:ea typeface="+mn-ea"/>
                          <a:cs typeface="+mn-cs"/>
                        </a:rPr>
                        <a:t>alanlar için bu </a:t>
                      </a:r>
                      <a:r>
                        <a:rPr lang="tr-TR" sz="1300" b="1" kern="1200" dirty="0">
                          <a:solidFill>
                            <a:schemeClr val="tx1"/>
                          </a:solidFill>
                          <a:effectLst/>
                          <a:latin typeface="+mn-lt"/>
                          <a:ea typeface="+mn-ea"/>
                          <a:cs typeface="+mn-cs"/>
                        </a:rPr>
                        <a:t>indirimden </a:t>
                      </a:r>
                      <a:r>
                        <a:rPr lang="tr-TR" sz="1300" b="1" kern="1200" dirty="0" smtClean="0">
                          <a:solidFill>
                            <a:schemeClr val="tx1"/>
                          </a:solidFill>
                          <a:effectLst/>
                          <a:latin typeface="+mn-lt"/>
                          <a:ea typeface="+mn-ea"/>
                          <a:cs typeface="+mn-cs"/>
                        </a:rPr>
                        <a:t>yararlanılamaz,</a:t>
                      </a:r>
                      <a:endParaRPr lang="tr-TR" sz="13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908528876"/>
                  </a:ext>
                </a:extLst>
              </a:tr>
              <a:tr h="0">
                <a:tc>
                  <a:txBody>
                    <a:bodyPr/>
                    <a:lstStyle/>
                    <a:p>
                      <a:pPr marL="285750" indent="-285750" algn="l">
                        <a:lnSpc>
                          <a:spcPct val="107000"/>
                        </a:lnSpc>
                        <a:spcAft>
                          <a:spcPts val="0"/>
                        </a:spcAft>
                        <a:buFont typeface="Wingdings" panose="05000000000000000000" pitchFamily="2" charset="2"/>
                        <a:buChar char="ü"/>
                      </a:pPr>
                      <a:r>
                        <a:rPr lang="tr-TR" sz="1400" b="1" kern="1200" dirty="0" smtClean="0">
                          <a:solidFill>
                            <a:schemeClr val="tx1"/>
                          </a:solidFill>
                          <a:effectLst/>
                          <a:latin typeface="+mn-lt"/>
                          <a:ea typeface="+mn-ea"/>
                          <a:cs typeface="+mn-cs"/>
                        </a:rPr>
                        <a:t> </a:t>
                      </a:r>
                      <a:endParaRPr lang="tr-TR" sz="1400" b="1" kern="1200" dirty="0">
                        <a:solidFill>
                          <a:schemeClr val="tx1"/>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l">
                        <a:lnSpc>
                          <a:spcPct val="107000"/>
                        </a:lnSpc>
                        <a:spcAft>
                          <a:spcPts val="0"/>
                        </a:spcAft>
                      </a:pPr>
                      <a:r>
                        <a:rPr lang="tr-TR" sz="1300" b="1" kern="1200" dirty="0">
                          <a:solidFill>
                            <a:schemeClr val="tx1"/>
                          </a:solidFill>
                          <a:effectLst/>
                          <a:latin typeface="+mn-lt"/>
                          <a:ea typeface="+mn-ea"/>
                          <a:cs typeface="+mn-cs"/>
                        </a:rPr>
                        <a:t>5 Puan indirim (</a:t>
                      </a:r>
                      <a:r>
                        <a:rPr lang="tr-TR" sz="1300" b="1" kern="1200" dirty="0" smtClean="0">
                          <a:solidFill>
                            <a:schemeClr val="tx1"/>
                          </a:solidFill>
                          <a:effectLst/>
                          <a:latin typeface="+mn-lt"/>
                          <a:ea typeface="+mn-ea"/>
                          <a:cs typeface="+mn-cs"/>
                        </a:rPr>
                        <a:t>5510 - 81/ı</a:t>
                      </a:r>
                      <a:r>
                        <a:rPr lang="tr-TR" sz="1300" b="1" kern="1200" dirty="0">
                          <a:solidFill>
                            <a:schemeClr val="tx1"/>
                          </a:solidFill>
                          <a:effectLst/>
                          <a:latin typeface="+mn-lt"/>
                          <a:ea typeface="+mn-ea"/>
                          <a:cs typeface="+mn-cs"/>
                        </a:rPr>
                        <a:t>) ile birlikte uygulanmaz.  </a:t>
                      </a:r>
                      <a:r>
                        <a:rPr lang="tr-TR" sz="1300" b="1" kern="1200" dirty="0" smtClean="0">
                          <a:solidFill>
                            <a:schemeClr val="tx1"/>
                          </a:solidFill>
                          <a:effectLst/>
                          <a:latin typeface="+mn-lt"/>
                          <a:ea typeface="+mn-ea"/>
                          <a:cs typeface="+mn-cs"/>
                        </a:rPr>
                        <a:t>PEK </a:t>
                      </a:r>
                      <a:r>
                        <a:rPr lang="tr-TR" sz="1300" b="1" kern="1200" dirty="0">
                          <a:solidFill>
                            <a:schemeClr val="tx1"/>
                          </a:solidFill>
                          <a:effectLst/>
                          <a:latin typeface="+mn-lt"/>
                          <a:ea typeface="+mn-ea"/>
                          <a:cs typeface="+mn-cs"/>
                        </a:rPr>
                        <a:t>üzerinden hesaplanan işveren hissesinin GSS payından 5 puanlık indirim uygulanır.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028723207"/>
                  </a:ext>
                </a:extLst>
              </a:tr>
            </a:tbl>
          </a:graphicData>
        </a:graphic>
      </p:graphicFrame>
      <p:graphicFrame>
        <p:nvGraphicFramePr>
          <p:cNvPr id="13" name="Diyagram 12"/>
          <p:cNvGraphicFramePr/>
          <p:nvPr>
            <p:extLst>
              <p:ext uri="{D42A27DB-BD31-4B8C-83A1-F6EECF244321}">
                <p14:modId xmlns:p14="http://schemas.microsoft.com/office/powerpoint/2010/main" val="3994628121"/>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24-Nokta Yıldız 13"/>
          <p:cNvSpPr/>
          <p:nvPr/>
        </p:nvSpPr>
        <p:spPr>
          <a:xfrm rot="19928413">
            <a:off x="5377224" y="108075"/>
            <a:ext cx="1047821" cy="976956"/>
          </a:xfrm>
          <a:prstGeom prst="star24">
            <a:avLst>
              <a:gd name="adj" fmla="val 37034"/>
            </a:avLst>
          </a:prstGeom>
          <a:solidFill>
            <a:srgbClr val="EB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Black" panose="020B0A04020102020204" pitchFamily="34" charset="0"/>
              </a:rPr>
              <a:t>5</a:t>
            </a: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sp>
        <p:nvSpPr>
          <p:cNvPr id="5"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smtClean="0">
                <a:ln>
                  <a:noFill/>
                </a:ln>
                <a:solidFill>
                  <a:schemeClr val="bg1"/>
                </a:solidFill>
                <a:effectLst/>
                <a:latin typeface="Arial" panose="020B0604020202020204" pitchFamily="34" charset="0"/>
              </a:rPr>
              <a:t>2</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15" name="Dikdörtgen 14"/>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3584422479"/>
              </p:ext>
            </p:extLst>
          </p:nvPr>
        </p:nvGraphicFramePr>
        <p:xfrm>
          <a:off x="9489056" y="849483"/>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r>
                        <a:rPr lang="tr-TR" sz="1300" dirty="0" smtClean="0">
                          <a:effectLst/>
                          <a:latin typeface="Calibri" panose="020F0502020204030204" pitchFamily="34" charset="0"/>
                          <a:ea typeface="Times New Roman" panose="02020603050405020304" pitchFamily="18" charset="0"/>
                          <a:cs typeface="Times New Roman" panose="02020603050405020304" pitchFamily="18" charset="0"/>
                        </a:rPr>
                        <a:t>6486</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spTree>
    <p:extLst>
      <p:ext uri="{BB962C8B-B14F-4D97-AF65-F5344CB8AC3E}">
        <p14:creationId xmlns:p14="http://schemas.microsoft.com/office/powerpoint/2010/main" val="312454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4015209695"/>
              </p:ext>
            </p:extLst>
          </p:nvPr>
        </p:nvGraphicFramePr>
        <p:xfrm>
          <a:off x="106958" y="834988"/>
          <a:ext cx="7084417" cy="608401"/>
        </p:xfrm>
        <a:graphic>
          <a:graphicData uri="http://schemas.openxmlformats.org/drawingml/2006/table">
            <a:tbl>
              <a:tblPr firstRow="1" firstCol="1" bandRow="1">
                <a:tableStyleId>{5C22544A-7EE6-4342-B048-85BDC9FD1C3A}</a:tableStyleId>
              </a:tblPr>
              <a:tblGrid>
                <a:gridCol w="1439504">
                  <a:extLst>
                    <a:ext uri="{9D8B030D-6E8A-4147-A177-3AD203B41FA5}">
                      <a16:colId xmlns:a16="http://schemas.microsoft.com/office/drawing/2014/main" val="1798935961"/>
                    </a:ext>
                  </a:extLst>
                </a:gridCol>
                <a:gridCol w="5644913">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5510 sayılı Kanunun Ek 2. maddesi 2011/54 - 2012/30 - 2012/37 Sayılı Genelgeler.</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59223254"/>
              </p:ext>
            </p:extLst>
          </p:nvPr>
        </p:nvGraphicFramePr>
        <p:xfrm>
          <a:off x="7219950" y="832503"/>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bg1"/>
                          </a:solidFill>
                          <a:effectLst/>
                          <a:latin typeface="+mn-lt"/>
                          <a:ea typeface="+mn-ea"/>
                          <a:cs typeface="+mn-cs"/>
                        </a:rPr>
                        <a:t>01.10.2009</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solidFill>
                            <a:schemeClr val="bg1"/>
                          </a:solidFill>
                          <a:effectLst/>
                          <a:latin typeface="+mn-lt"/>
                          <a:ea typeface="+mn-ea"/>
                          <a:cs typeface="+mn-cs"/>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87329102"/>
              </p:ext>
            </p:extLst>
          </p:nvPr>
        </p:nvGraphicFramePr>
        <p:xfrm>
          <a:off x="106957" y="1494261"/>
          <a:ext cx="12021542" cy="635889"/>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Prime esas kazanç alt sınırı üzerinden hesaplanan sigorta primlerinin; işveren hisselerinin tamamına veya </a:t>
                      </a:r>
                      <a:r>
                        <a:rPr lang="tr-TR" sz="1300" b="1" kern="1200" dirty="0" smtClean="0">
                          <a:solidFill>
                            <a:srgbClr val="002060"/>
                          </a:solidFill>
                          <a:effectLst/>
                          <a:latin typeface="+mn-lt"/>
                          <a:ea typeface="+mn-ea"/>
                          <a:cs typeface="+mn-cs"/>
                        </a:rPr>
                        <a:t>Cumhurbaşkanınca </a:t>
                      </a:r>
                      <a:r>
                        <a:rPr lang="tr-TR" sz="1300" b="1" kern="1200" dirty="0">
                          <a:solidFill>
                            <a:srgbClr val="002060"/>
                          </a:solidFill>
                          <a:effectLst/>
                          <a:latin typeface="+mn-lt"/>
                          <a:ea typeface="+mn-ea"/>
                          <a:cs typeface="+mn-cs"/>
                        </a:rPr>
                        <a:t>istatistiki bölge birimleri sınıflandırması, kişi başına düşen milli gelir veya </a:t>
                      </a:r>
                      <a:r>
                        <a:rPr lang="tr-TR" sz="1300" b="1" kern="1200" dirty="0" smtClean="0">
                          <a:solidFill>
                            <a:srgbClr val="002060"/>
                          </a:solidFill>
                          <a:effectLst/>
                          <a:latin typeface="+mn-lt"/>
                          <a:ea typeface="+mn-ea"/>
                          <a:cs typeface="+mn-cs"/>
                        </a:rPr>
                        <a:t>sosyoekonomik </a:t>
                      </a:r>
                      <a:r>
                        <a:rPr lang="tr-TR" sz="1300" b="1" kern="1200" dirty="0">
                          <a:solidFill>
                            <a:srgbClr val="002060"/>
                          </a:solidFill>
                          <a:effectLst/>
                          <a:latin typeface="+mn-lt"/>
                          <a:ea typeface="+mn-ea"/>
                          <a:cs typeface="+mn-cs"/>
                        </a:rPr>
                        <a:t>gelişmişlik düzeyleri dikkate alınmak suretiyle belirlenen illerde işveren hisseleri ile birlikte sigortalı hisselerinin tamamına kadar olan kısmı Sanayi ve Teknoloji Bakanlığı bütçesinden karşılanmaktadır.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174993036"/>
              </p:ext>
            </p:extLst>
          </p:nvPr>
        </p:nvGraphicFramePr>
        <p:xfrm>
          <a:off x="81556" y="5012795"/>
          <a:ext cx="12046943" cy="1838221"/>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566314">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TUTARI</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5 + % 15,5)</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17) </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TEŞVİKSİZ </a:t>
                      </a: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(%37,5)</a:t>
                      </a:r>
                    </a:p>
                  </a:txBody>
                  <a:tcPr marL="68580" marR="68580" marT="0" marB="0">
                    <a:solidFill>
                      <a:schemeClr val="accent1">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TUTARI</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(%15,5xA.Ü)</a:t>
                      </a:r>
                    </a:p>
                  </a:txBody>
                  <a:tcPr marL="68580" marR="68580" marT="0" marB="0">
                    <a:solidFill>
                      <a:schemeClr val="accent1">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a:t>
                      </a:r>
                    </a:p>
                    <a:p>
                      <a:pPr algn="l">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%15,5xA.Ü))</a:t>
                      </a:r>
                    </a:p>
                  </a:txBody>
                  <a:tcPr marL="68580" marR="68580" marT="0" marB="0">
                    <a:solidFill>
                      <a:schemeClr val="accent1">
                        <a:alpha val="58000"/>
                      </a:schemeClr>
                    </a:solidFill>
                  </a:tcPr>
                </a:tc>
                <a:extLst>
                  <a:ext uri="{0D108BD9-81ED-4DB2-BD59-A6C34878D82A}">
                    <a16:rowId xmlns:a16="http://schemas.microsoft.com/office/drawing/2014/main" val="340633354"/>
                  </a:ext>
                </a:extLst>
              </a:tr>
              <a:tr h="98615">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603,32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500,31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400" b="1" dirty="0" smtClean="0">
                          <a:solidFill>
                            <a:schemeClr val="bg1"/>
                          </a:solidFill>
                          <a:effectLst/>
                        </a:rPr>
                        <a:t>8.277,19 </a:t>
                      </a: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1.559,79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6.717,40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r h="227521">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 5 + % 29,5)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 % 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(%29,5xAÜ)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6. BÖLGE</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(%29,5xAÜ))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362556689"/>
                  </a:ext>
                </a:extLst>
              </a:tr>
              <a:tr h="0">
                <a:tc>
                  <a:txBody>
                    <a:bodyPr/>
                    <a:lstStyle/>
                    <a:p>
                      <a:pPr algn="ctr">
                        <a:lnSpc>
                          <a:spcPct val="107000"/>
                        </a:lnSpc>
                        <a:spcAft>
                          <a:spcPts val="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1.015,34</a:t>
                      </a:r>
                      <a:r>
                        <a:rPr lang="tr-TR" sz="13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88,29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400" b="1" dirty="0" smtClean="0">
                          <a:solidFill>
                            <a:schemeClr val="bg1"/>
                          </a:solidFill>
                          <a:effectLst/>
                        </a:rPr>
                        <a:t>8.277,19</a:t>
                      </a: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80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1.971,81</a:t>
                      </a:r>
                      <a:r>
                        <a:rPr lang="tr-TR" sz="13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800"/>
                        </a:spcAft>
                      </a:pPr>
                      <a:r>
                        <a:rPr lang="tr-TR" sz="13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6.305,38TL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404004574"/>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45480909"/>
              </p:ext>
            </p:extLst>
          </p:nvPr>
        </p:nvGraphicFramePr>
        <p:xfrm>
          <a:off x="106956" y="2215432"/>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2156998634"/>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3</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3302727357"/>
              </p:ext>
            </p:extLst>
          </p:nvPr>
        </p:nvGraphicFramePr>
        <p:xfrm>
          <a:off x="9213550" y="818554"/>
          <a:ext cx="1625613" cy="646364"/>
        </p:xfrm>
        <a:graphic>
          <a:graphicData uri="http://schemas.openxmlformats.org/drawingml/2006/table">
            <a:tbl>
              <a:tblPr firstRow="1" firstCol="1" bandRow="1">
                <a:tableStyleId>{5C22544A-7EE6-4342-B048-85BDC9FD1C3A}</a:tableStyleId>
              </a:tblPr>
              <a:tblGrid>
                <a:gridCol w="1625613">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just">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25510, 16322, 26322</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418285871"/>
              </p:ext>
            </p:extLst>
          </p:nvPr>
        </p:nvGraphicFramePr>
        <p:xfrm>
          <a:off x="106955" y="2524078"/>
          <a:ext cx="12008659" cy="2348484"/>
        </p:xfrm>
        <a:graphic>
          <a:graphicData uri="http://schemas.openxmlformats.org/drawingml/2006/table">
            <a:tbl>
              <a:tblPr firstRow="1" firstCol="1" bandRow="1">
                <a:tableStyleId>{5C22544A-7EE6-4342-B048-85BDC9FD1C3A}</a:tableStyleId>
              </a:tblPr>
              <a:tblGrid>
                <a:gridCol w="294425">
                  <a:extLst>
                    <a:ext uri="{9D8B030D-6E8A-4147-A177-3AD203B41FA5}">
                      <a16:colId xmlns:a16="http://schemas.microsoft.com/office/drawing/2014/main" val="3642905215"/>
                    </a:ext>
                  </a:extLst>
                </a:gridCol>
                <a:gridCol w="11714234">
                  <a:extLst>
                    <a:ext uri="{9D8B030D-6E8A-4147-A177-3AD203B41FA5}">
                      <a16:colId xmlns:a16="http://schemas.microsoft.com/office/drawing/2014/main" val="2057620468"/>
                    </a:ext>
                  </a:extLst>
                </a:gridCol>
              </a:tblGrid>
              <a:tr h="173990">
                <a:tc>
                  <a:txBody>
                    <a:bodyPr/>
                    <a:lstStyle/>
                    <a:p>
                      <a:pPr marL="171450" indent="-171450" algn="just">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algn="l" defTabSz="914400" rtl="0" eaLnBrk="1" latinLnBrk="0" hangingPunct="1">
                        <a:lnSpc>
                          <a:spcPct val="107000"/>
                        </a:lnSpc>
                        <a:spcAft>
                          <a:spcPts val="0"/>
                        </a:spcAft>
                      </a:pPr>
                      <a:r>
                        <a:rPr lang="tr-TR" sz="1200" b="1" kern="1200" dirty="0" smtClean="0">
                          <a:solidFill>
                            <a:schemeClr val="tx1"/>
                          </a:solidFill>
                          <a:effectLst/>
                          <a:latin typeface="+mn-lt"/>
                          <a:ea typeface="+mn-ea"/>
                          <a:cs typeface="+mn-cs"/>
                        </a:rPr>
                        <a:t>Aylık prim ve hizmet belgesinin Kuruma yasal süresinde verilmiş olması,  </a:t>
                      </a:r>
                      <a:endParaRPr lang="tr-TR" sz="12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438550973"/>
                  </a:ext>
                </a:extLst>
              </a:tr>
              <a:tr h="173990">
                <a:tc>
                  <a:txBody>
                    <a:bodyPr/>
                    <a:lstStyle/>
                    <a:p>
                      <a:pPr marL="171450" indent="-171450" algn="just">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smtClean="0">
                          <a:solidFill>
                            <a:schemeClr val="tx1"/>
                          </a:solidFill>
                          <a:effectLst/>
                          <a:latin typeface="+mn-lt"/>
                          <a:ea typeface="+mn-ea"/>
                          <a:cs typeface="+mn-cs"/>
                        </a:rPr>
                        <a:t>Primlerin </a:t>
                      </a:r>
                      <a:r>
                        <a:rPr lang="tr-TR" sz="1200" b="1" kern="1200" dirty="0">
                          <a:solidFill>
                            <a:schemeClr val="tx1"/>
                          </a:solidFill>
                          <a:effectLst/>
                          <a:latin typeface="+mn-lt"/>
                          <a:ea typeface="+mn-ea"/>
                          <a:cs typeface="+mn-cs"/>
                        </a:rPr>
                        <a:t>yasal süresi içinde </a:t>
                      </a:r>
                      <a:r>
                        <a:rPr lang="tr-TR" sz="1200" b="1" kern="1200" dirty="0" smtClean="0">
                          <a:solidFill>
                            <a:schemeClr val="tx1"/>
                          </a:solidFill>
                          <a:effectLst/>
                          <a:latin typeface="+mn-lt"/>
                          <a:ea typeface="+mn-ea"/>
                          <a:cs typeface="+mn-cs"/>
                        </a:rPr>
                        <a:t>ödenmesi</a:t>
                      </a:r>
                      <a:r>
                        <a:rPr lang="tr-TR" sz="1200" b="1" kern="1200" dirty="0">
                          <a:solidFill>
                            <a:schemeClr val="tx1"/>
                          </a:solidFill>
                          <a:effectLst/>
                          <a:latin typeface="+mn-lt"/>
                          <a:ea typeface="+mn-ea"/>
                          <a:cs typeface="+mn-cs"/>
                        </a:rPr>
                        <a:t>, </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971807892"/>
                  </a:ext>
                </a:extLst>
              </a:tr>
              <a:tr h="17399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Türkiye genelinde prim, idari para cezası ve bunlara ilişkin gecikme zammı ve cezası borcu bulunmaması, varsa  bu borçlar yapılandırılmış, taksitlendirilmiş ve düzenli ödeniyor olması,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741298564"/>
                  </a:ext>
                </a:extLst>
              </a:tr>
              <a:tr h="18161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Sanayi ve Teknoloji Bakanlığınca düzenlenen teşvik belgesi alınmış olması, tamamlama vizesinin yapılmış olması (gemi yatırımları hariç),</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672591867"/>
                  </a:ext>
                </a:extLst>
              </a:tr>
              <a:tr h="17399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tabLst>
                          <a:tab pos="5511165" algn="l"/>
                        </a:tabLst>
                      </a:pPr>
                      <a:r>
                        <a:rPr lang="tr-TR" sz="1200" b="1" kern="1200" dirty="0" smtClean="0">
                          <a:solidFill>
                            <a:schemeClr val="tx1"/>
                          </a:solidFill>
                          <a:effectLst/>
                          <a:latin typeface="+mn-lt"/>
                          <a:ea typeface="+mn-ea"/>
                          <a:cs typeface="+mn-cs"/>
                        </a:rPr>
                        <a:t>Kayıt dışı </a:t>
                      </a:r>
                      <a:r>
                        <a:rPr lang="tr-TR" sz="1200" b="1" kern="1200" dirty="0">
                          <a:solidFill>
                            <a:schemeClr val="tx1"/>
                          </a:solidFill>
                          <a:effectLst/>
                          <a:latin typeface="+mn-lt"/>
                          <a:ea typeface="+mn-ea"/>
                          <a:cs typeface="+mn-cs"/>
                        </a:rPr>
                        <a:t>sigortalı çalıştırılmamalı, sahte sigortalı bildiriminde </a:t>
                      </a:r>
                      <a:r>
                        <a:rPr lang="tr-TR" sz="1200" b="1" kern="1200" dirty="0" smtClean="0">
                          <a:solidFill>
                            <a:schemeClr val="tx1"/>
                          </a:solidFill>
                          <a:effectLst/>
                          <a:latin typeface="+mn-lt"/>
                          <a:ea typeface="+mn-ea"/>
                          <a:cs typeface="+mn-cs"/>
                        </a:rPr>
                        <a:t>bulunulmaması</a:t>
                      </a:r>
                      <a:r>
                        <a:rPr lang="tr-TR" sz="1200" b="1" kern="1200" dirty="0">
                          <a:solidFill>
                            <a:schemeClr val="tx1"/>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426892026"/>
                  </a:ext>
                </a:extLst>
              </a:tr>
              <a:tr h="17399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6183 sayılı Kanunun 22/A maddesi uyarınca Hazine ve Maliye Bakanlığı’na başvuru tarihinden önceki 15 gün içinde vadesi geçmiş vergi borcu </a:t>
                      </a:r>
                      <a:r>
                        <a:rPr lang="tr-TR" sz="1200" b="1" kern="1200" dirty="0" smtClean="0">
                          <a:solidFill>
                            <a:schemeClr val="tx1"/>
                          </a:solidFill>
                          <a:effectLst/>
                          <a:latin typeface="+mn-lt"/>
                          <a:ea typeface="+mn-ea"/>
                          <a:cs typeface="+mn-cs"/>
                        </a:rPr>
                        <a:t>bulunmaması</a:t>
                      </a:r>
                      <a:r>
                        <a:rPr lang="tr-TR" sz="1200" b="1" kern="1200" dirty="0">
                          <a:solidFill>
                            <a:schemeClr val="tx1"/>
                          </a:solidFill>
                          <a:effectLst/>
                          <a:latin typeface="+mn-lt"/>
                          <a:ea typeface="+mn-ea"/>
                          <a:cs typeface="+mn-cs"/>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3388119993"/>
                  </a:ext>
                </a:extLst>
              </a:tr>
              <a:tr h="181610">
                <a:tc gridSpan="2">
                  <a:txBody>
                    <a:bodyPr/>
                    <a:lstStyle/>
                    <a:p>
                      <a:pPr algn="just">
                        <a:lnSpc>
                          <a:spcPct val="107000"/>
                        </a:lnSpc>
                        <a:spcAft>
                          <a:spcPts val="0"/>
                        </a:spcAft>
                      </a:pPr>
                      <a:r>
                        <a:rPr lang="tr-TR" sz="120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779815073"/>
                  </a:ext>
                </a:extLst>
              </a:tr>
              <a:tr h="18161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İşyerinin 6 </a:t>
                      </a:r>
                      <a:r>
                        <a:rPr lang="tr-TR" sz="1200" b="1" kern="1200" dirty="0" err="1">
                          <a:solidFill>
                            <a:schemeClr val="tx1"/>
                          </a:solidFill>
                          <a:effectLst/>
                          <a:latin typeface="+mn-lt"/>
                          <a:ea typeface="+mn-ea"/>
                          <a:cs typeface="+mn-cs"/>
                        </a:rPr>
                        <a:t>ncı</a:t>
                      </a:r>
                      <a:r>
                        <a:rPr lang="tr-TR" sz="1200" b="1" kern="1200" dirty="0">
                          <a:solidFill>
                            <a:schemeClr val="tx1"/>
                          </a:solidFill>
                          <a:effectLst/>
                          <a:latin typeface="+mn-lt"/>
                          <a:ea typeface="+mn-ea"/>
                          <a:cs typeface="+mn-cs"/>
                        </a:rPr>
                        <a:t> bölgede kurulu olması halinde asgari ücret üzerinden sigortalı ve işveren hissesi prim tutarının tamamı </a:t>
                      </a:r>
                      <a:r>
                        <a:rPr lang="tr-TR" sz="1200" b="1" kern="1200" dirty="0" smtClean="0">
                          <a:solidFill>
                            <a:schemeClr val="tx1"/>
                          </a:solidFill>
                          <a:effectLst/>
                          <a:latin typeface="+mn-lt"/>
                          <a:ea typeface="+mn-ea"/>
                          <a:cs typeface="+mn-cs"/>
                        </a:rPr>
                        <a:t>karşılanır,</a:t>
                      </a:r>
                      <a:endParaRPr lang="tr-TR" sz="12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702673457"/>
                  </a:ext>
                </a:extLst>
              </a:tr>
              <a:tr h="18161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200" b="1" kern="1200" dirty="0" smtClean="0">
                          <a:solidFill>
                            <a:schemeClr val="tx1"/>
                          </a:solidFill>
                          <a:effectLst/>
                          <a:latin typeface="+mn-lt"/>
                          <a:ea typeface="+mn-ea"/>
                          <a:cs typeface="+mn-cs"/>
                        </a:rPr>
                        <a:t>5335 sayılı Kanunun 30 uncu maddesinin ikinci fıkrası kapsamına giren kurum ve kuruluşlar teşvikten yararlanamaz. Sosyal güvenlik destek primine tabi çalışan sigortalılardan ve yurtdışında çalıştırılan sigortalılardan dolayı da bu teşvikten</a:t>
                      </a:r>
                      <a:r>
                        <a:rPr lang="tr-TR" sz="1200" b="1" u="sng"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yararlanılamayacaktır,</a:t>
                      </a:r>
                      <a:endParaRPr lang="tr-TR" sz="12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743112477"/>
                  </a:ext>
                </a:extLst>
              </a:tr>
              <a:tr h="14224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İlave 6 puanlık indirimle aynı dönem için </a:t>
                      </a:r>
                      <a:r>
                        <a:rPr lang="tr-TR" sz="1200" b="1" kern="1200" dirty="0" smtClean="0">
                          <a:solidFill>
                            <a:schemeClr val="tx1"/>
                          </a:solidFill>
                          <a:effectLst/>
                          <a:latin typeface="+mn-lt"/>
                          <a:ea typeface="+mn-ea"/>
                          <a:cs typeface="+mn-cs"/>
                        </a:rPr>
                        <a:t>uygulanmaz,</a:t>
                      </a:r>
                      <a:endParaRPr lang="tr-TR" sz="12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563346209"/>
                  </a:ext>
                </a:extLst>
              </a:tr>
              <a:tr h="142240">
                <a:tc>
                  <a:txBody>
                    <a:bodyPr/>
                    <a:lstStyle/>
                    <a:p>
                      <a:pPr marL="171450" indent="-171450" algn="l">
                        <a:lnSpc>
                          <a:spcPct val="107000"/>
                        </a:lnSpc>
                        <a:spcAft>
                          <a:spcPts val="0"/>
                        </a:spcAft>
                        <a:buFont typeface="Wingdings" panose="05000000000000000000" pitchFamily="2" charset="2"/>
                        <a:buChar char="ü"/>
                      </a:pPr>
                      <a:r>
                        <a:rPr lang="tr-TR" sz="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e-Borcu Yoktur aktivasyonu için başvuruda bulunulması.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974394441"/>
                  </a:ext>
                </a:extLst>
              </a:tr>
            </a:tbl>
          </a:graphicData>
        </a:graphic>
      </p:graphicFrame>
    </p:spTree>
    <p:extLst>
      <p:ext uri="{BB962C8B-B14F-4D97-AF65-F5344CB8AC3E}">
        <p14:creationId xmlns:p14="http://schemas.microsoft.com/office/powerpoint/2010/main" val="2039349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421384792"/>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4447 sayılı İşsizlik Sigortası Kanununun 50 </a:t>
                      </a:r>
                      <a:r>
                        <a:rPr lang="tr-TR" sz="1300" b="1" kern="1200" dirty="0" err="1" smtClean="0">
                          <a:solidFill>
                            <a:srgbClr val="002060"/>
                          </a:solidFill>
                          <a:effectLst/>
                          <a:latin typeface="+mn-lt"/>
                          <a:ea typeface="+mn-ea"/>
                          <a:cs typeface="+mn-cs"/>
                        </a:rPr>
                        <a:t>nci</a:t>
                      </a:r>
                      <a:r>
                        <a:rPr lang="tr-TR" sz="1300" b="1" kern="1200" dirty="0" smtClean="0">
                          <a:solidFill>
                            <a:srgbClr val="002060"/>
                          </a:solidFill>
                          <a:effectLst/>
                          <a:latin typeface="+mn-lt"/>
                          <a:ea typeface="+mn-ea"/>
                          <a:cs typeface="+mn-cs"/>
                        </a:rPr>
                        <a:t> maddesinin beşinci fıkrası, 2009/149 sayılı Genelge.</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73090743"/>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marL="0" algn="l"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marL="0" algn="l"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lt1"/>
                          </a:solidFill>
                          <a:effectLst/>
                          <a:latin typeface="+mn-lt"/>
                          <a:ea typeface="+mn-ea"/>
                          <a:cs typeface="+mn-cs"/>
                        </a:rPr>
                        <a:t>01.10.2009</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smtClean="0">
                          <a:effectLst/>
                          <a:latin typeface="+mn-lt"/>
                          <a:ea typeface="+mn-ea"/>
                          <a:cs typeface="+mn-cs"/>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862071014"/>
              </p:ext>
            </p:extLst>
          </p:nvPr>
        </p:nvGraphicFramePr>
        <p:xfrm>
          <a:off x="106957" y="1494261"/>
          <a:ext cx="12021542" cy="635889"/>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Kapsama giren sigortalı için, işsizlik ödeneğine hak kazandığı süre boyunca prime esas kazanç alt sınır üzerinden hesaplanan kısa vadeli sigorta primlerinin %1’i ile uzun vadeli sigorta primleri ve genel sağlık sigortası priminin tamamı, kalan işsizlik ödeneği süresince İşsizlik Sigortası Fonundan karşılanmaktadır.</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394179727"/>
              </p:ext>
            </p:extLst>
          </p:nvPr>
        </p:nvGraphicFramePr>
        <p:xfrm>
          <a:off x="81556" y="5252277"/>
          <a:ext cx="12046943" cy="1353377"/>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a:t>
                      </a:r>
                      <a:r>
                        <a:rPr lang="tr-TR" sz="1400" dirty="0" smtClean="0">
                          <a:effectLst/>
                        </a:rPr>
                        <a:t>Göre)45</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 33,5)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(%4)</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(%33,5 x 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37,5 – ((%33,5 x 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985,91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117,72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985,91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7.291,28TL</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057692508"/>
              </p:ext>
            </p:extLst>
          </p:nvPr>
        </p:nvGraphicFramePr>
        <p:xfrm>
          <a:off x="106956" y="2197502"/>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4275085093"/>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4</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789818233"/>
              </p:ext>
            </p:extLst>
          </p:nvPr>
        </p:nvGraphicFramePr>
        <p:xfrm>
          <a:off x="9402793" y="818554"/>
          <a:ext cx="1417320" cy="652927"/>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b="1" kern="1200" dirty="0" smtClean="0">
                          <a:solidFill>
                            <a:schemeClr val="lt1"/>
                          </a:solidFill>
                          <a:effectLst/>
                          <a:latin typeface="+mn-lt"/>
                          <a:ea typeface="+mn-ea"/>
                          <a:cs typeface="+mn-cs"/>
                        </a:rPr>
                        <a:t>15921</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094686388"/>
              </p:ext>
            </p:extLst>
          </p:nvPr>
        </p:nvGraphicFramePr>
        <p:xfrm>
          <a:off x="107273" y="2469957"/>
          <a:ext cx="12008342" cy="2525680"/>
        </p:xfrm>
        <a:graphic>
          <a:graphicData uri="http://schemas.openxmlformats.org/drawingml/2006/table">
            <a:tbl>
              <a:tblPr firstRow="1" firstCol="1" bandRow="1">
                <a:tableStyleId>{5C22544A-7EE6-4342-B048-85BDC9FD1C3A}</a:tableStyleId>
              </a:tblPr>
              <a:tblGrid>
                <a:gridCol w="302543">
                  <a:extLst>
                    <a:ext uri="{9D8B030D-6E8A-4147-A177-3AD203B41FA5}">
                      <a16:colId xmlns:a16="http://schemas.microsoft.com/office/drawing/2014/main" val="1340525077"/>
                    </a:ext>
                  </a:extLst>
                </a:gridCol>
                <a:gridCol w="5428027">
                  <a:extLst>
                    <a:ext uri="{9D8B030D-6E8A-4147-A177-3AD203B41FA5}">
                      <a16:colId xmlns:a16="http://schemas.microsoft.com/office/drawing/2014/main" val="725542028"/>
                    </a:ext>
                  </a:extLst>
                </a:gridCol>
                <a:gridCol w="235153">
                  <a:extLst>
                    <a:ext uri="{9D8B030D-6E8A-4147-A177-3AD203B41FA5}">
                      <a16:colId xmlns:a16="http://schemas.microsoft.com/office/drawing/2014/main" val="2677908309"/>
                    </a:ext>
                  </a:extLst>
                </a:gridCol>
                <a:gridCol w="6042619">
                  <a:extLst>
                    <a:ext uri="{9D8B030D-6E8A-4147-A177-3AD203B41FA5}">
                      <a16:colId xmlns:a16="http://schemas.microsoft.com/office/drawing/2014/main" val="40336718"/>
                    </a:ext>
                  </a:extLst>
                </a:gridCol>
              </a:tblGrid>
              <a:tr h="220299">
                <a:tc gridSpan="2">
                  <a:txBody>
                    <a:bodyPr/>
                    <a:lstStyle/>
                    <a:p>
                      <a:pPr algn="just">
                        <a:lnSpc>
                          <a:spcPct val="107000"/>
                        </a:lnSpc>
                        <a:spcAft>
                          <a:spcPts val="0"/>
                        </a:spcAft>
                      </a:pPr>
                      <a:r>
                        <a:rPr lang="tr-TR" sz="1200" dirty="0">
                          <a:effectLst/>
                        </a:rPr>
                        <a:t> </a:t>
                      </a:r>
                      <a:r>
                        <a:rPr lang="tr-TR" sz="1300" b="1" kern="1200" dirty="0" smtClean="0">
                          <a:solidFill>
                            <a:schemeClr val="bg1"/>
                          </a:solidFill>
                          <a:effectLst/>
                          <a:latin typeface="+mn-lt"/>
                          <a:ea typeface="+mn-ea"/>
                          <a:cs typeface="+mn-cs"/>
                        </a:rPr>
                        <a:t>İşyeri </a:t>
                      </a:r>
                      <a:r>
                        <a:rPr lang="tr-TR" sz="1300" b="1" kern="1200" dirty="0">
                          <a:solidFill>
                            <a:schemeClr val="bg1"/>
                          </a:solidFill>
                          <a:effectLst/>
                          <a:latin typeface="+mn-lt"/>
                          <a:ea typeface="+mn-ea"/>
                          <a:cs typeface="+mn-cs"/>
                        </a:rPr>
                        <a:t>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0613">
                        <a:alpha val="42000"/>
                      </a:srgbClr>
                    </a:solidFill>
                  </a:tcPr>
                </a:tc>
                <a:tc hMerge="1">
                  <a:txBody>
                    <a:bodyPr/>
                    <a:lstStyle/>
                    <a:p>
                      <a:pPr algn="just">
                        <a:lnSpc>
                          <a:spcPct val="107000"/>
                        </a:lnSpc>
                        <a:spcAft>
                          <a:spcPts val="0"/>
                        </a:spcAft>
                      </a:pPr>
                      <a:endParaRPr lang="tr-TR" sz="1300" b="1" kern="1200" dirty="0">
                        <a:solidFill>
                          <a:schemeClr val="bg1"/>
                        </a:solidFill>
                        <a:effectLst/>
                        <a:latin typeface="+mn-lt"/>
                        <a:ea typeface="+mn-ea"/>
                        <a:cs typeface="+mn-cs"/>
                      </a:endParaRPr>
                    </a:p>
                  </a:txBody>
                  <a:tcPr marL="68580" marR="68580" marT="0" marB="0">
                    <a:solidFill>
                      <a:srgbClr val="C00000">
                        <a:alpha val="42000"/>
                      </a:srgbClr>
                    </a:solidFill>
                  </a:tcPr>
                </a:tc>
                <a:tc gridSpan="2">
                  <a:txBody>
                    <a:bodyPr/>
                    <a:lstStyle/>
                    <a:p>
                      <a:pPr algn="just">
                        <a:lnSpc>
                          <a:spcPct val="107000"/>
                        </a:lnSpc>
                        <a:spcAft>
                          <a:spcPts val="0"/>
                        </a:spcAft>
                      </a:pPr>
                      <a:r>
                        <a:rPr lang="tr-TR" sz="1300" b="1" kern="1200" dirty="0">
                          <a:solidFill>
                            <a:srgbClr val="002060"/>
                          </a:solidFill>
                          <a:effectLst/>
                          <a:latin typeface="+mn-lt"/>
                          <a:ea typeface="+mn-ea"/>
                          <a:cs typeface="+mn-cs"/>
                        </a:rPr>
                        <a:t>Sigortalı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40000"/>
                        <a:lumOff val="60000"/>
                        <a:alpha val="42000"/>
                      </a:schemeClr>
                    </a:solidFill>
                  </a:tcPr>
                </a:tc>
                <a:tc hMerge="1">
                  <a:txBody>
                    <a:bodyPr/>
                    <a:lstStyle/>
                    <a:p>
                      <a:endParaRPr lang="tr-TR"/>
                    </a:p>
                  </a:txBody>
                  <a:tcPr/>
                </a:tc>
                <a:extLst>
                  <a:ext uri="{0D108BD9-81ED-4DB2-BD59-A6C34878D82A}">
                    <a16:rowId xmlns:a16="http://schemas.microsoft.com/office/drawing/2014/main" val="3702666397"/>
                  </a:ext>
                </a:extLst>
              </a:tr>
              <a:tr h="220299">
                <a:tc>
                  <a:txBody>
                    <a:bodyPr/>
                    <a:lstStyle/>
                    <a:p>
                      <a:pPr marL="171450" indent="-171450" algn="just">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smtClean="0">
                          <a:solidFill>
                            <a:schemeClr val="tx1"/>
                          </a:solidFill>
                          <a:effectLst/>
                          <a:latin typeface="+mn-lt"/>
                          <a:ea typeface="+mn-ea"/>
                          <a:cs typeface="+mn-cs"/>
                        </a:rPr>
                        <a:t>Primlerin </a:t>
                      </a:r>
                      <a:r>
                        <a:rPr lang="tr-TR" sz="1300" b="1" kern="1200" dirty="0">
                          <a:solidFill>
                            <a:schemeClr val="tx1"/>
                          </a:solidFill>
                          <a:effectLst/>
                          <a:latin typeface="+mn-lt"/>
                          <a:ea typeface="+mn-ea"/>
                          <a:cs typeface="+mn-cs"/>
                        </a:rPr>
                        <a:t>yasal süresi içinde </a:t>
                      </a:r>
                      <a:r>
                        <a:rPr lang="tr-TR" sz="1300" b="1" kern="1200" dirty="0" smtClean="0">
                          <a:solidFill>
                            <a:schemeClr val="tx1"/>
                          </a:solidFill>
                          <a:effectLst/>
                          <a:latin typeface="+mn-lt"/>
                          <a:ea typeface="+mn-ea"/>
                          <a:cs typeface="+mn-cs"/>
                        </a:rPr>
                        <a:t>ödenmesi</a:t>
                      </a:r>
                      <a:r>
                        <a:rPr lang="tr-TR" sz="1300" b="1" kern="1200" dirty="0">
                          <a:solidFill>
                            <a:schemeClr val="tx1"/>
                          </a:solidFill>
                          <a:effectLst/>
                          <a:latin typeface="+mn-lt"/>
                          <a:ea typeface="+mn-ea"/>
                          <a:cs typeface="+mn-cs"/>
                        </a:rPr>
                        <a:t>,</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01/10/2009 veya sonraki bir tarihte işe alınmış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070686675"/>
                  </a:ext>
                </a:extLst>
              </a:tr>
              <a:tr h="220299">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Aylık prim ve hizmet </a:t>
                      </a:r>
                      <a:r>
                        <a:rPr lang="tr-TR" sz="1300" b="1" kern="1200" dirty="0" smtClean="0">
                          <a:solidFill>
                            <a:schemeClr val="tx1"/>
                          </a:solidFill>
                          <a:effectLst/>
                          <a:latin typeface="+mn-lt"/>
                          <a:ea typeface="+mn-ea"/>
                          <a:cs typeface="+mn-cs"/>
                        </a:rPr>
                        <a:t>belgesinin </a:t>
                      </a:r>
                      <a:r>
                        <a:rPr lang="tr-TR" sz="1300" b="1" kern="1200" dirty="0">
                          <a:solidFill>
                            <a:schemeClr val="tx1"/>
                          </a:solidFill>
                          <a:effectLst/>
                          <a:latin typeface="+mn-lt"/>
                          <a:ea typeface="+mn-ea"/>
                          <a:cs typeface="+mn-cs"/>
                        </a:rPr>
                        <a:t>Kuruma yasal süresinde verilmiş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İşe giriş tarihi itibariyle işsizlik ödeneği almaya hak kazanmış </a:t>
                      </a:r>
                      <a:r>
                        <a:rPr lang="tr-TR" sz="1300" b="1" kern="1200" dirty="0" smtClean="0">
                          <a:solidFill>
                            <a:schemeClr val="tx1"/>
                          </a:solidFill>
                          <a:effectLst/>
                          <a:latin typeface="+mn-lt"/>
                          <a:ea typeface="+mn-ea"/>
                          <a:cs typeface="+mn-cs"/>
                        </a:rPr>
                        <a:t>olması</a:t>
                      </a:r>
                      <a:r>
                        <a:rPr lang="tr-TR" sz="1300" b="1" kern="1200" dirty="0">
                          <a:solidFill>
                            <a:schemeClr val="tx1"/>
                          </a:solidFill>
                          <a:effectLst/>
                          <a:latin typeface="+mn-lt"/>
                          <a:ea typeface="+mn-ea"/>
                          <a:cs typeface="+mn-cs"/>
                        </a:rPr>
                        <a:t>,</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2318151874"/>
                  </a:ext>
                </a:extLst>
              </a:tr>
              <a:tr h="449205">
                <a:tc rowSpan="2">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rowSpan="2">
                  <a:txBody>
                    <a:bodyPr/>
                    <a:lstStyle/>
                    <a:p>
                      <a:pPr algn="just">
                        <a:lnSpc>
                          <a:spcPct val="107000"/>
                        </a:lnSpc>
                        <a:spcAft>
                          <a:spcPts val="0"/>
                        </a:spcAft>
                      </a:pPr>
                      <a:r>
                        <a:rPr lang="tr-TR" sz="1300" b="1" kern="1200" dirty="0">
                          <a:solidFill>
                            <a:schemeClr val="tx1"/>
                          </a:solidFill>
                          <a:effectLst/>
                          <a:latin typeface="+mn-lt"/>
                          <a:ea typeface="+mn-ea"/>
                          <a:cs typeface="+mn-cs"/>
                        </a:rPr>
                        <a:t>Sigortalının, işe alındığı tarihten önceki son altı aylık dönemde Kuruma bildirilen sigortalı sayısının ortalamasına ilave olarak çalıştırılması,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300" b="1" dirty="0" smtClean="0">
                          <a:solidFill>
                            <a:schemeClr val="tx1"/>
                          </a:solidFill>
                        </a:rPr>
                        <a:t> </a:t>
                      </a:r>
                      <a:endParaRPr lang="tr-TR" sz="1300" b="1" dirty="0">
                        <a:solidFill>
                          <a:schemeClr val="tx1"/>
                        </a:solidFill>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Sigortalı, işsizlik ödeneği almaya hak kazanmadan önce son çalıştığı işyeri haricindeki bir işyerinde işe başlamış </a:t>
                      </a:r>
                      <a:r>
                        <a:rPr lang="tr-TR" sz="1300" b="1" kern="1200" dirty="0" smtClean="0">
                          <a:solidFill>
                            <a:schemeClr val="tx1"/>
                          </a:solidFill>
                          <a:effectLst/>
                          <a:latin typeface="+mn-lt"/>
                          <a:ea typeface="+mn-ea"/>
                          <a:cs typeface="+mn-cs"/>
                        </a:rPr>
                        <a:t>olması,</a:t>
                      </a:r>
                      <a:endParaRPr lang="tr-TR" sz="13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1770305374"/>
                  </a:ext>
                </a:extLst>
              </a:tr>
              <a:tr h="308981">
                <a:tc vMerge="1">
                  <a:txBody>
                    <a:bodyPr/>
                    <a:lstStyle/>
                    <a:p>
                      <a:endParaRPr lang="tr-TR"/>
                    </a:p>
                  </a:txBody>
                  <a:tcPr/>
                </a:tc>
                <a:tc vMerge="1">
                  <a:txBody>
                    <a:bodyPr/>
                    <a:lstStyle/>
                    <a:p>
                      <a:endParaRPr lang="tr-TR"/>
                    </a:p>
                  </a:txBody>
                  <a:tcPr/>
                </a:tc>
                <a:tc>
                  <a:txBody>
                    <a:bodyPr/>
                    <a:lstStyle/>
                    <a:p>
                      <a:pPr marL="285750" indent="-285750">
                        <a:buFont typeface="Wingdings" panose="05000000000000000000" pitchFamily="2" charset="2"/>
                        <a:buChar char="ü"/>
                      </a:pPr>
                      <a:r>
                        <a:rPr lang="tr-TR" sz="1300" b="1" baseline="0" dirty="0" smtClean="0">
                          <a:solidFill>
                            <a:schemeClr val="tx1"/>
                          </a:solidFill>
                        </a:rPr>
                        <a:t> </a:t>
                      </a:r>
                      <a:endParaRPr lang="tr-TR" sz="1300" b="1" dirty="0">
                        <a:solidFill>
                          <a:schemeClr val="tx1"/>
                        </a:solidFill>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tr-TR" sz="1300" b="1" kern="1200" dirty="0" smtClean="0">
                          <a:solidFill>
                            <a:schemeClr val="tx1"/>
                          </a:solidFill>
                          <a:effectLst/>
                          <a:latin typeface="+mn-lt"/>
                          <a:ea typeface="+mn-ea"/>
                          <a:cs typeface="+mn-cs"/>
                        </a:rPr>
                        <a:t>Fiilen çalışması,</a:t>
                      </a: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alpha val="42000"/>
                      </a:schemeClr>
                    </a:solidFill>
                  </a:tcPr>
                </a:tc>
                <a:extLst>
                  <a:ext uri="{0D108BD9-81ED-4DB2-BD59-A6C34878D82A}">
                    <a16:rowId xmlns:a16="http://schemas.microsoft.com/office/drawing/2014/main" val="769731414"/>
                  </a:ext>
                </a:extLst>
              </a:tr>
              <a:tr h="205542">
                <a:tc gridSpan="4">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9094982"/>
                  </a:ext>
                </a:extLst>
              </a:tr>
              <a:tr h="233737">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gridSpan="3">
                  <a:txBody>
                    <a:bodyPr/>
                    <a:lstStyle/>
                    <a:p>
                      <a:pPr algn="just">
                        <a:lnSpc>
                          <a:spcPct val="107000"/>
                        </a:lnSpc>
                        <a:spcAft>
                          <a:spcPts val="0"/>
                        </a:spcAft>
                      </a:pPr>
                      <a:r>
                        <a:rPr lang="tr-TR" sz="1300" b="1" kern="1200" dirty="0">
                          <a:solidFill>
                            <a:schemeClr val="tx1"/>
                          </a:solidFill>
                          <a:effectLst/>
                          <a:latin typeface="+mn-lt"/>
                          <a:ea typeface="+mn-ea"/>
                          <a:cs typeface="+mn-cs"/>
                        </a:rPr>
                        <a:t>5 puan indirim ile birlikte </a:t>
                      </a:r>
                      <a:r>
                        <a:rPr lang="tr-TR" sz="1300" b="1" kern="1200" dirty="0" smtClean="0">
                          <a:solidFill>
                            <a:schemeClr val="tx1"/>
                          </a:solidFill>
                          <a:effectLst/>
                          <a:latin typeface="+mn-lt"/>
                          <a:ea typeface="+mn-ea"/>
                          <a:cs typeface="+mn-cs"/>
                        </a:rPr>
                        <a:t>uygulanmaz,</a:t>
                      </a:r>
                      <a:endParaRPr lang="tr-TR" sz="13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797175"/>
                  </a:ext>
                </a:extLst>
              </a:tr>
              <a:tr h="220299">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gridSpan="3">
                  <a:txBody>
                    <a:bodyPr/>
                    <a:lstStyle/>
                    <a:p>
                      <a:pPr algn="just">
                        <a:lnSpc>
                          <a:spcPct val="107000"/>
                        </a:lnSpc>
                        <a:spcAft>
                          <a:spcPts val="0"/>
                        </a:spcAft>
                      </a:pPr>
                      <a:r>
                        <a:rPr lang="tr-TR" sz="1300" b="1" kern="1200" dirty="0">
                          <a:solidFill>
                            <a:schemeClr val="tx1"/>
                          </a:solidFill>
                          <a:effectLst/>
                          <a:latin typeface="+mn-lt"/>
                          <a:ea typeface="+mn-ea"/>
                          <a:cs typeface="+mn-cs"/>
                        </a:rPr>
                        <a:t>5335 sayılı Kanunun 30 uncu maddesinin ikinci fıkrası kapsamına giren kurum ve kuruluşlar teşvikten </a:t>
                      </a:r>
                      <a:r>
                        <a:rPr lang="tr-TR" sz="1300" b="1" kern="1200" dirty="0" smtClean="0">
                          <a:solidFill>
                            <a:schemeClr val="tx1"/>
                          </a:solidFill>
                          <a:effectLst/>
                          <a:latin typeface="+mn-lt"/>
                          <a:ea typeface="+mn-ea"/>
                          <a:cs typeface="+mn-cs"/>
                        </a:rPr>
                        <a:t>yararlanamaz,</a:t>
                      </a:r>
                      <a:endParaRPr lang="tr-TR" sz="1300" b="1" kern="1200" dirty="0">
                        <a:solidFill>
                          <a:schemeClr val="tx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54544964"/>
                  </a:ext>
                </a:extLst>
              </a:tr>
              <a:tr h="440598">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tx1"/>
                          </a:solidFill>
                          <a:effectLst/>
                          <a:latin typeface="+mn-lt"/>
                          <a:ea typeface="+mn-ea"/>
                          <a:cs typeface="+mn-cs"/>
                        </a:rPr>
                        <a:t> </a:t>
                      </a:r>
                      <a:r>
                        <a:rPr lang="tr-TR" sz="1300" b="1" kern="1200" dirty="0" smtClean="0">
                          <a:solidFill>
                            <a:schemeClr val="tx1"/>
                          </a:solidFill>
                          <a:effectLst/>
                          <a:latin typeface="+mn-lt"/>
                          <a:ea typeface="+mn-ea"/>
                          <a:cs typeface="+mn-cs"/>
                        </a:rPr>
                        <a:t>Yapılan işin, 4734 sayılı Kanun ve 4734 sayılı Kanunun 3. maddesi kapsamında veya uluslararası anlaşmalara istinaden alım ve yapım işlerinden olmaması.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32846658"/>
                  </a:ext>
                </a:extLst>
              </a:tr>
            </a:tbl>
          </a:graphicData>
        </a:graphic>
      </p:graphicFrame>
    </p:spTree>
    <p:extLst>
      <p:ext uri="{BB962C8B-B14F-4D97-AF65-F5344CB8AC3E}">
        <p14:creationId xmlns:p14="http://schemas.microsoft.com/office/powerpoint/2010/main" val="2604530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1010407918"/>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smtClean="0">
                          <a:solidFill>
                            <a:srgbClr val="002060"/>
                          </a:solidFill>
                          <a:effectLst/>
                          <a:latin typeface="+mn-lt"/>
                          <a:ea typeface="+mn-ea"/>
                          <a:cs typeface="+mn-cs"/>
                        </a:rPr>
                        <a:t>4447 sayılı İşsizlik Sigortası Kanununun geçici 10 uncu maddesi,  2011/45 sayılı Genelge.</a:t>
                      </a:r>
                      <a:endParaRPr lang="tr-TR" sz="1300" b="1" kern="1200" dirty="0">
                        <a:solidFill>
                          <a:srgbClr val="002060"/>
                        </a:solidFill>
                        <a:effectLst/>
                        <a:latin typeface="+mn-lt"/>
                        <a:ea typeface="+mn-ea"/>
                        <a:cs typeface="+mn-cs"/>
                      </a:endParaRP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2318013138"/>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bg1"/>
                          </a:solidFill>
                          <a:effectLst/>
                          <a:latin typeface="+mn-lt"/>
                          <a:ea typeface="+mn-ea"/>
                          <a:cs typeface="+mn-cs"/>
                        </a:rPr>
                        <a:t>01.03.2011</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smtClean="0">
                          <a:solidFill>
                            <a:schemeClr val="bg1"/>
                          </a:solidFill>
                          <a:effectLst/>
                          <a:latin typeface="+mn-lt"/>
                          <a:ea typeface="+mn-ea"/>
                          <a:cs typeface="+mn-cs"/>
                        </a:rPr>
                        <a:t>31.12.2020</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2266414257"/>
              </p:ext>
            </p:extLst>
          </p:nvPr>
        </p:nvGraphicFramePr>
        <p:xfrm>
          <a:off x="106957" y="1508549"/>
          <a:ext cx="12021542" cy="39624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Özel sektör işverenlerine, 01/03/2011 - 31/12/2020 tarihleri arasında işe aldıkları sigortalılar için, sigorta primine esas kazançları üzerinden hesaplanan sigorta primi işveren payının tamamının İşsizlik Sigortası Fonundan karşılanmasına imkân sağlanmıştır.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264617705"/>
              </p:ext>
            </p:extLst>
          </p:nvPr>
        </p:nvGraphicFramePr>
        <p:xfrm>
          <a:off x="81556" y="5263627"/>
          <a:ext cx="12046943" cy="1353377"/>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(%17)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TEŞVİKSİZ</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(%17)</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603,32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500,31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4.524,86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3.752,33TL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701494536"/>
              </p:ext>
            </p:extLst>
          </p:nvPr>
        </p:nvGraphicFramePr>
        <p:xfrm>
          <a:off x="106956" y="1982288"/>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2053647377"/>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5</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958485424"/>
              </p:ext>
            </p:extLst>
          </p:nvPr>
        </p:nvGraphicFramePr>
        <p:xfrm>
          <a:off x="9402793" y="818554"/>
          <a:ext cx="1417320" cy="652927"/>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smtClean="0">
                          <a:effectLst/>
                          <a:latin typeface="Calibri" panose="020F0502020204030204" pitchFamily="34" charset="0"/>
                          <a:ea typeface="Times New Roman" panose="02020603050405020304" pitchFamily="18" charset="0"/>
                          <a:cs typeface="Times New Roman" panose="02020603050405020304" pitchFamily="18" charset="0"/>
                        </a:rPr>
                        <a:t>6111</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060782498"/>
              </p:ext>
            </p:extLst>
          </p:nvPr>
        </p:nvGraphicFramePr>
        <p:xfrm>
          <a:off x="100697" y="2237452"/>
          <a:ext cx="12008659" cy="3039855"/>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1098760476"/>
                    </a:ext>
                  </a:extLst>
                </a:gridCol>
                <a:gridCol w="5428170">
                  <a:extLst>
                    <a:ext uri="{9D8B030D-6E8A-4147-A177-3AD203B41FA5}">
                      <a16:colId xmlns:a16="http://schemas.microsoft.com/office/drawing/2014/main" val="2687110933"/>
                    </a:ext>
                  </a:extLst>
                </a:gridCol>
                <a:gridCol w="293337">
                  <a:extLst>
                    <a:ext uri="{9D8B030D-6E8A-4147-A177-3AD203B41FA5}">
                      <a16:colId xmlns:a16="http://schemas.microsoft.com/office/drawing/2014/main" val="1805696983"/>
                    </a:ext>
                  </a:extLst>
                </a:gridCol>
                <a:gridCol w="5984601">
                  <a:extLst>
                    <a:ext uri="{9D8B030D-6E8A-4147-A177-3AD203B41FA5}">
                      <a16:colId xmlns:a16="http://schemas.microsoft.com/office/drawing/2014/main" val="2977743795"/>
                    </a:ext>
                  </a:extLst>
                </a:gridCol>
              </a:tblGrid>
              <a:tr h="217841">
                <a:tc gridSpan="2">
                  <a:txBody>
                    <a:bodyPr/>
                    <a:lstStyle/>
                    <a:p>
                      <a:pPr algn="just">
                        <a:lnSpc>
                          <a:spcPct val="107000"/>
                        </a:lnSpc>
                        <a:spcAft>
                          <a:spcPts val="0"/>
                        </a:spcAft>
                      </a:pPr>
                      <a:r>
                        <a:rPr lang="tr-TR" sz="1300" dirty="0">
                          <a:effectLst/>
                        </a:rPr>
                        <a:t> </a:t>
                      </a:r>
                      <a:r>
                        <a:rPr lang="tr-TR" sz="1300" dirty="0" smtClean="0">
                          <a:effectLst/>
                        </a:rPr>
                        <a:t>İşyeri </a:t>
                      </a:r>
                      <a:r>
                        <a:rPr lang="tr-TR" sz="1300" dirty="0">
                          <a:effectLst/>
                        </a:rPr>
                        <a:t>Yönünden;</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0000">
                        <a:alpha val="42000"/>
                      </a:srgb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tr-TR" sz="1300" dirty="0">
                          <a:effectLst/>
                        </a:rPr>
                        <a:t>Sigortalı Yönünden;</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alpha val="42000"/>
                      </a:srgbClr>
                    </a:solidFill>
                  </a:tcPr>
                </a:tc>
                <a:tc hMerge="1">
                  <a:txBody>
                    <a:bodyPr/>
                    <a:lstStyle/>
                    <a:p>
                      <a:endParaRPr lang="tr-TR"/>
                    </a:p>
                  </a:txBody>
                  <a:tcPr/>
                </a:tc>
                <a:extLst>
                  <a:ext uri="{0D108BD9-81ED-4DB2-BD59-A6C34878D82A}">
                    <a16:rowId xmlns:a16="http://schemas.microsoft.com/office/drawing/2014/main" val="515174079"/>
                  </a:ext>
                </a:extLst>
              </a:tr>
              <a:tr h="225166">
                <a:tc>
                  <a:txBody>
                    <a:bodyPr/>
                    <a:lstStyle/>
                    <a:p>
                      <a:pPr marL="171450" indent="-171450" algn="just">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smtClean="0">
                          <a:solidFill>
                            <a:schemeClr val="tx1"/>
                          </a:solidFill>
                          <a:effectLst/>
                          <a:latin typeface="+mn-lt"/>
                          <a:ea typeface="+mn-ea"/>
                          <a:cs typeface="+mn-cs"/>
                        </a:rPr>
                        <a:t>Aylık prim ve hizmet belgesinin Kuruma yasal süresinde verilmiş olması,  </a:t>
                      </a:r>
                      <a:endParaRPr lang="tr-TR" sz="1300" b="1" kern="1200" dirty="0">
                        <a:solidFill>
                          <a:schemeClr val="tx1"/>
                        </a:solidFill>
                        <a:effectLst/>
                        <a:latin typeface="+mn-lt"/>
                        <a:ea typeface="+mn-ea"/>
                        <a:cs typeface="+mn-cs"/>
                      </a:endParaRP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dirty="0" smtClean="0">
                          <a:solidFill>
                            <a:schemeClr val="tx1"/>
                          </a:solidFill>
                        </a:rPr>
                        <a:t> </a:t>
                      </a:r>
                      <a:endParaRPr lang="tr-TR" sz="1300" dirty="0">
                        <a:solidFill>
                          <a:schemeClr val="tx1"/>
                        </a:solidFill>
                      </a:endParaRP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01/03/2011 ila 31/12/2020 tarihleri arasında işe alınmış olmalı,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1764121907"/>
                  </a:ext>
                </a:extLst>
              </a:tr>
              <a:tr h="225166">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smtClean="0">
                          <a:solidFill>
                            <a:schemeClr val="tx1"/>
                          </a:solidFill>
                          <a:effectLst/>
                          <a:latin typeface="+mn-lt"/>
                          <a:ea typeface="+mn-ea"/>
                          <a:cs typeface="+mn-cs"/>
                        </a:rPr>
                        <a:t>Primlerin yasal süresi içinde ödenmesi,</a:t>
                      </a:r>
                      <a:endParaRPr lang="tr-TR" sz="1300" b="1" kern="1200" dirty="0">
                        <a:solidFill>
                          <a:schemeClr val="tx1"/>
                        </a:solidFill>
                        <a:effectLst/>
                        <a:latin typeface="+mn-lt"/>
                        <a:ea typeface="+mn-ea"/>
                        <a:cs typeface="+mn-cs"/>
                      </a:endParaRP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dirty="0" smtClean="0">
                          <a:solidFill>
                            <a:schemeClr val="tx1"/>
                          </a:solidFill>
                        </a:rPr>
                        <a:t> </a:t>
                      </a:r>
                      <a:endParaRPr lang="tr-TR" sz="1300" dirty="0">
                        <a:solidFill>
                          <a:schemeClr val="tx1"/>
                        </a:solidFill>
                      </a:endParaRP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18 yaşından büyük olmalı,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90089960"/>
                  </a:ext>
                </a:extLst>
              </a:tr>
              <a:tr h="234419">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Kayıt dışı sigortalı </a:t>
                      </a:r>
                      <a:r>
                        <a:rPr lang="tr-TR" sz="1300" b="1" kern="1200" dirty="0" smtClean="0">
                          <a:solidFill>
                            <a:schemeClr val="tx1"/>
                          </a:solidFill>
                          <a:effectLst/>
                          <a:latin typeface="+mn-lt"/>
                          <a:ea typeface="+mn-ea"/>
                          <a:cs typeface="+mn-cs"/>
                        </a:rPr>
                        <a:t>çalıştırılmaması</a:t>
                      </a:r>
                      <a:r>
                        <a:rPr lang="tr-TR" sz="1300" b="1" kern="1200" dirty="0">
                          <a:solidFill>
                            <a:schemeClr val="tx1"/>
                          </a:solidFill>
                          <a:effectLst/>
                          <a:latin typeface="+mn-lt"/>
                          <a:ea typeface="+mn-ea"/>
                          <a:cs typeface="+mn-cs"/>
                        </a:rPr>
                        <a:t>,</a:t>
                      </a:r>
                    </a:p>
                  </a:txBody>
                  <a:tcPr marL="68580" marR="68580" marT="0" marB="0">
                    <a:solidFill>
                      <a:schemeClr val="accent1">
                        <a:lumMod val="20000"/>
                        <a:lumOff val="80000"/>
                        <a:alpha val="42000"/>
                      </a:schemeClr>
                    </a:solidFill>
                  </a:tcPr>
                </a:tc>
                <a:tc rowSpan="2">
                  <a:txBody>
                    <a:bodyPr/>
                    <a:lstStyle/>
                    <a:p>
                      <a:pPr marL="285750" indent="-285750" algn="just">
                        <a:lnSpc>
                          <a:spcPct val="107000"/>
                        </a:lnSpc>
                        <a:spcAft>
                          <a:spcPts val="0"/>
                        </a:spcAft>
                        <a:buFont typeface="Wingdings" panose="05000000000000000000" pitchFamily="2" charset="2"/>
                        <a:buChar char="ü"/>
                      </a:pPr>
                      <a:r>
                        <a:rPr lang="tr-TR" sz="1300" dirty="0">
                          <a:solidFill>
                            <a:schemeClr val="tx1"/>
                          </a:solidFill>
                          <a:effectLst/>
                        </a:rPr>
                        <a:t>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tx1"/>
                          </a:solidFill>
                          <a:effectLst/>
                          <a:latin typeface="+mn-lt"/>
                          <a:ea typeface="+mn-ea"/>
                          <a:cs typeface="+mn-cs"/>
                        </a:rPr>
                        <a:t>İşe alındığı tarihten önceki altı aylık dönemde işsiz olmalı,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3918720585"/>
                  </a:ext>
                </a:extLst>
              </a:tr>
              <a:tr h="200735">
                <a:tc rowSpan="3">
                  <a:txBody>
                    <a:bodyPr/>
                    <a:lstStyle/>
                    <a:p>
                      <a:pPr marL="171450" indent="-171450" algn="l">
                        <a:lnSpc>
                          <a:spcPct val="107000"/>
                        </a:lnSpc>
                        <a:spcAft>
                          <a:spcPts val="0"/>
                        </a:spcAft>
                        <a:buFont typeface="Wingdings" panose="05000000000000000000" pitchFamily="2" charset="2"/>
                        <a:buChar char="ü"/>
                      </a:pPr>
                      <a:r>
                        <a:rPr lang="tr-TR" sz="11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Prim, idari para cezası ve bunlara ilişkin gecikme zammı ve cezası borcu bulunmaması, varsa  bu borçlar yapılandırılmış, taksitlendirilmiş ve düzenli ödeniyor olması,</a:t>
                      </a:r>
                    </a:p>
                  </a:txBody>
                  <a:tcPr marL="68580" marR="68580" marT="0" marB="0">
                    <a:solidFill>
                      <a:schemeClr val="accent1">
                        <a:lumMod val="20000"/>
                        <a:lumOff val="80000"/>
                        <a:alpha val="42000"/>
                      </a:schemeClr>
                    </a:solidFill>
                  </a:tcPr>
                </a:tc>
                <a:tc vMerge="1">
                  <a:txBody>
                    <a:bodyPr/>
                    <a:lstStyle/>
                    <a:p>
                      <a:pPr algn="just">
                        <a:lnSpc>
                          <a:spcPct val="107000"/>
                        </a:lnSpc>
                        <a:spcAft>
                          <a:spcPts val="0"/>
                        </a:spcAft>
                      </a:pP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alpha val="42000"/>
                      </a:schemeClr>
                    </a:solidFill>
                  </a:tcPr>
                </a:tc>
                <a:tc v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2192352376"/>
                  </a:ext>
                </a:extLst>
              </a:tr>
              <a:tr h="217577">
                <a:tc vMerge="1">
                  <a:txBody>
                    <a:bodyPr/>
                    <a:lstStyle/>
                    <a:p>
                      <a:endParaRPr lang="tr-TR"/>
                    </a:p>
                  </a:txBody>
                  <a:tcPr/>
                </a:tc>
                <a:tc vMerge="1">
                  <a:txBody>
                    <a:bodyPr/>
                    <a:lstStyle/>
                    <a:p>
                      <a:endParaRPr lang="tr-TR"/>
                    </a:p>
                  </a:txBody>
                  <a:tcPr/>
                </a:tc>
                <a:tc>
                  <a:txBody>
                    <a:bodyPr/>
                    <a:lstStyle/>
                    <a:p>
                      <a:pPr marL="285750" indent="-285750" algn="just">
                        <a:lnSpc>
                          <a:spcPct val="107000"/>
                        </a:lnSpc>
                        <a:spcAft>
                          <a:spcPts val="0"/>
                        </a:spcAft>
                        <a:buFont typeface="Wingdings" panose="05000000000000000000" pitchFamily="2" charset="2"/>
                        <a:buChar char="ü"/>
                      </a:pPr>
                      <a:r>
                        <a:rPr lang="tr-TR" sz="13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smtClean="0">
                          <a:solidFill>
                            <a:schemeClr val="tx1"/>
                          </a:solidFill>
                          <a:effectLst/>
                          <a:latin typeface="+mn-lt"/>
                          <a:ea typeface="+mn-ea"/>
                          <a:cs typeface="+mn-cs"/>
                        </a:rPr>
                        <a:t>Fiilen çalışması,</a:t>
                      </a:r>
                      <a:endParaRPr lang="tr-TR" sz="1300" b="1" kern="1200" dirty="0">
                        <a:solidFill>
                          <a:schemeClr val="tx1"/>
                        </a:solidFill>
                        <a:effectLst/>
                        <a:latin typeface="+mn-lt"/>
                        <a:ea typeface="+mn-ea"/>
                        <a:cs typeface="+mn-cs"/>
                      </a:endParaRP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1853920485"/>
                  </a:ext>
                </a:extLst>
              </a:tr>
              <a:tr h="109407">
                <a:tc vMerge="1">
                  <a:txBody>
                    <a:bodyPr/>
                    <a:lstStyle/>
                    <a:p>
                      <a:endParaRPr lang="tr-TR"/>
                    </a:p>
                  </a:txBody>
                  <a:tcPr/>
                </a:tc>
                <a:tc vMerge="1">
                  <a:txBody>
                    <a:bodyPr/>
                    <a:lstStyle/>
                    <a:p>
                      <a:endParaRPr lang="tr-TR"/>
                    </a:p>
                  </a:txBody>
                  <a:tcPr/>
                </a:tc>
                <a:tc rowSpan="2">
                  <a:txBody>
                    <a:bodyPr/>
                    <a:lstStyle/>
                    <a:p>
                      <a:pPr marL="285750" indent="-285750" algn="just">
                        <a:lnSpc>
                          <a:spcPct val="107000"/>
                        </a:lnSpc>
                        <a:spcAft>
                          <a:spcPts val="0"/>
                        </a:spcAft>
                        <a:buFont typeface="Wingdings" panose="05000000000000000000" pitchFamily="2" charset="2"/>
                        <a:buChar char="ü"/>
                      </a:pPr>
                      <a:r>
                        <a:rPr lang="tr-TR" sz="13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smtClean="0">
                          <a:solidFill>
                            <a:schemeClr val="tx1"/>
                          </a:solidFill>
                          <a:effectLst/>
                          <a:latin typeface="+mn-lt"/>
                          <a:ea typeface="+mn-ea"/>
                          <a:cs typeface="+mn-cs"/>
                        </a:rPr>
                        <a:t>İşe</a:t>
                      </a:r>
                      <a:r>
                        <a:rPr lang="tr-TR" sz="1300" b="1" kern="1200" baseline="0" dirty="0" smtClean="0">
                          <a:solidFill>
                            <a:schemeClr val="tx1"/>
                          </a:solidFill>
                          <a:effectLst/>
                          <a:latin typeface="+mn-lt"/>
                          <a:ea typeface="+mn-ea"/>
                          <a:cs typeface="+mn-cs"/>
                        </a:rPr>
                        <a:t> başladığı tarihten önceki 6 aylık dönemde APHB kayıtlı olmaması,</a:t>
                      </a:r>
                      <a:endParaRPr lang="tr-TR" sz="1300" b="1" kern="1200" dirty="0">
                        <a:solidFill>
                          <a:schemeClr val="tx1"/>
                        </a:solidFill>
                        <a:effectLst/>
                        <a:latin typeface="+mn-lt"/>
                        <a:ea typeface="+mn-ea"/>
                        <a:cs typeface="+mn-cs"/>
                      </a:endParaRP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840973464"/>
                  </a:ext>
                </a:extLst>
              </a:tr>
              <a:tr h="276114">
                <a:tc>
                  <a:txBody>
                    <a:bodyPr/>
                    <a:lstStyle/>
                    <a:p>
                      <a:pPr marL="171450" indent="-171450" algn="l">
                        <a:lnSpc>
                          <a:spcPct val="107000"/>
                        </a:lnSpc>
                        <a:spcAft>
                          <a:spcPts val="0"/>
                        </a:spcAft>
                        <a:buFont typeface="Wingdings" panose="05000000000000000000" pitchFamily="2" charset="2"/>
                        <a:buChar char="ü"/>
                      </a:pP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İşe girdiği tarihten önceki işyerinin 6 aylık ortalamasına ilave olarak</a:t>
                      </a:r>
                      <a:r>
                        <a:rPr lang="tr-TR" sz="1300" b="1" kern="1200" baseline="0" dirty="0" smtClean="0">
                          <a:solidFill>
                            <a:schemeClr val="tx1"/>
                          </a:solidFill>
                          <a:effectLst/>
                          <a:latin typeface="+mn-lt"/>
                          <a:ea typeface="+mn-ea"/>
                          <a:cs typeface="+mn-cs"/>
                        </a:rPr>
                        <a:t> çalıştırılması,</a:t>
                      </a:r>
                      <a:endParaRPr lang="tr-TR" sz="1300" b="1" kern="1200" dirty="0" smtClean="0">
                        <a:solidFill>
                          <a:schemeClr val="tx1"/>
                        </a:solidFill>
                        <a:effectLst/>
                        <a:latin typeface="+mn-lt"/>
                        <a:ea typeface="+mn-ea"/>
                        <a:cs typeface="+mn-cs"/>
                      </a:endParaRPr>
                    </a:p>
                  </a:txBody>
                  <a:tcPr marL="68580" marR="68580" marT="0" marB="0" anchor="ctr">
                    <a:solidFill>
                      <a:schemeClr val="accent1">
                        <a:lumMod val="20000"/>
                        <a:lumOff val="80000"/>
                        <a:alpha val="42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80919"/>
                  </a:ext>
                </a:extLst>
              </a:tr>
              <a:tr h="217841">
                <a:tc gridSpan="4">
                  <a:txBody>
                    <a:bodyPr/>
                    <a:lstStyle/>
                    <a:p>
                      <a:pPr algn="just">
                        <a:lnSpc>
                          <a:spcPct val="107000"/>
                        </a:lnSpc>
                        <a:spcAft>
                          <a:spcPts val="0"/>
                        </a:spcAft>
                      </a:pPr>
                      <a:r>
                        <a:rPr lang="tr-TR" sz="11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2791530"/>
                  </a:ext>
                </a:extLst>
              </a:tr>
              <a:tr h="217841">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alpha val="42000"/>
                      </a:schemeClr>
                    </a:solidFill>
                  </a:tcPr>
                </a:tc>
                <a:tc gridSpan="3">
                  <a:txBody>
                    <a:bodyPr/>
                    <a:lstStyle/>
                    <a:p>
                      <a:pPr algn="just">
                        <a:lnSpc>
                          <a:spcPct val="107000"/>
                        </a:lnSpc>
                        <a:spcAft>
                          <a:spcPts val="0"/>
                        </a:spcAft>
                      </a:pPr>
                      <a:r>
                        <a:rPr lang="tr-TR" sz="1300" b="1" kern="1200" dirty="0">
                          <a:solidFill>
                            <a:schemeClr val="tx1"/>
                          </a:solidFill>
                          <a:effectLst/>
                          <a:latin typeface="+mn-lt"/>
                          <a:ea typeface="+mn-ea"/>
                          <a:cs typeface="+mn-cs"/>
                        </a:rPr>
                        <a:t>5335 sayılı Kanunun 30 uncu maddesinin ikinci fıkrası kapsamına giren kurum ve kuruluşlar teşvikten </a:t>
                      </a:r>
                      <a:r>
                        <a:rPr lang="tr-TR" sz="1300" b="1" kern="1200" dirty="0" smtClean="0">
                          <a:solidFill>
                            <a:schemeClr val="tx1"/>
                          </a:solidFill>
                          <a:effectLst/>
                          <a:latin typeface="+mn-lt"/>
                          <a:ea typeface="+mn-ea"/>
                          <a:cs typeface="+mn-cs"/>
                        </a:rPr>
                        <a:t>yararlanamaz,</a:t>
                      </a:r>
                      <a:endParaRPr lang="tr-TR" sz="1300" b="1" kern="1200" dirty="0">
                        <a:solidFill>
                          <a:schemeClr val="tx1"/>
                        </a:solidFill>
                        <a:effectLst/>
                        <a:latin typeface="+mn-lt"/>
                        <a:ea typeface="+mn-ea"/>
                        <a:cs typeface="+mn-cs"/>
                      </a:endParaRP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98290210"/>
                  </a:ext>
                </a:extLst>
              </a:tr>
              <a:tr h="320883">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alpha val="42000"/>
                      </a:schemeClr>
                    </a:solidFill>
                  </a:tcPr>
                </a:tc>
                <a:tc gridSpan="3">
                  <a:txBody>
                    <a:bodyPr/>
                    <a:lstStyle/>
                    <a:p>
                      <a:pPr algn="just">
                        <a:lnSpc>
                          <a:spcPct val="107000"/>
                        </a:lnSpc>
                        <a:spcAft>
                          <a:spcPts val="0"/>
                        </a:spcAft>
                      </a:pPr>
                      <a:r>
                        <a:rPr lang="tr-TR" sz="1300" b="1" kern="1200" dirty="0">
                          <a:solidFill>
                            <a:schemeClr val="tx1"/>
                          </a:solidFill>
                          <a:effectLst/>
                          <a:latin typeface="+mn-lt"/>
                          <a:ea typeface="+mn-ea"/>
                          <a:cs typeface="+mn-cs"/>
                        </a:rPr>
                        <a:t>2886, 4734 sayılı Kanunlar ile 4734 sayılı Kanunun 3. maddesi kapsamında alım ve yapım işi üstlenen işverenler ile uluslararası anlaşmalara istinaden alım ve yapım işi üstlenen işverenler, ihale konusu iş döneminde bu teşvikten </a:t>
                      </a:r>
                      <a:r>
                        <a:rPr lang="tr-TR" sz="1300" b="1" kern="1200" dirty="0" smtClean="0">
                          <a:solidFill>
                            <a:schemeClr val="tx1"/>
                          </a:solidFill>
                          <a:effectLst/>
                          <a:latin typeface="+mn-lt"/>
                          <a:ea typeface="+mn-ea"/>
                          <a:cs typeface="+mn-cs"/>
                        </a:rPr>
                        <a:t>yararlanamaz,  </a:t>
                      </a:r>
                      <a:endParaRPr lang="tr-TR" sz="1300" b="1" kern="1200" dirty="0">
                        <a:solidFill>
                          <a:schemeClr val="tx1"/>
                        </a:solidFill>
                        <a:effectLst/>
                        <a:latin typeface="+mn-lt"/>
                        <a:ea typeface="+mn-ea"/>
                        <a:cs typeface="+mn-cs"/>
                      </a:endParaRP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90734454"/>
                  </a:ext>
                </a:extLst>
              </a:tr>
              <a:tr h="217840">
                <a:tc>
                  <a:txBody>
                    <a:bodyPr/>
                    <a:lstStyle/>
                    <a:p>
                      <a:pPr marL="171450" indent="-171450" algn="l">
                        <a:lnSpc>
                          <a:spcPct val="107000"/>
                        </a:lnSpc>
                        <a:spcAft>
                          <a:spcPts val="0"/>
                        </a:spcAft>
                        <a:buFont typeface="Wingdings" panose="05000000000000000000" pitchFamily="2" charset="2"/>
                        <a:buChar char="ü"/>
                      </a:pPr>
                      <a:r>
                        <a:rPr lang="tr-TR"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smtClean="0">
                          <a:solidFill>
                            <a:schemeClr val="tx1"/>
                          </a:solidFill>
                          <a:effectLst/>
                          <a:latin typeface="+mn-lt"/>
                          <a:ea typeface="+mn-ea"/>
                          <a:cs typeface="+mn-cs"/>
                        </a:rPr>
                        <a:t>Yararlanma süreleri erkeklere ve kadınlara, sahip olunan belgelere ve yaşa göre değişmektedir.</a:t>
                      </a: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84019224"/>
                  </a:ext>
                </a:extLst>
              </a:tr>
            </a:tbl>
          </a:graphicData>
        </a:graphic>
      </p:graphicFrame>
    </p:spTree>
    <p:extLst>
      <p:ext uri="{BB962C8B-B14F-4D97-AF65-F5344CB8AC3E}">
        <p14:creationId xmlns:p14="http://schemas.microsoft.com/office/powerpoint/2010/main" val="112217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5711417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15 inci maddesi, 2016/1 </a:t>
                      </a:r>
                      <a:r>
                        <a:rPr lang="tr-TR" sz="1300" b="1" kern="1200" dirty="0" smtClean="0">
                          <a:solidFill>
                            <a:srgbClr val="002060"/>
                          </a:solidFill>
                          <a:effectLst/>
                          <a:latin typeface="+mn-lt"/>
                          <a:ea typeface="+mn-ea"/>
                          <a:cs typeface="+mn-cs"/>
                        </a:rPr>
                        <a:t>sayılı </a:t>
                      </a:r>
                      <a:r>
                        <a:rPr lang="tr-TR" sz="1300" b="1" kern="1200" dirty="0">
                          <a:solidFill>
                            <a:srgbClr val="002060"/>
                          </a:solidFill>
                          <a:effectLst/>
                          <a:latin typeface="+mn-lt"/>
                          <a:ea typeface="+mn-ea"/>
                          <a:cs typeface="+mn-cs"/>
                        </a:rPr>
                        <a:t>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69566031"/>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smtClean="0">
                          <a:solidFill>
                            <a:srgbClr val="002060"/>
                          </a:solidFill>
                          <a:effectLst/>
                          <a:latin typeface="+mn-lt"/>
                          <a:ea typeface="+mn-ea"/>
                          <a:cs typeface="+mn-cs"/>
                        </a:rPr>
                        <a:t>Türkiye İş Kurumu tarafından 31/12/2018 tarihine kadar başlatılan işbaşı eğitim programlarını tamamlayanları üç ay içinde işe alan özel sektör işverenlerine işe aldıkları bu sigortalılar için, sigorta primine esas kazanç alt sınırı üzerinden hesaplanacak sigorta primi işveren payının tamamının İşsizlik Sigortası Fonundan karşılanmasına imkân sağlanmıştır. </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86850457"/>
              </p:ext>
            </p:extLst>
          </p:nvPr>
        </p:nvGraphicFramePr>
        <p:xfrm>
          <a:off x="106956" y="5288109"/>
          <a:ext cx="12046943" cy="1578837"/>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266164">
                <a:tc gridSpan="6">
                  <a:txBody>
                    <a:bodyPr/>
                    <a:lstStyle/>
                    <a:p>
                      <a:pPr algn="l">
                        <a:lnSpc>
                          <a:spcPct val="107000"/>
                        </a:lnSpc>
                        <a:spcAft>
                          <a:spcPts val="0"/>
                        </a:spcAft>
                      </a:pPr>
                      <a:r>
                        <a:rPr lang="tr-TR" sz="1400" dirty="0">
                          <a:effectLst/>
                        </a:rPr>
                        <a:t>RAKAMLARLA TEŞVİK ÖRNEKLERİ  (</a:t>
                      </a:r>
                      <a:r>
                        <a:rPr lang="tr-TR" sz="1400" dirty="0" smtClean="0">
                          <a:effectLst/>
                        </a:rPr>
                        <a:t>2020 </a:t>
                      </a:r>
                      <a:r>
                        <a:rPr lang="tr-TR" sz="1400" dirty="0">
                          <a:effectLst/>
                        </a:rPr>
                        <a:t>Rakamlarına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smtClean="0">
                          <a:solidFill>
                            <a:schemeClr val="tx1"/>
                          </a:solidFill>
                          <a:effectLst/>
                        </a:rPr>
                        <a:t>PEK </a:t>
                      </a:r>
                      <a:r>
                        <a:rPr lang="tr-TR" sz="1400" dirty="0">
                          <a:solidFill>
                            <a:schemeClr val="tx1"/>
                          </a:solidFill>
                          <a:effectLst/>
                        </a:rPr>
                        <a:t>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smtClean="0">
                          <a:effectLst/>
                        </a:rPr>
                        <a:t>PEK </a:t>
                      </a:r>
                      <a:r>
                        <a:rPr lang="tr-TR" sz="1400" b="1" dirty="0">
                          <a:effectLst/>
                        </a:rPr>
                        <a:t>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 5 + % 15,5)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(%17)</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115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50" b="1" dirty="0" smtClean="0">
                          <a:effectLst/>
                          <a:latin typeface="Calibri" panose="020F0502020204030204" pitchFamily="34" charset="0"/>
                          <a:ea typeface="Times New Roman" panose="02020603050405020304" pitchFamily="18" charset="0"/>
                          <a:cs typeface="Times New Roman" panose="02020603050405020304" pitchFamily="18" charset="0"/>
                        </a:rPr>
                        <a:t>5xPEK</a:t>
                      </a: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 + (%15,5xAÜ))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1.103,63 TL</a:t>
                      </a:r>
                      <a:endParaRPr lang="tr-TR" sz="1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603,32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500,31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smtClean="0">
                          <a:solidFill>
                            <a:schemeClr val="bg1"/>
                          </a:solidFill>
                          <a:effectLst/>
                        </a:rPr>
                        <a:t>8.277,19</a:t>
                      </a: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1.559,79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6.717,40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578313065"/>
              </p:ext>
            </p:extLst>
          </p:nvPr>
        </p:nvGraphicFramePr>
        <p:xfrm>
          <a:off x="106956" y="2141942"/>
          <a:ext cx="12021543" cy="195707"/>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a:t>
                      </a:r>
                      <a:r>
                        <a:rPr lang="tr-TR" sz="1200" b="1" dirty="0" smtClean="0">
                          <a:solidFill>
                            <a:srgbClr val="C00000"/>
                          </a:solidFill>
                          <a:effectLst/>
                        </a:rPr>
                        <a:t>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4283719879"/>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6</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4888617"/>
              </p:ext>
            </p:extLst>
          </p:nvPr>
        </p:nvGraphicFramePr>
        <p:xfrm>
          <a:off x="9402793" y="818554"/>
          <a:ext cx="1417320" cy="652927"/>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300" b="1" kern="1200" dirty="0">
                          <a:solidFill>
                            <a:srgbClr val="002060"/>
                          </a:solidFill>
                          <a:effectLst/>
                          <a:latin typeface="+mn-lt"/>
                          <a:ea typeface="+mn-ea"/>
                          <a:cs typeface="+mn-cs"/>
                        </a:rPr>
                        <a:t>BELGE KANUN </a:t>
                      </a:r>
                      <a:r>
                        <a:rPr lang="tr-TR" sz="1300" b="1" kern="1200" dirty="0" smtClean="0">
                          <a:solidFill>
                            <a:srgbClr val="002060"/>
                          </a:solidFill>
                          <a:effectLst/>
                          <a:latin typeface="+mn-lt"/>
                          <a:ea typeface="+mn-ea"/>
                          <a:cs typeface="+mn-cs"/>
                        </a:rPr>
                        <a:t>NO</a:t>
                      </a:r>
                      <a:endParaRPr lang="tr-TR" sz="1300" b="1" kern="1200" dirty="0">
                        <a:solidFill>
                          <a:srgbClr val="002060"/>
                        </a:solidFill>
                        <a:effectLst/>
                        <a:latin typeface="+mn-lt"/>
                        <a:ea typeface="+mn-ea"/>
                        <a:cs typeface="+mn-cs"/>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smtClean="0">
                          <a:effectLst/>
                          <a:latin typeface="Calibri" panose="020F0502020204030204" pitchFamily="34" charset="0"/>
                          <a:ea typeface="Times New Roman" panose="02020603050405020304" pitchFamily="18" charset="0"/>
                          <a:cs typeface="Times New Roman" panose="02020603050405020304" pitchFamily="18" charset="0"/>
                        </a:rPr>
                        <a:t>6645</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497643108"/>
              </p:ext>
            </p:extLst>
          </p:nvPr>
        </p:nvGraphicFramePr>
        <p:xfrm>
          <a:off x="106956" y="2400264"/>
          <a:ext cx="12008660" cy="2900397"/>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2444559045"/>
                    </a:ext>
                  </a:extLst>
                </a:gridCol>
                <a:gridCol w="5392667">
                  <a:extLst>
                    <a:ext uri="{9D8B030D-6E8A-4147-A177-3AD203B41FA5}">
                      <a16:colId xmlns:a16="http://schemas.microsoft.com/office/drawing/2014/main" val="1254160969"/>
                    </a:ext>
                  </a:extLst>
                </a:gridCol>
                <a:gridCol w="253569">
                  <a:extLst>
                    <a:ext uri="{9D8B030D-6E8A-4147-A177-3AD203B41FA5}">
                      <a16:colId xmlns:a16="http://schemas.microsoft.com/office/drawing/2014/main" val="3382958315"/>
                    </a:ext>
                  </a:extLst>
                </a:gridCol>
                <a:gridCol w="6059873">
                  <a:extLst>
                    <a:ext uri="{9D8B030D-6E8A-4147-A177-3AD203B41FA5}">
                      <a16:colId xmlns:a16="http://schemas.microsoft.com/office/drawing/2014/main" val="2218129231"/>
                    </a:ext>
                  </a:extLst>
                </a:gridCol>
              </a:tblGrid>
              <a:tr h="214978">
                <a:tc gridSpan="2">
                  <a:txBody>
                    <a:bodyPr/>
                    <a:lstStyle/>
                    <a:p>
                      <a:pPr algn="just">
                        <a:lnSpc>
                          <a:spcPct val="107000"/>
                        </a:lnSpc>
                        <a:spcAft>
                          <a:spcPts val="0"/>
                        </a:spcAft>
                      </a:pPr>
                      <a:r>
                        <a:rPr lang="tr-TR" sz="1200" dirty="0">
                          <a:effectLst/>
                        </a:rPr>
                        <a:t> </a:t>
                      </a:r>
                      <a:r>
                        <a:rPr lang="tr-TR" sz="1200" dirty="0" smtClean="0">
                          <a:effectLst/>
                        </a:rPr>
                        <a:t>İşyeri </a:t>
                      </a:r>
                      <a:r>
                        <a:rPr lang="tr-TR" sz="1200" dirty="0">
                          <a:effectLst/>
                        </a:rPr>
                        <a:t>Yönünden;</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2000"/>
                      </a:srgb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0000">
                        <a:alpha val="42000"/>
                      </a:srgbClr>
                    </a:solidFill>
                  </a:tcPr>
                </a:tc>
                <a:tc gridSpan="2">
                  <a:txBody>
                    <a:bodyPr/>
                    <a:lstStyle/>
                    <a:p>
                      <a:pPr algn="just">
                        <a:lnSpc>
                          <a:spcPct val="107000"/>
                        </a:lnSpc>
                        <a:spcAft>
                          <a:spcPts val="0"/>
                        </a:spcAft>
                      </a:pPr>
                      <a:r>
                        <a:rPr lang="tr-TR" sz="1200" dirty="0">
                          <a:effectLst/>
                        </a:rPr>
                        <a:t>Sigortalı Yönünden;</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alpha val="42000"/>
                      </a:srgbClr>
                    </a:solidFill>
                  </a:tcPr>
                </a:tc>
                <a:tc hMerge="1">
                  <a:txBody>
                    <a:bodyPr/>
                    <a:lstStyle/>
                    <a:p>
                      <a:endParaRPr lang="tr-TR"/>
                    </a:p>
                  </a:txBody>
                  <a:tcPr/>
                </a:tc>
                <a:extLst>
                  <a:ext uri="{0D108BD9-81ED-4DB2-BD59-A6C34878D82A}">
                    <a16:rowId xmlns:a16="http://schemas.microsoft.com/office/drawing/2014/main" val="1593325450"/>
                  </a:ext>
                </a:extLst>
              </a:tr>
              <a:tr h="214978">
                <a:tc>
                  <a:txBody>
                    <a:bodyPr/>
                    <a:lstStyle/>
                    <a:p>
                      <a:pPr marL="171450" indent="-171450" algn="just">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Aylık prim ve hizmet </a:t>
                      </a:r>
                      <a:r>
                        <a:rPr lang="tr-TR" sz="1200" b="1" kern="1200" dirty="0" smtClean="0">
                          <a:solidFill>
                            <a:schemeClr val="tx1"/>
                          </a:solidFill>
                          <a:effectLst/>
                          <a:latin typeface="+mn-lt"/>
                          <a:ea typeface="+mn-ea"/>
                          <a:cs typeface="+mn-cs"/>
                        </a:rPr>
                        <a:t>belgesinin </a:t>
                      </a:r>
                      <a:r>
                        <a:rPr lang="tr-TR" sz="1200" b="1" kern="1200" dirty="0">
                          <a:solidFill>
                            <a:schemeClr val="tx1"/>
                          </a:solidFill>
                          <a:effectLst/>
                          <a:latin typeface="+mn-lt"/>
                          <a:ea typeface="+mn-ea"/>
                          <a:cs typeface="+mn-cs"/>
                        </a:rPr>
                        <a:t>Kuruma yasal süresinde verilmiş </a:t>
                      </a:r>
                      <a:r>
                        <a:rPr lang="tr-TR" sz="1200" b="1" kern="1200" dirty="0" smtClean="0">
                          <a:solidFill>
                            <a:schemeClr val="tx1"/>
                          </a:solidFill>
                          <a:effectLst/>
                          <a:latin typeface="+mn-lt"/>
                          <a:ea typeface="+mn-ea"/>
                          <a:cs typeface="+mn-cs"/>
                        </a:rPr>
                        <a:t>olması</a:t>
                      </a:r>
                      <a:r>
                        <a:rPr lang="tr-TR" sz="1200" b="1" kern="1200" dirty="0">
                          <a:solidFill>
                            <a:schemeClr val="tx1"/>
                          </a:solidFill>
                          <a:effectLst/>
                          <a:latin typeface="+mn-lt"/>
                          <a:ea typeface="+mn-ea"/>
                          <a:cs typeface="+mn-cs"/>
                        </a:rPr>
                        <a:t>,  </a:t>
                      </a:r>
                    </a:p>
                  </a:txBody>
                  <a:tcPr marL="68580" marR="68580" marT="0" marB="0" anchor="c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31.12.2018 tarihine kadar başlatılan işbaşı eğitim programını tamamlamış olmalı,</a:t>
                      </a: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3474145919"/>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solidFill>
                      <a:schemeClr val="accent2">
                        <a:lumMod val="20000"/>
                        <a:lumOff val="80000"/>
                        <a:alpha val="42000"/>
                      </a:schemeClr>
                    </a:solidFill>
                  </a:tcPr>
                </a:tc>
                <a:tc>
                  <a:txBody>
                    <a:bodyPr/>
                    <a:lstStyle/>
                    <a:p>
                      <a:pPr algn="just">
                        <a:lnSpc>
                          <a:spcPct val="107000"/>
                        </a:lnSpc>
                        <a:spcAft>
                          <a:spcPts val="0"/>
                        </a:spcAft>
                      </a:pPr>
                      <a:r>
                        <a:rPr lang="tr-TR" sz="1200" b="1" kern="1200" dirty="0" smtClean="0">
                          <a:solidFill>
                            <a:schemeClr val="tx1"/>
                          </a:solidFill>
                          <a:effectLst/>
                          <a:latin typeface="+mn-lt"/>
                          <a:ea typeface="+mn-ea"/>
                          <a:cs typeface="+mn-cs"/>
                        </a:rPr>
                        <a:t>Primlerin </a:t>
                      </a:r>
                      <a:r>
                        <a:rPr lang="tr-TR" sz="1200" b="1" kern="1200" dirty="0">
                          <a:solidFill>
                            <a:schemeClr val="tx1"/>
                          </a:solidFill>
                          <a:effectLst/>
                          <a:latin typeface="+mn-lt"/>
                          <a:ea typeface="+mn-ea"/>
                          <a:cs typeface="+mn-cs"/>
                        </a:rPr>
                        <a:t>yasal süresi içinde </a:t>
                      </a:r>
                      <a:r>
                        <a:rPr lang="tr-TR" sz="1200" b="1" kern="1200" dirty="0" smtClean="0">
                          <a:solidFill>
                            <a:schemeClr val="tx1"/>
                          </a:solidFill>
                          <a:effectLst/>
                          <a:latin typeface="+mn-lt"/>
                          <a:ea typeface="+mn-ea"/>
                          <a:cs typeface="+mn-cs"/>
                        </a:rPr>
                        <a:t>ödenmesi</a:t>
                      </a:r>
                      <a:r>
                        <a:rPr lang="tr-TR" sz="1200" b="1" kern="1200" dirty="0">
                          <a:solidFill>
                            <a:schemeClr val="tx1"/>
                          </a:solidFill>
                          <a:effectLst/>
                          <a:latin typeface="+mn-lt"/>
                          <a:ea typeface="+mn-ea"/>
                          <a:cs typeface="+mn-cs"/>
                        </a:rPr>
                        <a:t>,</a:t>
                      </a:r>
                    </a:p>
                  </a:txBody>
                  <a:tcPr marL="68580" marR="68580" marT="0" marB="0" anchor="c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algn="just">
                        <a:lnSpc>
                          <a:spcPct val="107000"/>
                        </a:lnSpc>
                        <a:spcAft>
                          <a:spcPts val="0"/>
                        </a:spcAft>
                      </a:pPr>
                      <a:r>
                        <a:rPr lang="tr-TR" sz="1200" b="1" kern="1200">
                          <a:solidFill>
                            <a:schemeClr val="tx1"/>
                          </a:solidFill>
                          <a:effectLst/>
                          <a:latin typeface="+mn-lt"/>
                          <a:ea typeface="+mn-ea"/>
                          <a:cs typeface="+mn-cs"/>
                        </a:rPr>
                        <a:t>İşbaşı eğitim programının bitimini müteakip en geç üç ay içinde işe alınmalı,</a:t>
                      </a: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2768846033"/>
                  </a:ext>
                </a:extLst>
              </a:tr>
              <a:tr h="334497">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solidFill>
                      <a:schemeClr val="accent2">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Prim, idari para cezası ve bunlara ilişkin gecikme zammı ve cezası borcu bulunmaması, varsa  bu borçlar yapılandırılmış, taksitlendirilmiş ve düzenli ödeniyor olması,</a:t>
                      </a:r>
                    </a:p>
                  </a:txBody>
                  <a:tcPr marL="68580" marR="68580" marT="0" marB="0" anchor="c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23/4/2015 tarihi ve sonrasında işe alınmış olmalı</a:t>
                      </a:r>
                      <a:r>
                        <a:rPr lang="tr-TR" sz="1200" b="1" kern="1200" dirty="0" smtClean="0">
                          <a:solidFill>
                            <a:schemeClr val="tx1"/>
                          </a:solidFill>
                          <a:effectLst/>
                          <a:latin typeface="+mn-lt"/>
                          <a:ea typeface="+mn-ea"/>
                          <a:cs typeface="+mn-cs"/>
                        </a:rPr>
                        <a:t>,</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1184324283"/>
                  </a:ext>
                </a:extLst>
              </a:tr>
              <a:tr h="221311">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solidFill>
                      <a:schemeClr val="accent2">
                        <a:lumMod val="20000"/>
                        <a:lumOff val="80000"/>
                        <a:alpha val="42000"/>
                      </a:schemeClr>
                    </a:solidFill>
                  </a:tcPr>
                </a:tc>
                <a:tc>
                  <a:txBody>
                    <a:bodyPr/>
                    <a:lstStyle/>
                    <a:p>
                      <a:pPr algn="just">
                        <a:lnSpc>
                          <a:spcPct val="107000"/>
                        </a:lnSpc>
                        <a:spcAft>
                          <a:spcPts val="0"/>
                        </a:spcAft>
                      </a:pPr>
                      <a:r>
                        <a:rPr lang="tr-TR" sz="1200" b="1" kern="1200" dirty="0" smtClean="0">
                          <a:solidFill>
                            <a:schemeClr val="tx1"/>
                          </a:solidFill>
                          <a:effectLst/>
                          <a:latin typeface="+mn-lt"/>
                          <a:ea typeface="+mn-ea"/>
                          <a:cs typeface="+mn-cs"/>
                        </a:rPr>
                        <a:t>Kayıt dışı sigortalı çalıştırılmaması,</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algn="just">
                        <a:lnSpc>
                          <a:spcPct val="107000"/>
                        </a:lnSpc>
                        <a:spcAft>
                          <a:spcPts val="0"/>
                        </a:spcAft>
                        <a:tabLst>
                          <a:tab pos="29210" algn="l"/>
                        </a:tabLst>
                      </a:pPr>
                      <a:r>
                        <a:rPr lang="tr-TR" sz="1200" b="1" kern="1200">
                          <a:solidFill>
                            <a:schemeClr val="tx1"/>
                          </a:solidFill>
                          <a:effectLst/>
                          <a:latin typeface="+mn-lt"/>
                          <a:ea typeface="+mn-ea"/>
                          <a:cs typeface="+mn-cs"/>
                        </a:rPr>
                        <a:t>18 yaşından büyük, 29 yaşından küçük olmalı, </a:t>
                      </a: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3596109446"/>
                  </a:ext>
                </a:extLst>
              </a:tr>
              <a:tr h="368419">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solidFill>
                      <a:schemeClr val="accent2">
                        <a:lumMod val="20000"/>
                        <a:lumOff val="80000"/>
                        <a:alpha val="42000"/>
                      </a:schemeClr>
                    </a:solidFill>
                  </a:tcPr>
                </a:tc>
                <a:tc>
                  <a:txBody>
                    <a:bodyPr/>
                    <a:lstStyle/>
                    <a:p>
                      <a:pPr algn="just">
                        <a:lnSpc>
                          <a:spcPct val="107000"/>
                        </a:lnSpc>
                        <a:spcAft>
                          <a:spcPts val="0"/>
                        </a:spcAft>
                      </a:pPr>
                      <a:r>
                        <a:rPr lang="tr-TR" sz="1200" b="1" kern="1200" dirty="0">
                          <a:solidFill>
                            <a:schemeClr val="tx1"/>
                          </a:solidFill>
                          <a:effectLst/>
                          <a:latin typeface="+mn-lt"/>
                          <a:ea typeface="+mn-ea"/>
                          <a:cs typeface="+mn-cs"/>
                        </a:rPr>
                        <a:t>İşe alınan sigortalının bir önceki takvim yılında bildirilen sigortalı sayısının ortalamasına ilave </a:t>
                      </a:r>
                      <a:r>
                        <a:rPr lang="tr-TR" sz="1200" b="1" kern="1200" dirty="0" smtClean="0">
                          <a:solidFill>
                            <a:schemeClr val="tx1"/>
                          </a:solidFill>
                          <a:effectLst/>
                          <a:latin typeface="+mn-lt"/>
                          <a:ea typeface="+mn-ea"/>
                          <a:cs typeface="+mn-cs"/>
                        </a:rPr>
                        <a:t>olması</a:t>
                      </a:r>
                      <a:r>
                        <a:rPr lang="tr-TR" sz="1200" b="1" kern="1200" dirty="0">
                          <a:solidFill>
                            <a:schemeClr val="tx1"/>
                          </a:solidFill>
                          <a:effectLst/>
                          <a:latin typeface="+mn-lt"/>
                          <a:ea typeface="+mn-ea"/>
                          <a:cs typeface="+mn-cs"/>
                        </a:rPr>
                        <a:t>,</a:t>
                      </a:r>
                    </a:p>
                  </a:txBody>
                  <a:tcPr marL="68580" marR="68580" marT="0" marB="0" anchor="ctr">
                    <a:solidFill>
                      <a:schemeClr val="accent2">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txBody>
                  <a:tcPr marL="68580" marR="68580" marT="0" marB="0" anchor="ctr">
                    <a:solidFill>
                      <a:schemeClr val="accent2">
                        <a:lumMod val="20000"/>
                        <a:lumOff val="80000"/>
                        <a:alpha val="42000"/>
                      </a:schemeClr>
                    </a:solidFill>
                  </a:tcPr>
                </a:tc>
                <a:tc>
                  <a:txBody>
                    <a:bodyPr/>
                    <a:lstStyle/>
                    <a:p>
                      <a:pPr algn="just">
                        <a:lnSpc>
                          <a:spcPct val="107000"/>
                        </a:lnSpc>
                        <a:spcAft>
                          <a:spcPts val="0"/>
                        </a:spcAft>
                        <a:tabLst>
                          <a:tab pos="29210" algn="l"/>
                        </a:tabLst>
                      </a:pPr>
                      <a:r>
                        <a:rPr lang="tr-TR" sz="1200" b="1" kern="1200" dirty="0">
                          <a:solidFill>
                            <a:schemeClr val="tx1"/>
                          </a:solidFill>
                          <a:effectLst/>
                          <a:latin typeface="+mn-lt"/>
                          <a:ea typeface="+mn-ea"/>
                          <a:cs typeface="+mn-cs"/>
                        </a:rPr>
                        <a:t>Tamamladığı işbaşı eğitim programına ilişkin meslek alanında işe alınmalı,</a:t>
                      </a: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331234935"/>
                  </a:ext>
                </a:extLst>
              </a:tr>
              <a:tr h="162582">
                <a:tc gridSpan="4">
                  <a:txBody>
                    <a:bodyPr/>
                    <a:lstStyle/>
                    <a:p>
                      <a:pPr algn="just">
                        <a:lnSpc>
                          <a:spcPct val="107000"/>
                        </a:lnSpc>
                        <a:spcAft>
                          <a:spcPts val="0"/>
                        </a:spcAft>
                      </a:pPr>
                      <a:r>
                        <a:rPr lang="tr-TR" sz="1200" dirty="0">
                          <a:solidFill>
                            <a:srgbClr val="C00000"/>
                          </a:solidFill>
                          <a:effectLst/>
                        </a:rPr>
                        <a:t>NOTLAR</a:t>
                      </a:r>
                      <a:endParaRPr lang="tr-TR"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41377182"/>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nchor="ctr">
                    <a:solidFill>
                      <a:schemeClr val="accent2">
                        <a:lumMod val="20000"/>
                        <a:lumOff val="80000"/>
                        <a:alpha val="42000"/>
                      </a:schemeClr>
                    </a:solidFill>
                  </a:tcPr>
                </a:tc>
                <a:tc gridSpan="3">
                  <a:txBody>
                    <a:bodyPr/>
                    <a:lstStyle/>
                    <a:p>
                      <a:pPr algn="just">
                        <a:lnSpc>
                          <a:spcPct val="107000"/>
                        </a:lnSpc>
                        <a:spcAft>
                          <a:spcPts val="0"/>
                        </a:spcAft>
                      </a:pPr>
                      <a:r>
                        <a:rPr lang="tr-TR" sz="1200" b="1" kern="1200" dirty="0" smtClean="0">
                          <a:solidFill>
                            <a:schemeClr val="tx1"/>
                          </a:solidFill>
                          <a:effectLst/>
                          <a:latin typeface="+mn-lt"/>
                          <a:ea typeface="+mn-ea"/>
                          <a:cs typeface="+mn-cs"/>
                        </a:rPr>
                        <a:t>Destek süresi imalat sektöründe 42 ay, diğer</a:t>
                      </a:r>
                      <a:r>
                        <a:rPr lang="tr-TR" sz="1200" b="1" kern="1200" baseline="0" dirty="0" smtClean="0">
                          <a:solidFill>
                            <a:schemeClr val="tx1"/>
                          </a:solidFill>
                          <a:effectLst/>
                          <a:latin typeface="+mn-lt"/>
                          <a:ea typeface="+mn-ea"/>
                          <a:cs typeface="+mn-cs"/>
                        </a:rPr>
                        <a:t> sektörlerde 30 aydır. </a:t>
                      </a:r>
                      <a:r>
                        <a:rPr lang="tr-TR" sz="1200" b="1" kern="1200" dirty="0" smtClean="0">
                          <a:solidFill>
                            <a:schemeClr val="tx1"/>
                          </a:solidFill>
                          <a:effectLst/>
                          <a:latin typeface="+mn-lt"/>
                          <a:ea typeface="+mn-ea"/>
                          <a:cs typeface="+mn-cs"/>
                        </a:rPr>
                        <a:t>5335 </a:t>
                      </a:r>
                      <a:r>
                        <a:rPr lang="tr-TR" sz="1200" b="1" kern="1200" dirty="0">
                          <a:solidFill>
                            <a:schemeClr val="tx1"/>
                          </a:solidFill>
                          <a:effectLst/>
                          <a:latin typeface="+mn-lt"/>
                          <a:ea typeface="+mn-ea"/>
                          <a:cs typeface="+mn-cs"/>
                        </a:rPr>
                        <a:t>sayılı Kanunun 30 uncu maddesinin ikinci fıkrası kapsamına giren kurum ve kuruluşlar teşvikten yararlanamaz.</a:t>
                      </a: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12113283"/>
                  </a:ext>
                </a:extLst>
              </a:tr>
              <a:tr h="429954">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nchor="ctr">
                    <a:solidFill>
                      <a:schemeClr val="accent2">
                        <a:lumMod val="20000"/>
                        <a:lumOff val="80000"/>
                        <a:alpha val="42000"/>
                      </a:schemeClr>
                    </a:solidFill>
                  </a:tcPr>
                </a:tc>
                <a:tc gridSpan="3">
                  <a:txBody>
                    <a:bodyPr/>
                    <a:lstStyle/>
                    <a:p>
                      <a:pPr algn="just">
                        <a:lnSpc>
                          <a:spcPct val="107000"/>
                        </a:lnSpc>
                        <a:spcAft>
                          <a:spcPts val="0"/>
                        </a:spcAft>
                      </a:pPr>
                      <a:r>
                        <a:rPr lang="tr-TR" sz="1200" b="1" kern="1200" dirty="0">
                          <a:solidFill>
                            <a:schemeClr val="tx1"/>
                          </a:solidFill>
                          <a:effectLst/>
                          <a:latin typeface="+mn-lt"/>
                          <a:ea typeface="+mn-ea"/>
                          <a:cs typeface="+mn-cs"/>
                        </a:rPr>
                        <a:t>2886, 4734 sayılı Kanunlar ile 4734 sayılı Kanunun 3. maddesi kapsamında alım ve yapım işi üstlenen işverenler ile uluslararası anlaşmalara istinaden alım ve yapım işi üstlenen işverenler, ihale konusu iş döneminde bu teşvikten yararlanamaz.  </a:t>
                      </a: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08874960"/>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tx1"/>
                          </a:solidFill>
                          <a:effectLst/>
                          <a:latin typeface="+mn-lt"/>
                          <a:ea typeface="+mn-ea"/>
                          <a:cs typeface="+mn-cs"/>
                        </a:rPr>
                        <a:t> </a:t>
                      </a:r>
                    </a:p>
                  </a:txBody>
                  <a:tcPr marL="68580" marR="68580" marT="0" marB="0" anchor="ctr">
                    <a:solidFill>
                      <a:schemeClr val="accent2">
                        <a:lumMod val="20000"/>
                        <a:lumOff val="80000"/>
                        <a:alpha val="42000"/>
                      </a:schemeClr>
                    </a:solidFill>
                  </a:tcPr>
                </a:tc>
                <a:tc gridSpan="3">
                  <a:txBody>
                    <a:bodyPr/>
                    <a:lstStyle/>
                    <a:p>
                      <a:pPr algn="just">
                        <a:lnSpc>
                          <a:spcPct val="107000"/>
                        </a:lnSpc>
                        <a:spcAft>
                          <a:spcPts val="0"/>
                        </a:spcAft>
                      </a:pPr>
                      <a:r>
                        <a:rPr lang="tr-TR" sz="1200" b="1" kern="1200" dirty="0">
                          <a:solidFill>
                            <a:schemeClr val="tx1"/>
                          </a:solidFill>
                          <a:effectLst/>
                          <a:latin typeface="+mn-lt"/>
                          <a:ea typeface="+mn-ea"/>
                          <a:cs typeface="+mn-cs"/>
                        </a:rPr>
                        <a:t>5 puanlık indirim </a:t>
                      </a:r>
                      <a:r>
                        <a:rPr lang="tr-TR" sz="1200" b="1" kern="1200" dirty="0" smtClean="0">
                          <a:solidFill>
                            <a:schemeClr val="tx1"/>
                          </a:solidFill>
                          <a:effectLst/>
                          <a:latin typeface="+mn-lt"/>
                          <a:ea typeface="+mn-ea"/>
                          <a:cs typeface="+mn-cs"/>
                        </a:rPr>
                        <a:t>PEK </a:t>
                      </a:r>
                      <a:r>
                        <a:rPr lang="tr-TR" sz="1200" b="1" kern="1200" dirty="0">
                          <a:solidFill>
                            <a:schemeClr val="tx1"/>
                          </a:solidFill>
                          <a:effectLst/>
                          <a:latin typeface="+mn-lt"/>
                          <a:ea typeface="+mn-ea"/>
                          <a:cs typeface="+mn-cs"/>
                        </a:rPr>
                        <a:t>üzerinden, kalan % 15,5 işveren payı ise asgari ücret üzerinden hesaplanmaktadır.</a:t>
                      </a:r>
                    </a:p>
                  </a:txBody>
                  <a:tcPr marL="68580" marR="68580" marT="0" marB="0">
                    <a:solidFill>
                      <a:schemeClr val="accent2">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8319635"/>
                  </a:ext>
                </a:extLst>
              </a:tr>
            </a:tbl>
          </a:graphicData>
        </a:graphic>
      </p:graphicFrame>
      <p:sp>
        <p:nvSpPr>
          <p:cNvPr id="9" name="Dikdörtgen 8"/>
          <p:cNvSpPr/>
          <p:nvPr/>
        </p:nvSpPr>
        <p:spPr>
          <a:xfrm>
            <a:off x="36731" y="6644547"/>
            <a:ext cx="8017416" cy="276999"/>
          </a:xfrm>
          <a:prstGeom prst="rect">
            <a:avLst/>
          </a:prstGeom>
        </p:spPr>
        <p:txBody>
          <a:bodyPr wrap="square">
            <a:spAutoFit/>
          </a:bodyPr>
          <a:lstStyle/>
          <a:p>
            <a:r>
              <a:rPr lang="tr-TR" sz="1200" dirty="0"/>
              <a:t>*31.12.2018 tarihine kadar başlatılan işbaşı eğitim programını tamamlayanlar yönünden teşvik uygulaması devam etmektedir.</a:t>
            </a:r>
          </a:p>
        </p:txBody>
      </p:sp>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962980267"/>
              </p:ext>
            </p:extLst>
          </p:nvPr>
        </p:nvGraphicFramePr>
        <p:xfrm>
          <a:off x="7418717" y="830709"/>
          <a:ext cx="1984075" cy="643607"/>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smtClean="0">
                          <a:solidFill>
                            <a:schemeClr val="bg1"/>
                          </a:solidFill>
                          <a:effectLst/>
                          <a:latin typeface="+mn-lt"/>
                          <a:ea typeface="+mn-ea"/>
                          <a:cs typeface="+mn-cs"/>
                        </a:rPr>
                        <a:t>23.04.2015</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spTree>
    <p:extLst>
      <p:ext uri="{BB962C8B-B14F-4D97-AF65-F5344CB8AC3E}">
        <p14:creationId xmlns:p14="http://schemas.microsoft.com/office/powerpoint/2010/main" val="111818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5358</TotalTime>
  <Words>4354</Words>
  <Application>Microsoft Office PowerPoint</Application>
  <PresentationFormat>Geniş ekran</PresentationFormat>
  <Paragraphs>859</Paragraphs>
  <Slides>17</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Arial</vt:lpstr>
      <vt:lpstr>Arial Black</vt:lpstr>
      <vt:lpstr>Calibri</vt:lpstr>
      <vt:lpstr>Calibri Light</vt:lpstr>
      <vt:lpstr>Impact</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SGK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METIN</dc:creator>
  <cp:lastModifiedBy>FEYYAZ KURTULUS</cp:lastModifiedBy>
  <cp:revision>920</cp:revision>
  <cp:lastPrinted>2019-06-10T11:12:47Z</cp:lastPrinted>
  <dcterms:created xsi:type="dcterms:W3CDTF">2018-09-19T08:21:40Z</dcterms:created>
  <dcterms:modified xsi:type="dcterms:W3CDTF">2020-02-17T06:09:02Z</dcterms:modified>
</cp:coreProperties>
</file>