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69" r:id="rId2"/>
    <p:sldId id="259" r:id="rId3"/>
    <p:sldId id="264" r:id="rId4"/>
    <p:sldId id="277" r:id="rId5"/>
    <p:sldId id="261" r:id="rId6"/>
    <p:sldId id="270" r:id="rId7"/>
    <p:sldId id="272" r:id="rId8"/>
    <p:sldId id="289" r:id="rId9"/>
    <p:sldId id="288" r:id="rId10"/>
    <p:sldId id="366" r:id="rId11"/>
    <p:sldId id="298" r:id="rId12"/>
    <p:sldId id="301" r:id="rId13"/>
    <p:sldId id="304" r:id="rId14"/>
    <p:sldId id="305" r:id="rId15"/>
    <p:sldId id="302" r:id="rId16"/>
    <p:sldId id="303" r:id="rId17"/>
    <p:sldId id="311" r:id="rId18"/>
    <p:sldId id="314" r:id="rId19"/>
    <p:sldId id="321" r:id="rId20"/>
    <p:sldId id="367" r:id="rId21"/>
    <p:sldId id="299" r:id="rId22"/>
    <p:sldId id="357" r:id="rId23"/>
    <p:sldId id="358" r:id="rId24"/>
    <p:sldId id="35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2" autoAdjust="0"/>
    <p:restoredTop sz="94660"/>
  </p:normalViewPr>
  <p:slideViewPr>
    <p:cSldViewPr snapToGrid="0" showGuides="1">
      <p:cViewPr varScale="1">
        <p:scale>
          <a:sx n="69" d="100"/>
          <a:sy n="69" d="100"/>
        </p:scale>
        <p:origin x="520"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2758232-19C0-4BB5-8F2C-EA00A117EABD}"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450658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758232-19C0-4BB5-8F2C-EA00A117EABD}"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3520343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758232-19C0-4BB5-8F2C-EA00A117EABD}"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3313823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758232-19C0-4BB5-8F2C-EA00A117EABD}"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1646204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2758232-19C0-4BB5-8F2C-EA00A117EABD}"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2756303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2758232-19C0-4BB5-8F2C-EA00A117EABD}"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2448942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2758232-19C0-4BB5-8F2C-EA00A117EABD}" type="datetimeFigureOut">
              <a:rPr lang="tr-TR" smtClean="0"/>
              <a:t>16.02.2020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1380555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2758232-19C0-4BB5-8F2C-EA00A117EABD}" type="datetimeFigureOut">
              <a:rPr lang="tr-TR" smtClean="0"/>
              <a:t>16.02.2020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1204868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2758232-19C0-4BB5-8F2C-EA00A117EABD}" type="datetimeFigureOut">
              <a:rPr lang="tr-TR" smtClean="0"/>
              <a:t>16.02.2020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1990431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2758232-19C0-4BB5-8F2C-EA00A117EABD}"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2875768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2758232-19C0-4BB5-8F2C-EA00A117EABD}"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3304152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758232-19C0-4BB5-8F2C-EA00A117EABD}" type="datetimeFigureOut">
              <a:rPr lang="tr-TR" smtClean="0"/>
              <a:t>16.02.2020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E8067B-9183-4035-9B3D-B0769356C7AC}" type="slidenum">
              <a:rPr lang="tr-TR" smtClean="0"/>
              <a:t>‹#›</a:t>
            </a:fld>
            <a:endParaRPr lang="tr-TR"/>
          </a:p>
        </p:txBody>
      </p:sp>
    </p:spTree>
    <p:extLst>
      <p:ext uri="{BB962C8B-B14F-4D97-AF65-F5344CB8AC3E}">
        <p14:creationId xmlns:p14="http://schemas.microsoft.com/office/powerpoint/2010/main" val="1227182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Resim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4343" y="3482876"/>
            <a:ext cx="5503653" cy="279416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softEdge rad="88900"/>
          </a:effectLst>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49" y="3492208"/>
            <a:ext cx="5443268" cy="278483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softEdge rad="114300"/>
          </a:effectLst>
        </p:spPr>
      </p:pic>
      <p:pic>
        <p:nvPicPr>
          <p:cNvPr id="11" name="Resim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4921" y="112143"/>
            <a:ext cx="5322498" cy="282757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softEdge rad="88900"/>
          </a:effectLst>
        </p:spPr>
      </p:pic>
      <p:pic>
        <p:nvPicPr>
          <p:cNvPr id="13" name="Resim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4068" y="112144"/>
            <a:ext cx="5404449" cy="292602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softEdge rad="76200"/>
          </a:effectLst>
        </p:spPr>
      </p:pic>
    </p:spTree>
    <p:extLst>
      <p:ext uri="{BB962C8B-B14F-4D97-AF65-F5344CB8AC3E}">
        <p14:creationId xmlns:p14="http://schemas.microsoft.com/office/powerpoint/2010/main" val="1994766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208525"/>
          </a:xfrm>
        </p:spPr>
        <p:txBody>
          <a:bodyPr anchor="t">
            <a:normAutofit/>
          </a:bodyPr>
          <a:lstStyle/>
          <a:p>
            <a:r>
              <a:rPr lang="tr-TR" b="1" dirty="0" smtClean="0">
                <a:solidFill>
                  <a:srgbClr val="C00000"/>
                </a:solidFill>
              </a:rPr>
              <a:t>ÇALIŞANLARIN MESLEKİ EĞİTİMİ</a:t>
            </a:r>
          </a:p>
          <a:p>
            <a:pPr marL="342900" indent="-342900" algn="l">
              <a:buBlip>
                <a:blip r:embed="rId2"/>
              </a:buBlip>
            </a:pPr>
            <a:r>
              <a:rPr lang="tr-TR" sz="2000" dirty="0" smtClean="0"/>
              <a:t>İstihdamın </a:t>
            </a:r>
            <a:r>
              <a:rPr lang="tr-TR" sz="2000" dirty="0"/>
              <a:t>korunmasına yönelik </a:t>
            </a:r>
            <a:r>
              <a:rPr lang="tr-TR" sz="2000" dirty="0" smtClean="0"/>
              <a:t>çalışanlara </a:t>
            </a:r>
            <a:r>
              <a:rPr lang="tr-TR" sz="2000" dirty="0"/>
              <a:t>mesleki bilgi ve becerilerini geliştirmek ve yeni teknolojilere uyum sağlamalarına yardımcı olmak amacıyla </a:t>
            </a:r>
            <a:r>
              <a:rPr lang="tr-TR" sz="2000" dirty="0" smtClean="0"/>
              <a:t>düzenlenen mesleki </a:t>
            </a:r>
            <a:r>
              <a:rPr lang="tr-TR" sz="2000" dirty="0"/>
              <a:t>eğitim </a:t>
            </a:r>
            <a:r>
              <a:rPr lang="tr-TR" sz="2000" dirty="0" smtClean="0"/>
              <a:t>kurslarıdır.</a:t>
            </a:r>
          </a:p>
          <a:p>
            <a:pPr marL="342900" indent="-342900" algn="l">
              <a:buBlip>
                <a:blip r:embed="rId2"/>
              </a:buBlip>
            </a:pPr>
            <a:r>
              <a:rPr lang="tr-TR" sz="2000" dirty="0" smtClean="0"/>
              <a:t>İşyerinin </a:t>
            </a:r>
            <a:r>
              <a:rPr lang="tr-TR" sz="2000" dirty="0"/>
              <a:t>çalışanları mesleki bilgi ve becerilerini geliştirmek amacıyla bu kurslara katılabilmektedir</a:t>
            </a:r>
            <a:r>
              <a:rPr lang="tr-TR" sz="2000" dirty="0" smtClean="0"/>
              <a:t>.</a:t>
            </a:r>
          </a:p>
          <a:p>
            <a:pPr marL="342900" indent="-342900" algn="l">
              <a:buBlip>
                <a:blip r:embed="rId2"/>
              </a:buBlip>
            </a:pPr>
            <a:r>
              <a:rPr lang="tr-TR" sz="2000" dirty="0"/>
              <a:t>Çalışanların mesleki eğitimine dair kurslar, işverenlerden veya işgücü piyasasından gelen taleplere bağlı olarak </a:t>
            </a:r>
            <a:r>
              <a:rPr lang="tr-TR" sz="2000" dirty="0" smtClean="0"/>
              <a:t>açılmaktadır.</a:t>
            </a:r>
          </a:p>
          <a:p>
            <a:pPr marL="342900" indent="-342900" algn="l">
              <a:buBlip>
                <a:blip r:embed="rId2"/>
              </a:buBlip>
            </a:pPr>
            <a:r>
              <a:rPr lang="tr-TR" sz="2000" dirty="0" smtClean="0"/>
              <a:t>Kurslara katılarak başarılı </a:t>
            </a:r>
            <a:r>
              <a:rPr lang="tr-TR" sz="2000" dirty="0"/>
              <a:t>olan </a:t>
            </a:r>
            <a:r>
              <a:rPr lang="tr-TR" sz="2000" dirty="0" smtClean="0"/>
              <a:t>kişilere </a:t>
            </a:r>
            <a:r>
              <a:rPr lang="tr-TR" sz="2000" dirty="0"/>
              <a:t>sertifika </a:t>
            </a:r>
            <a:r>
              <a:rPr lang="tr-TR" sz="2000" dirty="0" smtClean="0"/>
              <a:t>verilmektedir, fakat bu </a:t>
            </a:r>
            <a:r>
              <a:rPr lang="tr-TR" sz="2000" dirty="0"/>
              <a:t>kişilere herhangi bir cep harçlığı ödemesi </a:t>
            </a:r>
            <a:r>
              <a:rPr lang="tr-TR" sz="2000" dirty="0" smtClean="0"/>
              <a:t>yapılmamaktadır.</a:t>
            </a:r>
          </a:p>
          <a:p>
            <a:pPr marL="342900" indent="-342900" algn="l">
              <a:buBlip>
                <a:blip r:embed="rId2"/>
              </a:buBlip>
            </a:pPr>
            <a:r>
              <a:rPr lang="tr-TR" sz="2000" dirty="0"/>
              <a:t>Çalışanların mesleki eğitimi kurslarında yükleniciye herhangi bir gider ödenmemekle birlikte </a:t>
            </a:r>
            <a:r>
              <a:rPr lang="tr-TR" sz="2000" dirty="0" smtClean="0"/>
              <a:t>eğiticiyi </a:t>
            </a:r>
            <a:r>
              <a:rPr lang="tr-TR" sz="2000" dirty="0"/>
              <a:t>kendi bünyesinden temin </a:t>
            </a:r>
            <a:r>
              <a:rPr lang="tr-TR" sz="2000" dirty="0" smtClean="0"/>
              <a:t>edememesi </a:t>
            </a:r>
            <a:r>
              <a:rPr lang="tr-TR" sz="2000" dirty="0"/>
              <a:t>halinde eğitici gideri ödenebilmektedir. </a:t>
            </a:r>
          </a:p>
          <a:p>
            <a:pPr marL="342900" indent="-342900" algn="l">
              <a:buBlip>
                <a:blip r:embed="rId2"/>
              </a:buBlip>
            </a:pPr>
            <a:endParaRPr lang="tr-TR" dirty="0" smtClean="0"/>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51758"/>
            <a:ext cx="2382089" cy="1310149"/>
          </a:xfrm>
          <a:prstGeom prst="rect">
            <a:avLst/>
          </a:prstGeom>
        </p:spPr>
      </p:pic>
    </p:spTree>
    <p:extLst>
      <p:ext uri="{BB962C8B-B14F-4D97-AF65-F5344CB8AC3E}">
        <p14:creationId xmlns:p14="http://schemas.microsoft.com/office/powerpoint/2010/main" val="3543261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ctr">
            <a:normAutofit fontScale="92500" lnSpcReduction="10000"/>
          </a:bodyPr>
          <a:lstStyle/>
          <a:p>
            <a:endParaRPr lang="tr-TR" b="1" dirty="0" smtClean="0">
              <a:solidFill>
                <a:srgbClr val="C00000"/>
              </a:solidFill>
            </a:endParaRPr>
          </a:p>
          <a:p>
            <a:r>
              <a:rPr lang="tr-TR" sz="2600" b="1" dirty="0" smtClean="0">
                <a:solidFill>
                  <a:srgbClr val="C00000"/>
                </a:solidFill>
              </a:rPr>
              <a:t>İŞBAŞI EĞİTİM PROGRAMLARI</a:t>
            </a:r>
          </a:p>
          <a:p>
            <a:pPr marL="342900" indent="-342900" algn="just">
              <a:lnSpc>
                <a:spcPct val="100000"/>
              </a:lnSpc>
              <a:buBlip>
                <a:blip r:embed="rId2"/>
              </a:buBlip>
            </a:pPr>
            <a:r>
              <a:rPr lang="tr-TR" sz="2200" dirty="0" smtClean="0"/>
              <a:t>Kuruma </a:t>
            </a:r>
            <a:r>
              <a:rPr lang="tr-TR" sz="2200" dirty="0"/>
              <a:t>kayıtlı </a:t>
            </a:r>
            <a:r>
              <a:rPr lang="tr-TR" sz="2200" dirty="0" smtClean="0"/>
              <a:t>işsizlerin </a:t>
            </a:r>
            <a:r>
              <a:rPr lang="tr-TR" sz="2200" dirty="0"/>
              <a:t>Kuruma kayıtlı işyerlerinde, daha önceden edindikleri teorik bilgileri uygulama yaparak pekiştirmelerini veya mesleki deneyim kazanmalarını sağlamak amacıyla düzenlenen bir aktif işgücü programıdır. </a:t>
            </a:r>
            <a:endParaRPr lang="tr-TR" sz="2200" dirty="0" smtClean="0"/>
          </a:p>
          <a:p>
            <a:pPr marL="342900" indent="-342900" algn="just">
              <a:lnSpc>
                <a:spcPct val="100000"/>
              </a:lnSpc>
              <a:buBlip>
                <a:blip r:embed="rId2"/>
              </a:buBlip>
            </a:pPr>
            <a:r>
              <a:rPr lang="tr-TR" sz="2200" dirty="0" smtClean="0"/>
              <a:t>Programın </a:t>
            </a:r>
            <a:r>
              <a:rPr lang="tr-TR" sz="2200" b="1" dirty="0"/>
              <a:t>temel </a:t>
            </a:r>
            <a:r>
              <a:rPr lang="tr-TR" sz="2200" b="1" dirty="0" smtClean="0"/>
              <a:t>amacı</a:t>
            </a:r>
            <a:r>
              <a:rPr lang="tr-TR" sz="2200" dirty="0" smtClean="0"/>
              <a:t>;</a:t>
            </a:r>
          </a:p>
          <a:p>
            <a:pPr marL="800100" lvl="1" indent="-342900" algn="just">
              <a:lnSpc>
                <a:spcPct val="100000"/>
              </a:lnSpc>
              <a:buBlip>
                <a:blip r:embed="rId2"/>
              </a:buBlip>
            </a:pPr>
            <a:r>
              <a:rPr lang="tr-TR" sz="1900" dirty="0" smtClean="0"/>
              <a:t>Mesleki </a:t>
            </a:r>
            <a:r>
              <a:rPr lang="tr-TR" sz="1900" dirty="0"/>
              <a:t>deneyimi veya iş tecrübesi olmayan </a:t>
            </a:r>
            <a:r>
              <a:rPr lang="tr-TR" sz="1900" dirty="0" smtClean="0"/>
              <a:t>kişilerin, </a:t>
            </a:r>
            <a:r>
              <a:rPr lang="tr-TR" sz="1900" b="1" dirty="0"/>
              <a:t>mesleki deneyim ve iş tecrübesi </a:t>
            </a:r>
            <a:r>
              <a:rPr lang="tr-TR" sz="1900" dirty="0"/>
              <a:t>kazandırılarak </a:t>
            </a:r>
            <a:r>
              <a:rPr lang="tr-TR" sz="1900" dirty="0" smtClean="0"/>
              <a:t>istihdam </a:t>
            </a:r>
            <a:r>
              <a:rPr lang="tr-TR" sz="1900" dirty="0"/>
              <a:t>edilebilirliklerinin </a:t>
            </a:r>
            <a:r>
              <a:rPr lang="tr-TR" sz="1900" dirty="0" smtClean="0"/>
              <a:t>arttırılmasıdır. </a:t>
            </a:r>
          </a:p>
          <a:p>
            <a:pPr marL="800100" lvl="1" indent="-342900" algn="just">
              <a:lnSpc>
                <a:spcPct val="100000"/>
              </a:lnSpc>
              <a:buBlip>
                <a:blip r:embed="rId2"/>
              </a:buBlip>
            </a:pPr>
            <a:r>
              <a:rPr lang="tr-TR" sz="1900" b="1" dirty="0"/>
              <a:t>N</a:t>
            </a:r>
            <a:r>
              <a:rPr lang="tr-TR" sz="1900" b="1" dirty="0" smtClean="0"/>
              <a:t>itelikli </a:t>
            </a:r>
            <a:r>
              <a:rPr lang="tr-TR" sz="1900" b="1" dirty="0"/>
              <a:t>işgücü temin etmekte zorlanan işverenlere </a:t>
            </a:r>
            <a:r>
              <a:rPr lang="tr-TR" sz="1900" dirty="0"/>
              <a:t>işe alacakları kişileri işyerinde belli bir süre gözlemleyerek ve eğitim </a:t>
            </a:r>
            <a:r>
              <a:rPr lang="tr-TR" sz="1900" dirty="0" smtClean="0"/>
              <a:t>vererek, bu </a:t>
            </a:r>
            <a:r>
              <a:rPr lang="tr-TR" sz="1900" dirty="0"/>
              <a:t>kişiler hakkında ayrıntılı bilgi sahibi olma ve işe alma konusunda isabetli bir karar verme imkanı </a:t>
            </a:r>
            <a:r>
              <a:rPr lang="tr-TR" sz="1900" dirty="0" smtClean="0"/>
              <a:t>sunmaktır.</a:t>
            </a:r>
          </a:p>
          <a:p>
            <a:pPr marL="342900" indent="-342900" algn="just">
              <a:lnSpc>
                <a:spcPct val="100000"/>
              </a:lnSpc>
              <a:buBlip>
                <a:blip r:embed="rId2"/>
              </a:buBlip>
            </a:pPr>
            <a:r>
              <a:rPr lang="tr-TR" sz="2200" dirty="0" smtClean="0"/>
              <a:t>Bu sayede iş </a:t>
            </a:r>
            <a:r>
              <a:rPr lang="tr-TR" sz="2200" dirty="0"/>
              <a:t>arayan ancak iş tecrübesi olmadığı için iş bulamayan kişiler iş tecrübesi kazanmakta, işverenler ise ihtiyaç duydukları işgücünü kendileri yetiştirme imkânına kavuşmakta olduğundan hem iş arayanlar hem de işverenler </a:t>
            </a:r>
            <a:r>
              <a:rPr lang="tr-TR" sz="2200" b="1" dirty="0"/>
              <a:t>doğru iş ve doğru işçi </a:t>
            </a:r>
            <a:r>
              <a:rPr lang="tr-TR" sz="2200" dirty="0"/>
              <a:t>bulma olanağı elde etmektedirler.</a:t>
            </a:r>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690982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a:bodyPr>
          <a:lstStyle/>
          <a:p>
            <a:endParaRPr lang="tr-TR" b="1" dirty="0" smtClean="0"/>
          </a:p>
          <a:p>
            <a:r>
              <a:rPr lang="tr-TR" b="1" dirty="0" smtClean="0">
                <a:solidFill>
                  <a:srgbClr val="C00000"/>
                </a:solidFill>
              </a:rPr>
              <a:t>YARARLANMA ŞARTLARI</a:t>
            </a:r>
          </a:p>
          <a:p>
            <a:pPr algn="l"/>
            <a:r>
              <a:rPr lang="tr-TR" sz="2000" b="1" dirty="0" smtClean="0">
                <a:solidFill>
                  <a:srgbClr val="C00000"/>
                </a:solidFill>
              </a:rPr>
              <a:t>İşverenler İçin Yararlanma Şartları</a:t>
            </a:r>
          </a:p>
          <a:p>
            <a:pPr marL="800100" lvl="1" indent="-342900" algn="just">
              <a:lnSpc>
                <a:spcPct val="100000"/>
              </a:lnSpc>
              <a:buBlip>
                <a:blip r:embed="rId2"/>
              </a:buBlip>
            </a:pPr>
            <a:r>
              <a:rPr lang="tr-TR" b="1" dirty="0" smtClean="0"/>
              <a:t>En </a:t>
            </a:r>
            <a:r>
              <a:rPr lang="tr-TR" b="1" dirty="0"/>
              <a:t>az 2 sigortalı çalışanı </a:t>
            </a:r>
            <a:r>
              <a:rPr lang="tr-TR" dirty="0"/>
              <a:t>bulunan ve </a:t>
            </a:r>
            <a:r>
              <a:rPr lang="tr-TR" b="1" dirty="0"/>
              <a:t>Kuruma kayıtlı </a:t>
            </a:r>
            <a:r>
              <a:rPr lang="tr-TR" dirty="0"/>
              <a:t>olan tüm </a:t>
            </a:r>
            <a:r>
              <a:rPr lang="tr-TR" dirty="0" smtClean="0"/>
              <a:t>işyerleri yararlanabilir.</a:t>
            </a:r>
          </a:p>
          <a:p>
            <a:pPr marL="800100" lvl="1" indent="-342900" algn="just">
              <a:lnSpc>
                <a:spcPct val="100000"/>
              </a:lnSpc>
              <a:buBlip>
                <a:blip r:embed="rId2"/>
              </a:buBlip>
            </a:pPr>
            <a:r>
              <a:rPr lang="tr-TR" dirty="0"/>
              <a:t>5018 sayılı Kanunun eki I, II, III ve IV sayılı cetvellerde yer alan kurum ve kuruluşlar ile belediyeler ve il özel idarelerinde ve Kurumca bu Yönetmelik kapsamında yaptırım uygulanan işyerlerinde yaptırım süresince </a:t>
            </a:r>
            <a:r>
              <a:rPr lang="tr-TR" b="1" dirty="0"/>
              <a:t>işbaşı eğitim programı </a:t>
            </a:r>
            <a:r>
              <a:rPr lang="tr-TR" b="1" dirty="0" smtClean="0"/>
              <a:t>düzenlenmez. </a:t>
            </a:r>
          </a:p>
          <a:p>
            <a:pPr marL="800100" lvl="1" indent="-342900" algn="just">
              <a:lnSpc>
                <a:spcPct val="100000"/>
              </a:lnSpc>
              <a:buBlip>
                <a:blip r:embed="rId2"/>
              </a:buBlip>
            </a:pPr>
            <a:r>
              <a:rPr lang="tr-TR" b="1" dirty="0"/>
              <a:t>Kısa çalışma ödeneğinden </a:t>
            </a:r>
            <a:r>
              <a:rPr lang="tr-TR" dirty="0" smtClean="0"/>
              <a:t>yararlanırken </a:t>
            </a:r>
            <a:r>
              <a:rPr lang="tr-TR" dirty="0"/>
              <a:t>yeni İEP başvurusu yapılamaz</a:t>
            </a:r>
            <a:r>
              <a:rPr lang="tr-TR" dirty="0" smtClean="0"/>
              <a:t>.</a:t>
            </a:r>
          </a:p>
          <a:p>
            <a:pPr marL="1257300" lvl="2" indent="-342900" algn="just">
              <a:lnSpc>
                <a:spcPct val="100000"/>
              </a:lnSpc>
              <a:buBlip>
                <a:blip r:embed="rId2"/>
              </a:buBlip>
            </a:pPr>
            <a:r>
              <a:rPr lang="tr-TR" dirty="0" smtClean="0"/>
              <a:t>Program devam ederken KÇÖ/ÜGF başvurusunda bulunan ve geriye dönük veya ileriye yönelik hak kazananların mevcut programları etkilenmez.</a:t>
            </a:r>
            <a:endParaRPr lang="tr-TR" dirty="0"/>
          </a:p>
          <a:p>
            <a:pPr marL="342900" indent="-342900" algn="just">
              <a:lnSpc>
                <a:spcPct val="100000"/>
              </a:lnSpc>
              <a:buBlip>
                <a:blip r:embed="rId2"/>
              </a:buBlip>
            </a:pPr>
            <a:endParaRPr lang="tr-TR" dirty="0" smtClean="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4037897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086"/>
            <a:ext cx="1678858" cy="1310149"/>
          </a:xfrm>
          <a:prstGeom prst="rect">
            <a:avLst/>
          </a:prstGeom>
        </p:spPr>
      </p:pic>
      <p:pic>
        <p:nvPicPr>
          <p:cNvPr id="8" name="Resim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
        <p:nvSpPr>
          <p:cNvPr id="4" name="Unvan 3"/>
          <p:cNvSpPr>
            <a:spLocks noGrp="1"/>
          </p:cNvSpPr>
          <p:nvPr>
            <p:ph type="title"/>
          </p:nvPr>
        </p:nvSpPr>
        <p:spPr>
          <a:xfrm>
            <a:off x="2399145" y="679161"/>
            <a:ext cx="6864928" cy="1325563"/>
          </a:xfrm>
        </p:spPr>
        <p:txBody>
          <a:bodyPr>
            <a:normAutofit/>
          </a:bodyPr>
          <a:lstStyle/>
          <a:p>
            <a:pPr algn="ctr"/>
            <a:r>
              <a:rPr lang="tr-TR" sz="2400" b="1" dirty="0" smtClean="0">
                <a:solidFill>
                  <a:srgbClr val="C00000"/>
                </a:solidFill>
                <a:latin typeface="+mn-lt"/>
              </a:rPr>
              <a:t/>
            </a:r>
            <a:br>
              <a:rPr lang="tr-TR" sz="2400" b="1" dirty="0" smtClean="0">
                <a:solidFill>
                  <a:srgbClr val="C00000"/>
                </a:solidFill>
                <a:latin typeface="+mn-lt"/>
              </a:rPr>
            </a:br>
            <a:r>
              <a:rPr lang="tr-TR" sz="2400" b="1" dirty="0" smtClean="0">
                <a:solidFill>
                  <a:srgbClr val="C00000"/>
                </a:solidFill>
                <a:latin typeface="+mn-lt"/>
              </a:rPr>
              <a:t>PROGRAM DÜZENLENEBİLEN İŞVERENLER</a:t>
            </a:r>
            <a:endParaRPr lang="tr-TR" sz="2400" b="1" dirty="0">
              <a:solidFill>
                <a:srgbClr val="C00000"/>
              </a:solidFill>
              <a:latin typeface="+mn-lt"/>
            </a:endParaRPr>
          </a:p>
        </p:txBody>
      </p:sp>
      <p:sp>
        <p:nvSpPr>
          <p:cNvPr id="5" name="İçerik Yer Tutucusu 4"/>
          <p:cNvSpPr>
            <a:spLocks noGrp="1"/>
          </p:cNvSpPr>
          <p:nvPr>
            <p:ph sz="half" idx="1"/>
          </p:nvPr>
        </p:nvSpPr>
        <p:spPr>
          <a:xfrm>
            <a:off x="914400" y="1671484"/>
            <a:ext cx="5181600" cy="4505479"/>
          </a:xfrm>
        </p:spPr>
        <p:txBody>
          <a:bodyPr>
            <a:normAutofit/>
          </a:bodyPr>
          <a:lstStyle/>
          <a:p>
            <a:pPr marL="800100" lvl="1" indent="-342900" algn="just">
              <a:lnSpc>
                <a:spcPct val="100000"/>
              </a:lnSpc>
              <a:buBlip>
                <a:blip r:embed="rId4"/>
              </a:buBlip>
            </a:pPr>
            <a:r>
              <a:rPr lang="tr-TR" sz="2000" dirty="0">
                <a:solidFill>
                  <a:prstClr val="black"/>
                </a:solidFill>
              </a:rPr>
              <a:t>Özel sektör işyerleri </a:t>
            </a:r>
          </a:p>
          <a:p>
            <a:pPr marL="800100" lvl="1" indent="-342900" algn="just">
              <a:lnSpc>
                <a:spcPct val="100000"/>
              </a:lnSpc>
              <a:buBlip>
                <a:blip r:embed="rId4"/>
              </a:buBlip>
            </a:pPr>
            <a:r>
              <a:rPr lang="tr-TR" sz="2000" dirty="0">
                <a:solidFill>
                  <a:prstClr val="black"/>
                </a:solidFill>
              </a:rPr>
              <a:t>Ticaret Odaları </a:t>
            </a:r>
          </a:p>
          <a:p>
            <a:pPr marL="800100" lvl="1" indent="-342900" algn="just">
              <a:lnSpc>
                <a:spcPct val="100000"/>
              </a:lnSpc>
              <a:buBlip>
                <a:blip r:embed="rId4"/>
              </a:buBlip>
            </a:pPr>
            <a:r>
              <a:rPr lang="tr-TR" sz="2000" dirty="0">
                <a:solidFill>
                  <a:prstClr val="black"/>
                </a:solidFill>
              </a:rPr>
              <a:t>Sanayi Odaları</a:t>
            </a:r>
          </a:p>
          <a:p>
            <a:pPr marL="800100" lvl="1" indent="-342900" algn="just">
              <a:lnSpc>
                <a:spcPct val="100000"/>
              </a:lnSpc>
              <a:buBlip>
                <a:blip r:embed="rId4"/>
              </a:buBlip>
            </a:pPr>
            <a:r>
              <a:rPr lang="tr-TR" sz="2000" dirty="0">
                <a:solidFill>
                  <a:prstClr val="black"/>
                </a:solidFill>
              </a:rPr>
              <a:t>Ticaret ve Sanayi Odaları</a:t>
            </a:r>
          </a:p>
          <a:p>
            <a:pPr marL="800100" lvl="1" indent="-342900" algn="just">
              <a:lnSpc>
                <a:spcPct val="100000"/>
              </a:lnSpc>
              <a:buBlip>
                <a:blip r:embed="rId4"/>
              </a:buBlip>
            </a:pPr>
            <a:r>
              <a:rPr lang="tr-TR" sz="2000" dirty="0">
                <a:solidFill>
                  <a:prstClr val="black"/>
                </a:solidFill>
              </a:rPr>
              <a:t>Esnaf Odaları </a:t>
            </a:r>
          </a:p>
          <a:p>
            <a:pPr marL="800100" lvl="1" indent="-342900" algn="just">
              <a:lnSpc>
                <a:spcPct val="100000"/>
              </a:lnSpc>
              <a:buBlip>
                <a:blip r:embed="rId4"/>
              </a:buBlip>
            </a:pPr>
            <a:r>
              <a:rPr lang="tr-TR" sz="2000" dirty="0">
                <a:solidFill>
                  <a:prstClr val="black"/>
                </a:solidFill>
              </a:rPr>
              <a:t>Sendikalar </a:t>
            </a:r>
          </a:p>
          <a:p>
            <a:pPr marL="800100" lvl="1" indent="-342900" algn="just">
              <a:lnSpc>
                <a:spcPct val="100000"/>
              </a:lnSpc>
              <a:buBlip>
                <a:blip r:embed="rId4"/>
              </a:buBlip>
            </a:pPr>
            <a:r>
              <a:rPr lang="tr-TR" sz="2000" dirty="0">
                <a:solidFill>
                  <a:prstClr val="black"/>
                </a:solidFill>
              </a:rPr>
              <a:t>Konfederasyonlar </a:t>
            </a:r>
          </a:p>
          <a:p>
            <a:pPr marL="800100" lvl="1" indent="-342900" algn="just">
              <a:lnSpc>
                <a:spcPct val="100000"/>
              </a:lnSpc>
              <a:buBlip>
                <a:blip r:embed="rId4"/>
              </a:buBlip>
            </a:pPr>
            <a:r>
              <a:rPr lang="tr-TR" sz="2000" dirty="0">
                <a:solidFill>
                  <a:prstClr val="black"/>
                </a:solidFill>
              </a:rPr>
              <a:t>Vakıflar </a:t>
            </a:r>
          </a:p>
          <a:p>
            <a:pPr marL="800100" lvl="1" indent="-342900" algn="just">
              <a:lnSpc>
                <a:spcPct val="100000"/>
              </a:lnSpc>
              <a:buBlip>
                <a:blip r:embed="rId4"/>
              </a:buBlip>
            </a:pPr>
            <a:r>
              <a:rPr lang="tr-TR" sz="2000" dirty="0" smtClean="0">
                <a:solidFill>
                  <a:prstClr val="black"/>
                </a:solidFill>
              </a:rPr>
              <a:t>Dernekler</a:t>
            </a:r>
          </a:p>
          <a:p>
            <a:pPr marL="800100" lvl="1" indent="-342900" algn="just">
              <a:lnSpc>
                <a:spcPct val="100000"/>
              </a:lnSpc>
              <a:buBlip>
                <a:blip r:embed="rId4"/>
              </a:buBlip>
            </a:pPr>
            <a:r>
              <a:rPr lang="tr-TR" sz="2000" dirty="0">
                <a:solidFill>
                  <a:prstClr val="black"/>
                </a:solidFill>
              </a:rPr>
              <a:t>Noterler </a:t>
            </a:r>
            <a:endParaRPr lang="tr-TR" sz="2000" dirty="0" smtClean="0">
              <a:solidFill>
                <a:prstClr val="black"/>
              </a:solidFill>
            </a:endParaRPr>
          </a:p>
          <a:p>
            <a:pPr marL="800100" lvl="1" indent="-342900" algn="just">
              <a:lnSpc>
                <a:spcPct val="100000"/>
              </a:lnSpc>
              <a:buBlip>
                <a:blip r:embed="rId4"/>
              </a:buBlip>
            </a:pPr>
            <a:r>
              <a:rPr lang="tr-TR" sz="2000" dirty="0">
                <a:solidFill>
                  <a:prstClr val="black"/>
                </a:solidFill>
              </a:rPr>
              <a:t>Aile hekimleri </a:t>
            </a:r>
          </a:p>
          <a:p>
            <a:pPr marL="342900" lvl="0" indent="-342900" algn="just">
              <a:lnSpc>
                <a:spcPct val="100000"/>
              </a:lnSpc>
              <a:buBlip>
                <a:blip r:embed="rId4"/>
              </a:buBlip>
            </a:pPr>
            <a:endParaRPr lang="tr-TR" sz="2400" dirty="0">
              <a:solidFill>
                <a:prstClr val="black"/>
              </a:solidFill>
            </a:endParaRPr>
          </a:p>
          <a:p>
            <a:pPr marL="342900" lvl="0" indent="-342900" algn="just">
              <a:lnSpc>
                <a:spcPct val="100000"/>
              </a:lnSpc>
              <a:buBlip>
                <a:blip r:embed="rId4"/>
              </a:buBlip>
            </a:pPr>
            <a:endParaRPr lang="tr-TR" sz="2400" dirty="0" smtClean="0">
              <a:solidFill>
                <a:prstClr val="black"/>
              </a:solidFill>
            </a:endParaRPr>
          </a:p>
        </p:txBody>
      </p:sp>
      <p:sp>
        <p:nvSpPr>
          <p:cNvPr id="6" name="İçerik Yer Tutucusu 5"/>
          <p:cNvSpPr>
            <a:spLocks noGrp="1"/>
          </p:cNvSpPr>
          <p:nvPr>
            <p:ph sz="half" idx="2"/>
          </p:nvPr>
        </p:nvSpPr>
        <p:spPr>
          <a:xfrm>
            <a:off x="6096000" y="1671484"/>
            <a:ext cx="5181600" cy="4505479"/>
          </a:xfrm>
        </p:spPr>
        <p:txBody>
          <a:bodyPr>
            <a:noAutofit/>
          </a:bodyPr>
          <a:lstStyle/>
          <a:p>
            <a:pPr marL="342900" lvl="0" indent="-342900" algn="just">
              <a:lnSpc>
                <a:spcPct val="100000"/>
              </a:lnSpc>
              <a:buBlip>
                <a:blip r:embed="rId4"/>
              </a:buBlip>
            </a:pPr>
            <a:r>
              <a:rPr lang="tr-TR" sz="2000" dirty="0" smtClean="0">
                <a:solidFill>
                  <a:prstClr val="black"/>
                </a:solidFill>
              </a:rPr>
              <a:t>Site </a:t>
            </a:r>
            <a:r>
              <a:rPr lang="tr-TR" sz="2000" dirty="0">
                <a:solidFill>
                  <a:prstClr val="black"/>
                </a:solidFill>
              </a:rPr>
              <a:t>yönetimleri </a:t>
            </a:r>
          </a:p>
          <a:p>
            <a:pPr marL="342900" lvl="0" indent="-342900" algn="just">
              <a:lnSpc>
                <a:spcPct val="100000"/>
              </a:lnSpc>
              <a:buBlip>
                <a:blip r:embed="rId4"/>
              </a:buBlip>
            </a:pPr>
            <a:r>
              <a:rPr lang="tr-TR" sz="2000" dirty="0">
                <a:solidFill>
                  <a:prstClr val="black"/>
                </a:solidFill>
              </a:rPr>
              <a:t>Okul aile birlikleri </a:t>
            </a:r>
          </a:p>
          <a:p>
            <a:pPr marL="342900" lvl="0" indent="-342900" algn="just">
              <a:lnSpc>
                <a:spcPct val="100000"/>
              </a:lnSpc>
              <a:buBlip>
                <a:blip r:embed="rId4"/>
              </a:buBlip>
            </a:pPr>
            <a:r>
              <a:rPr lang="tr-TR" sz="2000" dirty="0">
                <a:solidFill>
                  <a:prstClr val="black"/>
                </a:solidFill>
              </a:rPr>
              <a:t>Öğretmenevi işletmeleri</a:t>
            </a:r>
          </a:p>
          <a:p>
            <a:pPr marL="342900" lvl="0" indent="-342900" algn="just">
              <a:lnSpc>
                <a:spcPct val="100000"/>
              </a:lnSpc>
              <a:buBlip>
                <a:blip r:embed="rId4"/>
              </a:buBlip>
            </a:pPr>
            <a:r>
              <a:rPr lang="tr-TR" sz="2000" dirty="0">
                <a:solidFill>
                  <a:prstClr val="black"/>
                </a:solidFill>
              </a:rPr>
              <a:t>Organize Sanayi Bölgeleri Müdürlükleri </a:t>
            </a:r>
          </a:p>
          <a:p>
            <a:pPr marL="342900" lvl="0" indent="-342900" algn="just">
              <a:lnSpc>
                <a:spcPct val="100000"/>
              </a:lnSpc>
              <a:buBlip>
                <a:blip r:embed="rId4"/>
              </a:buBlip>
            </a:pPr>
            <a:r>
              <a:rPr lang="tr-TR" sz="2000" dirty="0" err="1">
                <a:solidFill>
                  <a:prstClr val="black"/>
                </a:solidFill>
              </a:rPr>
              <a:t>Teknokentler</a:t>
            </a:r>
            <a:r>
              <a:rPr lang="tr-TR" sz="2000" dirty="0">
                <a:solidFill>
                  <a:prstClr val="black"/>
                </a:solidFill>
              </a:rPr>
              <a:t> </a:t>
            </a:r>
          </a:p>
          <a:p>
            <a:pPr marL="342900" lvl="0" indent="-342900" algn="just">
              <a:lnSpc>
                <a:spcPct val="100000"/>
              </a:lnSpc>
              <a:buBlip>
                <a:blip r:embed="rId4"/>
              </a:buBlip>
            </a:pPr>
            <a:r>
              <a:rPr lang="tr-TR" sz="2000" dirty="0">
                <a:solidFill>
                  <a:prstClr val="black"/>
                </a:solidFill>
              </a:rPr>
              <a:t>Çiftçi Mallarını Koruma Başkanlıkları </a:t>
            </a:r>
          </a:p>
          <a:p>
            <a:pPr marL="342900" lvl="0" indent="-342900" algn="just">
              <a:lnSpc>
                <a:spcPct val="100000"/>
              </a:lnSpc>
              <a:buBlip>
                <a:blip r:embed="rId4"/>
              </a:buBlip>
            </a:pPr>
            <a:r>
              <a:rPr lang="tr-TR" sz="2000" dirty="0">
                <a:solidFill>
                  <a:prstClr val="black"/>
                </a:solidFill>
              </a:rPr>
              <a:t>Meslek birlikleri </a:t>
            </a:r>
          </a:p>
          <a:p>
            <a:pPr marL="342900" lvl="0" indent="-342900" algn="just">
              <a:lnSpc>
                <a:spcPct val="100000"/>
              </a:lnSpc>
              <a:buBlip>
                <a:blip r:embed="rId4"/>
              </a:buBlip>
            </a:pPr>
            <a:r>
              <a:rPr lang="tr-TR" sz="2000" dirty="0">
                <a:solidFill>
                  <a:prstClr val="black"/>
                </a:solidFill>
              </a:rPr>
              <a:t>Kamu kurumlarının ortağı olduğu işletmeler</a:t>
            </a:r>
          </a:p>
          <a:p>
            <a:pPr marL="342900" lvl="0" indent="-342900" algn="just">
              <a:lnSpc>
                <a:spcPct val="100000"/>
              </a:lnSpc>
              <a:buBlip>
                <a:blip r:embed="rId4"/>
              </a:buBlip>
            </a:pPr>
            <a:r>
              <a:rPr lang="tr-TR" sz="2000" dirty="0">
                <a:solidFill>
                  <a:prstClr val="black"/>
                </a:solidFill>
              </a:rPr>
              <a:t>SYDV </a:t>
            </a:r>
          </a:p>
        </p:txBody>
      </p:sp>
    </p:spTree>
    <p:extLst>
      <p:ext uri="{BB962C8B-B14F-4D97-AF65-F5344CB8AC3E}">
        <p14:creationId xmlns:p14="http://schemas.microsoft.com/office/powerpoint/2010/main" val="4099969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a:bodyPr>
          <a:lstStyle/>
          <a:p>
            <a:endParaRPr lang="tr-TR" b="1" dirty="0" smtClean="0"/>
          </a:p>
          <a:p>
            <a:r>
              <a:rPr lang="tr-TR" sz="2600" b="1" dirty="0" smtClean="0">
                <a:solidFill>
                  <a:srgbClr val="C00000"/>
                </a:solidFill>
              </a:rPr>
              <a:t>YARARLANMA ŞARTLARI</a:t>
            </a:r>
          </a:p>
          <a:p>
            <a:pPr algn="l"/>
            <a:r>
              <a:rPr lang="tr-TR" sz="2200" b="1" dirty="0" smtClean="0">
                <a:solidFill>
                  <a:srgbClr val="C00000"/>
                </a:solidFill>
              </a:rPr>
              <a:t>İş Arayanlar İçin Yararlanma Şartları</a:t>
            </a:r>
          </a:p>
          <a:p>
            <a:pPr marL="342900" indent="-342900" algn="just">
              <a:lnSpc>
                <a:spcPct val="100000"/>
              </a:lnSpc>
              <a:buBlip>
                <a:blip r:embed="rId2"/>
              </a:buBlip>
            </a:pPr>
            <a:r>
              <a:rPr lang="tr-TR" sz="1800" dirty="0" smtClean="0"/>
              <a:t>15 </a:t>
            </a:r>
            <a:r>
              <a:rPr lang="tr-TR" sz="1800" dirty="0"/>
              <a:t>yaşını doldurma, </a:t>
            </a:r>
          </a:p>
          <a:p>
            <a:pPr marL="342900" indent="-342900" algn="just">
              <a:lnSpc>
                <a:spcPct val="100000"/>
              </a:lnSpc>
              <a:buBlip>
                <a:blip r:embed="rId2"/>
              </a:buBlip>
            </a:pPr>
            <a:r>
              <a:rPr lang="tr-TR" sz="1800" dirty="0"/>
              <a:t>İŞKUR’a kayıtlı işsiz olma, </a:t>
            </a:r>
          </a:p>
          <a:p>
            <a:pPr marL="342900" indent="-342900" algn="just">
              <a:lnSpc>
                <a:spcPct val="100000"/>
              </a:lnSpc>
              <a:buBlip>
                <a:blip r:embed="rId2"/>
              </a:buBlip>
            </a:pPr>
            <a:r>
              <a:rPr lang="tr-TR" sz="1800" dirty="0"/>
              <a:t>İşverenin birinci veya ikinci derece kan hısımı veya eşi olmama</a:t>
            </a:r>
            <a:r>
              <a:rPr lang="tr-TR" sz="1800" dirty="0" smtClean="0"/>
              <a:t>,</a:t>
            </a:r>
          </a:p>
          <a:p>
            <a:pPr marL="342900" indent="-342900" algn="just">
              <a:lnSpc>
                <a:spcPct val="100000"/>
              </a:lnSpc>
              <a:buBlip>
                <a:blip r:embed="rId2"/>
              </a:buBlip>
            </a:pPr>
            <a:r>
              <a:rPr lang="tr-TR" sz="1800" dirty="0" smtClean="0"/>
              <a:t>Emekli olmama,</a:t>
            </a:r>
          </a:p>
          <a:p>
            <a:pPr marL="342900" indent="-342900" algn="just">
              <a:lnSpc>
                <a:spcPct val="100000"/>
              </a:lnSpc>
              <a:buBlip>
                <a:blip r:embed="rId2"/>
              </a:buBlip>
            </a:pPr>
            <a:r>
              <a:rPr lang="tr-TR" sz="1800" dirty="0"/>
              <a:t>Programın </a:t>
            </a:r>
            <a:r>
              <a:rPr lang="tr-TR" sz="1800" dirty="0" smtClean="0"/>
              <a:t>başlama </a:t>
            </a:r>
            <a:r>
              <a:rPr lang="tr-TR" sz="1800" dirty="0"/>
              <a:t>tarihinden önceki 3 </a:t>
            </a:r>
            <a:r>
              <a:rPr lang="tr-TR" sz="1800" dirty="0" smtClean="0"/>
              <a:t>aylık </a:t>
            </a:r>
            <a:r>
              <a:rPr lang="tr-TR" sz="1800" dirty="0"/>
              <a:t>dönemde programa başvuru yapan işverenin çalışanı </a:t>
            </a:r>
            <a:r>
              <a:rPr lang="tr-TR" sz="1800" dirty="0" smtClean="0"/>
              <a:t>olmama, </a:t>
            </a:r>
            <a:endParaRPr lang="tr-TR" sz="1800" dirty="0"/>
          </a:p>
          <a:p>
            <a:pPr marL="342900" indent="-342900" algn="just">
              <a:lnSpc>
                <a:spcPct val="100000"/>
              </a:lnSpc>
              <a:buBlip>
                <a:blip r:embed="rId2"/>
              </a:buBlip>
            </a:pPr>
            <a:r>
              <a:rPr lang="tr-TR" sz="1800" dirty="0" smtClean="0"/>
              <a:t>Program </a:t>
            </a:r>
            <a:r>
              <a:rPr lang="tr-TR" sz="1800" dirty="0"/>
              <a:t>başlangıcından önceki son 1 ayda uzun vadeli sigorta kollarına ait primi yatırılmamış </a:t>
            </a:r>
            <a:r>
              <a:rPr lang="tr-TR" sz="1800" dirty="0" smtClean="0"/>
              <a:t>olma (GSS, İKMH olabilir. 0 gün prim olabilir. Tarım </a:t>
            </a:r>
            <a:r>
              <a:rPr lang="tr-TR" sz="1800" dirty="0" err="1" smtClean="0"/>
              <a:t>bağkur</a:t>
            </a:r>
            <a:r>
              <a:rPr lang="tr-TR" sz="1800" dirty="0" smtClean="0"/>
              <a:t> olabilir.), </a:t>
            </a:r>
            <a:endParaRPr lang="tr-TR" sz="1800" dirty="0"/>
          </a:p>
          <a:p>
            <a:pPr marL="342900" indent="-342900" algn="just">
              <a:lnSpc>
                <a:spcPct val="100000"/>
              </a:lnSpc>
              <a:buBlip>
                <a:blip r:embed="rId2"/>
              </a:buBlip>
            </a:pPr>
            <a:r>
              <a:rPr lang="tr-TR" sz="1800" dirty="0" smtClean="0"/>
              <a:t>İş </a:t>
            </a:r>
            <a:r>
              <a:rPr lang="tr-TR" sz="1800" dirty="0"/>
              <a:t>ve meslek danışmanlığı hizmetlerinden yararlanmış </a:t>
            </a:r>
            <a:r>
              <a:rPr lang="tr-TR" sz="1800" dirty="0" smtClean="0"/>
              <a:t>olma,</a:t>
            </a:r>
          </a:p>
          <a:p>
            <a:pPr marL="342900" indent="-342900" algn="just">
              <a:lnSpc>
                <a:spcPct val="100000"/>
              </a:lnSpc>
              <a:buBlip>
                <a:blip r:embed="rId2"/>
              </a:buBlip>
            </a:pPr>
            <a:r>
              <a:rPr lang="tr-TR" sz="1800" dirty="0"/>
              <a:t>Tüm ortaöğretim, yükseköğretim ve açık öğretim öğrencileri de programa katılabilmektedir.</a:t>
            </a:r>
          </a:p>
          <a:p>
            <a:pPr marL="342900" indent="-342900" algn="just">
              <a:lnSpc>
                <a:spcPct val="100000"/>
              </a:lnSpc>
              <a:buBlip>
                <a:blip r:embed="rId2"/>
              </a:buBlip>
            </a:pPr>
            <a:endParaRPr lang="tr-TR" sz="1800" dirty="0" smtClean="0"/>
          </a:p>
          <a:p>
            <a:pPr algn="just">
              <a:lnSpc>
                <a:spcPct val="100000"/>
              </a:lnSpc>
            </a:pPr>
            <a:endParaRPr lang="tr-TR" dirty="0" smtClean="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2386340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fontScale="62500" lnSpcReduction="20000"/>
          </a:bodyPr>
          <a:lstStyle/>
          <a:p>
            <a:endParaRPr lang="tr-TR" b="1" dirty="0" smtClean="0">
              <a:solidFill>
                <a:srgbClr val="C00000"/>
              </a:solidFill>
            </a:endParaRPr>
          </a:p>
          <a:p>
            <a:r>
              <a:rPr lang="tr-TR" sz="3800" b="1" dirty="0" smtClean="0">
                <a:solidFill>
                  <a:srgbClr val="C00000"/>
                </a:solidFill>
              </a:rPr>
              <a:t>PROGRAM BAŞVURUSU</a:t>
            </a:r>
          </a:p>
          <a:p>
            <a:pPr marL="342900" indent="-342900" algn="just">
              <a:lnSpc>
                <a:spcPct val="100000"/>
              </a:lnSpc>
              <a:buBlip>
                <a:blip r:embed="rId2"/>
              </a:buBlip>
            </a:pPr>
            <a:r>
              <a:rPr lang="tr-TR" sz="3200" dirty="0" smtClean="0"/>
              <a:t>Program </a:t>
            </a:r>
            <a:r>
              <a:rPr lang="tr-TR" sz="3200" dirty="0"/>
              <a:t>başvuruları İŞKUR İl Müdürlüklerine/Hizmet Merkezlerine yapılmaktadır</a:t>
            </a:r>
            <a:r>
              <a:rPr lang="tr-TR" sz="3200" dirty="0" smtClean="0"/>
              <a:t>.</a:t>
            </a:r>
          </a:p>
          <a:p>
            <a:pPr algn="just">
              <a:lnSpc>
                <a:spcPct val="100000"/>
              </a:lnSpc>
            </a:pPr>
            <a:r>
              <a:rPr lang="tr-TR" sz="2800" b="1" dirty="0">
                <a:solidFill>
                  <a:srgbClr val="C00000"/>
                </a:solidFill>
              </a:rPr>
              <a:t>İstenecek Belgeler</a:t>
            </a:r>
          </a:p>
          <a:p>
            <a:pPr marL="342900" indent="-342900" algn="just">
              <a:lnSpc>
                <a:spcPct val="100000"/>
              </a:lnSpc>
              <a:buBlip>
                <a:blip r:embed="rId2"/>
              </a:buBlip>
            </a:pPr>
            <a:r>
              <a:rPr lang="tr-TR" sz="2800" dirty="0"/>
              <a:t>Talep dilekçesi</a:t>
            </a:r>
            <a:r>
              <a:rPr lang="tr-TR" sz="2800" dirty="0" smtClean="0"/>
              <a:t>,</a:t>
            </a:r>
            <a:endParaRPr lang="tr-TR" sz="2900" dirty="0"/>
          </a:p>
          <a:p>
            <a:pPr marL="342900" indent="-342900" algn="just">
              <a:lnSpc>
                <a:spcPct val="100000"/>
              </a:lnSpc>
              <a:buBlip>
                <a:blip r:embed="rId2"/>
              </a:buBlip>
            </a:pPr>
            <a:r>
              <a:rPr lang="tr-TR" sz="2900" dirty="0"/>
              <a:t>İşveren taahhütnamesi (EK-20),</a:t>
            </a:r>
          </a:p>
          <a:p>
            <a:pPr marL="342900" indent="-342900" algn="just">
              <a:lnSpc>
                <a:spcPct val="100000"/>
              </a:lnSpc>
              <a:buBlip>
                <a:blip r:embed="rId2"/>
              </a:buBlip>
            </a:pPr>
            <a:r>
              <a:rPr lang="tr-TR" sz="2900" dirty="0"/>
              <a:t>Ön Talep Formu (EK-35),</a:t>
            </a:r>
          </a:p>
          <a:p>
            <a:pPr marL="342900" indent="-342900" algn="just">
              <a:lnSpc>
                <a:spcPct val="100000"/>
              </a:lnSpc>
              <a:buBlip>
                <a:blip r:embed="rId2"/>
              </a:buBlip>
            </a:pPr>
            <a:r>
              <a:rPr lang="tr-TR" sz="2900" dirty="0"/>
              <a:t>İşveren türüne göre; ticaret sicil gazetesi, vakıf senedi, dernek tüzüğü, birlik veya oda kaydı belgelerinin aslı veya noter onaylı örnekleri veya işverenin hukuki durumunu gösterir belge (Belgelerin aslı görülmek suretiyle il müdürlüğü/hizmet merkezince onaylı örnekleri de geçerli olabilecektir), </a:t>
            </a:r>
          </a:p>
          <a:p>
            <a:pPr marL="342900" indent="-342900" algn="just">
              <a:lnSpc>
                <a:spcPct val="100000"/>
              </a:lnSpc>
              <a:buBlip>
                <a:blip r:embed="rId2"/>
              </a:buBlip>
            </a:pPr>
            <a:r>
              <a:rPr lang="tr-TR" sz="2900" dirty="0"/>
              <a:t>Son </a:t>
            </a:r>
            <a:r>
              <a:rPr lang="tr-TR" sz="2900" b="1" dirty="0"/>
              <a:t>üç aylık sigortalı çalışan sayısını gösteren belge </a:t>
            </a:r>
            <a:r>
              <a:rPr lang="tr-TR" sz="2900" dirty="0"/>
              <a:t>veya </a:t>
            </a:r>
            <a:r>
              <a:rPr lang="tr-TR" sz="2900" b="1" dirty="0"/>
              <a:t>katılımcı adaylarının son üç aya ait sigorta dökümünü gösterir belge </a:t>
            </a:r>
            <a:r>
              <a:rPr lang="tr-TR" sz="2900" dirty="0"/>
              <a:t>(katılımcının işverenin çalışanı olup olmadığının kontrolü amacıyla </a:t>
            </a:r>
            <a:r>
              <a:rPr lang="tr-TR" sz="2900" dirty="0" smtClean="0"/>
              <a:t>istenir.) </a:t>
            </a:r>
            <a:endParaRPr lang="tr-TR" sz="2900" dirty="0"/>
          </a:p>
          <a:p>
            <a:pPr marL="342900" indent="-342900" algn="just">
              <a:lnSpc>
                <a:spcPct val="100000"/>
              </a:lnSpc>
              <a:buBlip>
                <a:blip r:embed="rId2"/>
              </a:buBlip>
            </a:pPr>
            <a:r>
              <a:rPr lang="tr-TR" sz="2900" dirty="0"/>
              <a:t>İşverenin veya işverenin imzaya yetkili temsilcisinin imzasını gösterir belge (Belgenin aslı görülmek suretiyle il müdürlüğü ve hizmet merkezince onaylı örneği de geçerli </a:t>
            </a:r>
            <a:r>
              <a:rPr lang="tr-TR" sz="2900" dirty="0" smtClean="0"/>
              <a:t>olabilecektir.)</a:t>
            </a:r>
            <a:endParaRPr lang="tr-TR" dirty="0" smtClean="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4204912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a:bodyPr>
          <a:lstStyle/>
          <a:p>
            <a:endParaRPr lang="tr-TR" b="1" dirty="0" smtClean="0">
              <a:solidFill>
                <a:srgbClr val="C00000"/>
              </a:solidFill>
            </a:endParaRPr>
          </a:p>
          <a:p>
            <a:r>
              <a:rPr lang="tr-TR" b="1" dirty="0" smtClean="0">
                <a:solidFill>
                  <a:srgbClr val="C00000"/>
                </a:solidFill>
              </a:rPr>
              <a:t>PROGRAM BAŞVURUSU</a:t>
            </a:r>
          </a:p>
          <a:p>
            <a:pPr marL="342900" indent="-342900" algn="just">
              <a:lnSpc>
                <a:spcPct val="100000"/>
              </a:lnSpc>
              <a:buBlip>
                <a:blip r:embed="rId2"/>
              </a:buBlip>
            </a:pPr>
            <a:r>
              <a:rPr lang="tr-TR" sz="2000" dirty="0" smtClean="0"/>
              <a:t>Başvurular kurulan komisyonlarca değerlendirilir.</a:t>
            </a:r>
          </a:p>
          <a:p>
            <a:pPr algn="just">
              <a:lnSpc>
                <a:spcPct val="100000"/>
              </a:lnSpc>
            </a:pPr>
            <a:r>
              <a:rPr lang="tr-TR" sz="2000" b="1" dirty="0" smtClean="0">
                <a:solidFill>
                  <a:srgbClr val="C00000"/>
                </a:solidFill>
              </a:rPr>
              <a:t>Değerlendirme Kriterleri</a:t>
            </a:r>
          </a:p>
          <a:p>
            <a:pPr marL="800100" lvl="1" indent="-342900" algn="just">
              <a:lnSpc>
                <a:spcPct val="100000"/>
              </a:lnSpc>
              <a:buBlip>
                <a:blip r:embed="rId2"/>
              </a:buBlip>
            </a:pPr>
            <a:r>
              <a:rPr lang="tr-TR" sz="1600" dirty="0"/>
              <a:t>Talep sahibinin daha önce uygulanan programdaki istihdam taahhüt oranı ve süresinin gerçekleşip gerçekleşmediği, </a:t>
            </a:r>
          </a:p>
          <a:p>
            <a:pPr marL="800100" lvl="1" indent="-342900" algn="just">
              <a:lnSpc>
                <a:spcPct val="100000"/>
              </a:lnSpc>
              <a:buBlip>
                <a:blip r:embed="rId2"/>
              </a:buBlip>
            </a:pPr>
            <a:r>
              <a:rPr lang="tr-TR" sz="1600" dirty="0" smtClean="0"/>
              <a:t>Daha </a:t>
            </a:r>
            <a:r>
              <a:rPr lang="tr-TR" sz="1600" dirty="0"/>
              <a:t>önceki programın uygulanması aşamasında sorun yaşanıp yaşanmama </a:t>
            </a:r>
            <a:r>
              <a:rPr lang="tr-TR" sz="1600" dirty="0" smtClean="0"/>
              <a:t>durumu,</a:t>
            </a:r>
            <a:endParaRPr lang="tr-TR" sz="1600" dirty="0"/>
          </a:p>
          <a:p>
            <a:pPr marL="800100" lvl="1" indent="-342900" algn="just">
              <a:lnSpc>
                <a:spcPct val="100000"/>
              </a:lnSpc>
              <a:buBlip>
                <a:blip r:embed="rId2"/>
              </a:buBlip>
            </a:pPr>
            <a:r>
              <a:rPr lang="tr-TR" sz="1600" dirty="0"/>
              <a:t>Talep sahibi işverenin istihdam taahhüt </a:t>
            </a:r>
            <a:r>
              <a:rPr lang="tr-TR" sz="1600" dirty="0" smtClean="0"/>
              <a:t>oranı,</a:t>
            </a:r>
            <a:endParaRPr lang="tr-TR" sz="1600" dirty="0"/>
          </a:p>
          <a:p>
            <a:pPr marL="800100" lvl="1" indent="-342900" algn="just">
              <a:lnSpc>
                <a:spcPct val="100000"/>
              </a:lnSpc>
              <a:buBlip>
                <a:blip r:embed="rId2"/>
              </a:buBlip>
            </a:pPr>
            <a:r>
              <a:rPr lang="tr-TR" sz="1600" dirty="0"/>
              <a:t>Daha önce uygulanan programlardaki katılımcıların istihdam durumları ve işverenin istihdamındaki artış durumları,</a:t>
            </a:r>
          </a:p>
          <a:p>
            <a:pPr marL="800100" lvl="1" indent="-342900" algn="just">
              <a:lnSpc>
                <a:spcPct val="100000"/>
              </a:lnSpc>
              <a:buBlip>
                <a:blip r:embed="rId2"/>
              </a:buBlip>
            </a:pPr>
            <a:r>
              <a:rPr lang="tr-TR" sz="1600" dirty="0"/>
              <a:t>Talep sahibi işveren ile Kurumumuzun diğer faaliyetlerinin uygulanmasının sonuçları (açık iş alma, işe yerleştirmenin Kurum üzerinde olması, endüstriyel ilişkilerdeki ve diğer faaliyetlerimiz karşısındaki durumu gibi</a:t>
            </a:r>
            <a:r>
              <a:rPr lang="tr-TR" sz="1600" dirty="0" smtClean="0"/>
              <a:t>)</a:t>
            </a:r>
            <a:endParaRPr lang="tr-TR" sz="1600" dirty="0"/>
          </a:p>
          <a:p>
            <a:pPr marL="800100" lvl="1" indent="-342900" algn="just">
              <a:lnSpc>
                <a:spcPct val="100000"/>
              </a:lnSpc>
              <a:buBlip>
                <a:blip r:embed="rId2"/>
              </a:buBlip>
            </a:pPr>
            <a:endParaRPr lang="tr-TR" sz="1600" dirty="0" smtClean="0"/>
          </a:p>
          <a:p>
            <a:pPr marL="800100" lvl="1" indent="-342900" algn="just">
              <a:lnSpc>
                <a:spcPct val="100000"/>
              </a:lnSpc>
              <a:buBlip>
                <a:blip r:embed="rId2"/>
              </a:buBlip>
            </a:pPr>
            <a:endParaRPr lang="tr-TR" sz="1600" dirty="0" smtClean="0"/>
          </a:p>
          <a:p>
            <a:pPr algn="just">
              <a:lnSpc>
                <a:spcPct val="100000"/>
              </a:lnSpc>
            </a:pPr>
            <a:endParaRPr lang="tr-TR" dirty="0" smtClean="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2231199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372514"/>
          </a:xfrm>
        </p:spPr>
        <p:txBody>
          <a:bodyPr anchor="t">
            <a:normAutofit/>
          </a:bodyPr>
          <a:lstStyle/>
          <a:p>
            <a:r>
              <a:rPr lang="tr-TR" b="1" dirty="0" smtClean="0">
                <a:solidFill>
                  <a:srgbClr val="C00000"/>
                </a:solidFill>
              </a:rPr>
              <a:t>PROGRAM SÜRESİ</a:t>
            </a:r>
            <a:endParaRPr lang="tr-TR" dirty="0"/>
          </a:p>
          <a:p>
            <a:pPr marL="342900" indent="-342900" algn="just">
              <a:lnSpc>
                <a:spcPct val="100000"/>
              </a:lnSpc>
              <a:buBlip>
                <a:blip r:embed="rId2"/>
              </a:buBlip>
            </a:pPr>
            <a:r>
              <a:rPr lang="tr-TR" sz="2000" dirty="0"/>
              <a:t>Bilişim ve imalat sektörlerindeki işyeri ve mesleklerde en fazla </a:t>
            </a:r>
            <a:r>
              <a:rPr lang="tr-TR" sz="2000" b="1" dirty="0"/>
              <a:t>6 ay</a:t>
            </a:r>
            <a:r>
              <a:rPr lang="tr-TR" sz="2000" dirty="0" smtClean="0"/>
              <a:t>,</a:t>
            </a:r>
            <a:endParaRPr lang="tr-TR" sz="2000" dirty="0"/>
          </a:p>
          <a:p>
            <a:pPr marL="342900" indent="-342900" algn="just">
              <a:lnSpc>
                <a:spcPct val="100000"/>
              </a:lnSpc>
              <a:buBlip>
                <a:blip r:embed="rId2"/>
              </a:buBlip>
            </a:pPr>
            <a:r>
              <a:rPr lang="tr-TR" sz="2000" dirty="0"/>
              <a:t>Geleceğin meslekleri en fazla </a:t>
            </a:r>
            <a:r>
              <a:rPr lang="tr-TR" sz="2000" b="1" dirty="0"/>
              <a:t>9 ay</a:t>
            </a:r>
            <a:r>
              <a:rPr lang="tr-TR" sz="2000" dirty="0" smtClean="0"/>
              <a:t>,</a:t>
            </a:r>
            <a:endParaRPr lang="tr-TR" sz="2000" dirty="0"/>
          </a:p>
          <a:p>
            <a:pPr marL="342900" indent="-342900" algn="just">
              <a:lnSpc>
                <a:spcPct val="100000"/>
              </a:lnSpc>
              <a:buBlip>
                <a:blip r:embed="rId2"/>
              </a:buBlip>
            </a:pPr>
            <a:r>
              <a:rPr lang="tr-TR" sz="2000" dirty="0"/>
              <a:t>Muhabirlik mesleğinde en fazla </a:t>
            </a:r>
            <a:r>
              <a:rPr lang="tr-TR" sz="2000" b="1" dirty="0"/>
              <a:t>9 ay</a:t>
            </a:r>
            <a:r>
              <a:rPr lang="tr-TR" sz="2000" dirty="0"/>
              <a:t>, </a:t>
            </a:r>
            <a:endParaRPr lang="tr-TR" sz="2000" dirty="0" smtClean="0"/>
          </a:p>
          <a:p>
            <a:pPr marL="342900" indent="-342900" algn="just">
              <a:lnSpc>
                <a:spcPct val="100000"/>
              </a:lnSpc>
              <a:buBlip>
                <a:blip r:embed="rId2"/>
              </a:buBlip>
            </a:pPr>
            <a:r>
              <a:rPr lang="tr-TR" sz="2000" dirty="0" smtClean="0"/>
              <a:t>Tehlikeli ve çok tehlikeli mesleklerde </a:t>
            </a:r>
            <a:r>
              <a:rPr lang="tr-TR" sz="2000" b="1" dirty="0" smtClean="0"/>
              <a:t>modül süresi kadar</a:t>
            </a:r>
            <a:r>
              <a:rPr lang="tr-TR" sz="2000" dirty="0" smtClean="0"/>
              <a:t>,</a:t>
            </a:r>
            <a:endParaRPr lang="tr-TR" sz="2000" dirty="0"/>
          </a:p>
          <a:p>
            <a:pPr marL="342900" indent="-342900" algn="just">
              <a:lnSpc>
                <a:spcPct val="100000"/>
              </a:lnSpc>
              <a:buBlip>
                <a:blip r:embed="rId2"/>
              </a:buBlip>
            </a:pPr>
            <a:r>
              <a:rPr lang="tr-TR" sz="2000" dirty="0"/>
              <a:t>Diğer sektörlerde en fazla </a:t>
            </a:r>
            <a:r>
              <a:rPr lang="tr-TR" sz="2000" b="1" dirty="0"/>
              <a:t>3 </a:t>
            </a:r>
            <a:r>
              <a:rPr lang="tr-TR" sz="2000" b="1" dirty="0" smtClean="0"/>
              <a:t>ay </a:t>
            </a:r>
            <a:r>
              <a:rPr lang="tr-TR" sz="2000" dirty="0" smtClean="0"/>
              <a:t>düzenlenmektedir.</a:t>
            </a:r>
          </a:p>
          <a:p>
            <a:pPr marL="342900" indent="-342900" algn="just">
              <a:lnSpc>
                <a:spcPct val="100000"/>
              </a:lnSpc>
              <a:buBlip>
                <a:blip r:embed="rId2"/>
              </a:buBlip>
            </a:pPr>
            <a:r>
              <a:rPr lang="tr-TR" sz="2000" dirty="0"/>
              <a:t>Program günde </a:t>
            </a:r>
            <a:r>
              <a:rPr lang="tr-TR" sz="2000" b="1" dirty="0"/>
              <a:t>en az 5 en fazla 8 saat </a:t>
            </a:r>
            <a:r>
              <a:rPr lang="tr-TR" sz="2000" dirty="0"/>
              <a:t>olmak üzere ve </a:t>
            </a:r>
            <a:r>
              <a:rPr lang="tr-TR" sz="2000" b="1" dirty="0"/>
              <a:t>haftada 6 günü </a:t>
            </a:r>
            <a:r>
              <a:rPr lang="tr-TR" sz="2000" dirty="0"/>
              <a:t>aşmamak kaydıyla </a:t>
            </a:r>
            <a:r>
              <a:rPr lang="tr-TR" sz="2000" b="1" dirty="0"/>
              <a:t>haftalık 45 saati </a:t>
            </a:r>
            <a:r>
              <a:rPr lang="tr-TR" sz="2000" dirty="0"/>
              <a:t>geçmeyecek şekilde </a:t>
            </a:r>
            <a:r>
              <a:rPr lang="tr-TR" sz="2000" dirty="0" smtClean="0"/>
              <a:t>planlanabilir. </a:t>
            </a:r>
          </a:p>
          <a:p>
            <a:pPr marL="342900" indent="-342900" algn="just">
              <a:lnSpc>
                <a:spcPct val="100000"/>
              </a:lnSpc>
              <a:buBlip>
                <a:blip r:embed="rId2"/>
              </a:buBlip>
            </a:pPr>
            <a:r>
              <a:rPr lang="tr-TR" sz="2000" dirty="0"/>
              <a:t>Denetiminde sorun yaşanmayacağı düşünülen </a:t>
            </a:r>
            <a:r>
              <a:rPr lang="tr-TR" sz="2000" b="1" dirty="0"/>
              <a:t>vardiyalı sistemde </a:t>
            </a:r>
            <a:r>
              <a:rPr lang="tr-TR" sz="2000" dirty="0"/>
              <a:t>çalışan işyerlerinde program düzenlenebilir</a:t>
            </a:r>
            <a:r>
              <a:rPr lang="tr-TR" sz="2000" dirty="0" smtClean="0"/>
              <a:t>.</a:t>
            </a:r>
          </a:p>
          <a:p>
            <a:pPr marL="342900" indent="-342900" algn="just">
              <a:lnSpc>
                <a:spcPct val="100000"/>
              </a:lnSpc>
              <a:buBlip>
                <a:blip r:embed="rId2"/>
              </a:buBlip>
            </a:pPr>
            <a:r>
              <a:rPr lang="tr-TR" sz="2000" b="1" dirty="0"/>
              <a:t>Tatillerde ve yarım günlük tatillerin </a:t>
            </a:r>
            <a:r>
              <a:rPr lang="tr-TR" sz="2000" dirty="0"/>
              <a:t>olduğu günlerde program düzenlenebilir. (Denetim imkanları göz önünde tutulur, İM/HM takdirinde)</a:t>
            </a:r>
          </a:p>
          <a:p>
            <a:pPr marL="342900" indent="-342900" algn="just">
              <a:lnSpc>
                <a:spcPct val="100000"/>
              </a:lnSpc>
              <a:buBlip>
                <a:blip r:embed="rId2"/>
              </a:buBlip>
            </a:pPr>
            <a:endParaRPr lang="tr-TR" sz="2000" dirty="0"/>
          </a:p>
          <a:p>
            <a:pPr marL="342900" indent="-342900" algn="just">
              <a:lnSpc>
                <a:spcPct val="100000"/>
              </a:lnSpc>
              <a:buBlip>
                <a:blip r:embed="rId2"/>
              </a:buBlip>
            </a:pPr>
            <a:endParaRPr lang="tr-TR" sz="2000" dirty="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2549432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372514"/>
          </a:xfrm>
        </p:spPr>
        <p:txBody>
          <a:bodyPr anchor="t">
            <a:normAutofit/>
          </a:bodyPr>
          <a:lstStyle/>
          <a:p>
            <a:endParaRPr lang="tr-TR" b="1" dirty="0" smtClean="0">
              <a:solidFill>
                <a:srgbClr val="C00000"/>
              </a:solidFill>
            </a:endParaRPr>
          </a:p>
          <a:p>
            <a:r>
              <a:rPr lang="tr-TR" b="1" dirty="0" smtClean="0">
                <a:solidFill>
                  <a:srgbClr val="C00000"/>
                </a:solidFill>
              </a:rPr>
              <a:t>KONTENJAN KULLANIMI</a:t>
            </a:r>
            <a:endParaRPr lang="tr-TR" b="1" dirty="0">
              <a:solidFill>
                <a:srgbClr val="C00000"/>
              </a:solidFill>
            </a:endParaRPr>
          </a:p>
          <a:p>
            <a:pPr marL="342900" indent="-342900" algn="just">
              <a:lnSpc>
                <a:spcPct val="100000"/>
              </a:lnSpc>
              <a:buBlip>
                <a:blip r:embed="rId2"/>
              </a:buBlip>
            </a:pPr>
            <a:r>
              <a:rPr lang="tr-TR" sz="2000" dirty="0" smtClean="0"/>
              <a:t>İşbaşı </a:t>
            </a:r>
            <a:r>
              <a:rPr lang="tr-TR" sz="2000" dirty="0"/>
              <a:t>eğitim programına katılabilecek kişi </a:t>
            </a:r>
            <a:r>
              <a:rPr lang="tr-TR" sz="2000" dirty="0" smtClean="0"/>
              <a:t>sayısı </a:t>
            </a:r>
            <a:r>
              <a:rPr lang="tr-TR" sz="2000" dirty="0" smtClean="0">
                <a:cs typeface="Times New Roman" panose="02020603050405020304" pitchFamily="18" charset="0"/>
              </a:rPr>
              <a:t>işverenin </a:t>
            </a:r>
            <a:r>
              <a:rPr lang="tr-TR" sz="2000" dirty="0">
                <a:cs typeface="Times New Roman" panose="02020603050405020304" pitchFamily="18" charset="0"/>
              </a:rPr>
              <a:t>çalışan sayısının </a:t>
            </a:r>
            <a:r>
              <a:rPr lang="tr-TR" sz="2000" b="1" dirty="0">
                <a:cs typeface="Times New Roman" panose="02020603050405020304" pitchFamily="18" charset="0"/>
              </a:rPr>
              <a:t>yüzde </a:t>
            </a:r>
            <a:r>
              <a:rPr lang="tr-TR" sz="2000" b="1" dirty="0" smtClean="0">
                <a:cs typeface="Times New Roman" panose="02020603050405020304" pitchFamily="18" charset="0"/>
              </a:rPr>
              <a:t>30’u</a:t>
            </a:r>
            <a:r>
              <a:rPr lang="tr-TR" sz="2000" dirty="0" smtClean="0">
                <a:cs typeface="Times New Roman" panose="02020603050405020304" pitchFamily="18" charset="0"/>
              </a:rPr>
              <a:t> kadardır.</a:t>
            </a:r>
          </a:p>
          <a:p>
            <a:pPr marL="342900" indent="-342900" algn="just">
              <a:lnSpc>
                <a:spcPct val="100000"/>
              </a:lnSpc>
              <a:buBlip>
                <a:blip r:embed="rId2"/>
              </a:buBlip>
            </a:pPr>
            <a:r>
              <a:rPr lang="tr-TR" sz="2000" dirty="0" smtClean="0"/>
              <a:t>İşverenler </a:t>
            </a:r>
            <a:r>
              <a:rPr lang="tr-TR" sz="2000" b="1" dirty="0"/>
              <a:t>%50 istihdam taahhüdü </a:t>
            </a:r>
            <a:r>
              <a:rPr lang="tr-TR" sz="2000" dirty="0"/>
              <a:t>vererek </a:t>
            </a:r>
            <a:r>
              <a:rPr lang="tr-TR" sz="2000" b="1" dirty="0"/>
              <a:t>çalışan sayılarının %30’una </a:t>
            </a:r>
            <a:r>
              <a:rPr lang="tr-TR" sz="2000" dirty="0"/>
              <a:t>kadar kontenjan kullanabilmektedirler. </a:t>
            </a:r>
            <a:endParaRPr lang="tr-TR" sz="2000" dirty="0" smtClean="0"/>
          </a:p>
          <a:p>
            <a:pPr marL="342900" indent="-342900" algn="just">
              <a:lnSpc>
                <a:spcPct val="100000"/>
              </a:lnSpc>
              <a:buBlip>
                <a:blip r:embed="rId2"/>
              </a:buBlip>
            </a:pPr>
            <a:r>
              <a:rPr lang="tr-TR" sz="2000" dirty="0"/>
              <a:t>Kontenjanın tamamı tek seferde kullanılabileceği gibi, bölünerek farklı tarihlerde de kullanılabilmektedir. </a:t>
            </a:r>
            <a:endParaRPr lang="tr-TR" sz="2000" dirty="0" smtClean="0"/>
          </a:p>
          <a:p>
            <a:pPr marL="342900" indent="-342900" algn="just">
              <a:lnSpc>
                <a:spcPct val="100000"/>
              </a:lnSpc>
              <a:buBlip>
                <a:blip r:embed="rId2"/>
              </a:buBlip>
            </a:pPr>
            <a:r>
              <a:rPr lang="tr-TR" sz="2000" dirty="0"/>
              <a:t>İşverenler programa almak istedikleri katılımcıyı İŞKUR’dan talep edebilmekte veya kendileri de belirleyebilmektedir. Aynı durum katılımcılar için de geçerlidir</a:t>
            </a:r>
            <a:r>
              <a:rPr lang="tr-TR" sz="2000" dirty="0" smtClean="0"/>
              <a:t>.</a:t>
            </a:r>
            <a:endParaRPr lang="tr-TR" sz="2000" dirty="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24371"/>
            <a:ext cx="2382089" cy="1310149"/>
          </a:xfrm>
          <a:prstGeom prst="rect">
            <a:avLst/>
          </a:prstGeom>
        </p:spPr>
      </p:pic>
    </p:spTree>
    <p:extLst>
      <p:ext uri="{BB962C8B-B14F-4D97-AF65-F5344CB8AC3E}">
        <p14:creationId xmlns:p14="http://schemas.microsoft.com/office/powerpoint/2010/main" val="1081405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372514"/>
          </a:xfrm>
        </p:spPr>
        <p:txBody>
          <a:bodyPr anchor="t">
            <a:normAutofit/>
          </a:bodyPr>
          <a:lstStyle/>
          <a:p>
            <a:endParaRPr lang="tr-TR" b="1" dirty="0" smtClean="0">
              <a:solidFill>
                <a:srgbClr val="C00000"/>
              </a:solidFill>
            </a:endParaRPr>
          </a:p>
          <a:p>
            <a:r>
              <a:rPr lang="tr-TR" b="1" dirty="0" smtClean="0">
                <a:solidFill>
                  <a:srgbClr val="C00000"/>
                </a:solidFill>
              </a:rPr>
              <a:t>İSTİHDAM YÜKÜMLÜLÜĞÜ</a:t>
            </a:r>
          </a:p>
          <a:p>
            <a:pPr marL="342900" indent="-342900" algn="just">
              <a:lnSpc>
                <a:spcPct val="100000"/>
              </a:lnSpc>
              <a:buBlip>
                <a:blip r:embed="rId2"/>
              </a:buBlip>
            </a:pPr>
            <a:r>
              <a:rPr lang="tr-TR" sz="1800" dirty="0" smtClean="0"/>
              <a:t>Tüm programlar %50 istihdam taahhütlü olarak düzenlenir.</a:t>
            </a:r>
          </a:p>
          <a:p>
            <a:pPr marL="342900" indent="-342900" algn="just">
              <a:lnSpc>
                <a:spcPct val="100000"/>
              </a:lnSpc>
              <a:buBlip>
                <a:blip r:embed="rId2"/>
              </a:buBlip>
            </a:pPr>
            <a:r>
              <a:rPr lang="tr-TR" sz="1800" dirty="0" smtClean="0"/>
              <a:t>İstihdam yükümlülüğü, 1/4’lük süre sonunda kalan katılımcılar üzerinden hesaplanır.</a:t>
            </a:r>
          </a:p>
          <a:p>
            <a:pPr marL="342900" indent="-342900" algn="just">
              <a:lnSpc>
                <a:spcPct val="100000"/>
              </a:lnSpc>
              <a:buBlip>
                <a:blip r:embed="rId2"/>
              </a:buBlip>
            </a:pPr>
            <a:r>
              <a:rPr lang="tr-TR" sz="1800" dirty="0" smtClean="0"/>
              <a:t>İstihdam süresi programın fiili süresi kadar olmalıdır. (Fiili gün süresi kadar prim yatırılmalıdır.)</a:t>
            </a:r>
          </a:p>
          <a:p>
            <a:pPr marL="342900" indent="-342900" algn="just">
              <a:lnSpc>
                <a:spcPct val="100000"/>
              </a:lnSpc>
              <a:buBlip>
                <a:blip r:embed="rId2"/>
              </a:buBlip>
            </a:pPr>
            <a:r>
              <a:rPr lang="tr-TR" sz="1800" dirty="0"/>
              <a:t>60 günden az düzenlenen programlarda en az 60 gün prim </a:t>
            </a:r>
            <a:r>
              <a:rPr lang="tr-TR" sz="1800" dirty="0" smtClean="0"/>
              <a:t>ödenmelidir.</a:t>
            </a:r>
          </a:p>
          <a:p>
            <a:pPr marL="342900" indent="-342900" algn="just">
              <a:lnSpc>
                <a:spcPct val="100000"/>
              </a:lnSpc>
              <a:buBlip>
                <a:blip r:embed="rId2"/>
              </a:buBlip>
            </a:pPr>
            <a:r>
              <a:rPr lang="tr-TR" sz="1800" dirty="0"/>
              <a:t>Program bitiminden itibaren 30 gün içinde istihdam başlatılmalıdır</a:t>
            </a:r>
            <a:r>
              <a:rPr lang="tr-TR" sz="1800" dirty="0" smtClean="0"/>
              <a:t>.</a:t>
            </a:r>
          </a:p>
          <a:p>
            <a:pPr marL="342900" indent="-342900" algn="just">
              <a:lnSpc>
                <a:spcPct val="100000"/>
              </a:lnSpc>
              <a:buBlip>
                <a:blip r:embed="rId2"/>
              </a:buBlip>
            </a:pPr>
            <a:r>
              <a:rPr lang="tr-TR" sz="1800" dirty="0"/>
              <a:t>İşverene ait başka işyerinde veya başka bir işverene ait işyerinde istihdam gerçekleştirilebilir</a:t>
            </a:r>
            <a:r>
              <a:rPr lang="tr-TR" sz="1800" dirty="0" smtClean="0"/>
              <a:t>.</a:t>
            </a:r>
          </a:p>
          <a:p>
            <a:pPr marL="342900" indent="-342900" algn="just">
              <a:lnSpc>
                <a:spcPct val="100000"/>
              </a:lnSpc>
              <a:buBlip>
                <a:blip r:embed="rId2"/>
              </a:buBlip>
            </a:pPr>
            <a:r>
              <a:rPr lang="tr-TR" sz="1800" dirty="0"/>
              <a:t>Program devam ederken işe alınanlar istihdam yükümlülüğü kapsamında değerlendirilir.</a:t>
            </a:r>
          </a:p>
          <a:p>
            <a:pPr marL="342900" indent="-342900" algn="just">
              <a:lnSpc>
                <a:spcPct val="100000"/>
              </a:lnSpc>
              <a:buBlip>
                <a:blip r:embed="rId2"/>
              </a:buBlip>
            </a:pPr>
            <a:endParaRPr lang="tr-TR" sz="1800" dirty="0" smtClean="0"/>
          </a:p>
          <a:p>
            <a:pPr marL="342900" indent="-342900" algn="just">
              <a:lnSpc>
                <a:spcPct val="100000"/>
              </a:lnSpc>
              <a:buBlip>
                <a:blip r:embed="rId2"/>
              </a:buBlip>
            </a:pPr>
            <a:endParaRPr lang="tr-TR" sz="1800" dirty="0"/>
          </a:p>
          <a:p>
            <a:pPr marL="342900" indent="-342900" algn="just">
              <a:lnSpc>
                <a:spcPct val="100000"/>
              </a:lnSpc>
              <a:buBlip>
                <a:blip r:embed="rId2"/>
              </a:buBlip>
            </a:pPr>
            <a:endParaRPr lang="tr-TR" sz="2800" dirty="0" smtClean="0"/>
          </a:p>
          <a:p>
            <a:pPr lvl="1" algn="just">
              <a:lnSpc>
                <a:spcPct val="100000"/>
              </a:lnSpc>
            </a:pPr>
            <a:endParaRPr lang="tr-TR" sz="2400" dirty="0" smtClean="0"/>
          </a:p>
          <a:p>
            <a:pPr marL="800100" lvl="1" indent="-342900" algn="just">
              <a:lnSpc>
                <a:spcPct val="100000"/>
              </a:lnSpc>
              <a:buBlip>
                <a:blip r:embed="rId2"/>
              </a:buBlip>
            </a:pPr>
            <a:endParaRPr lang="tr-TR" sz="2400" dirty="0"/>
          </a:p>
          <a:p>
            <a:pPr marL="800100" lvl="1" indent="-342900" algn="just">
              <a:lnSpc>
                <a:spcPct val="100000"/>
              </a:lnSpc>
              <a:buBlip>
                <a:blip r:embed="rId2"/>
              </a:buBlip>
            </a:pPr>
            <a:endParaRPr lang="tr-TR" sz="2400" dirty="0" smtClean="0"/>
          </a:p>
          <a:p>
            <a:pPr marL="800100" lvl="1" indent="-342900" algn="just">
              <a:lnSpc>
                <a:spcPct val="100000"/>
              </a:lnSpc>
              <a:buBlip>
                <a:blip r:embed="rId2"/>
              </a:buBlip>
            </a:pPr>
            <a:endParaRPr lang="tr-TR" dirty="0" smtClean="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1944691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4386532"/>
          </a:xfrm>
        </p:spPr>
        <p:txBody>
          <a:bodyPr anchor="ctr">
            <a:normAutofit/>
          </a:bodyPr>
          <a:lstStyle/>
          <a:p>
            <a:r>
              <a:rPr lang="tr-TR" b="1" dirty="0" smtClean="0">
                <a:solidFill>
                  <a:srgbClr val="C00000"/>
                </a:solidFill>
              </a:rPr>
              <a:t>MESLEKİ EĞİTİM KURSLARI</a:t>
            </a:r>
          </a:p>
          <a:p>
            <a:pPr marL="342900" indent="-342900" algn="just">
              <a:lnSpc>
                <a:spcPct val="100000"/>
              </a:lnSpc>
              <a:buBlip>
                <a:blip r:embed="rId2"/>
              </a:buBlip>
            </a:pPr>
            <a:r>
              <a:rPr lang="tr-TR" sz="2000" dirty="0" smtClean="0"/>
              <a:t>İstihdamın </a:t>
            </a:r>
            <a:r>
              <a:rPr lang="tr-TR" sz="2000" dirty="0"/>
              <a:t>korunması, artırılması, geliştirilmesi ve işsizliğin azaltılması hedefleri çerçevesinde, İŞKUR’a kayıtlı </a:t>
            </a:r>
            <a:r>
              <a:rPr lang="tr-TR" sz="2000" dirty="0" smtClean="0"/>
              <a:t>herhangi </a:t>
            </a:r>
            <a:r>
              <a:rPr lang="tr-TR" sz="2000" dirty="0"/>
              <a:t>bir mesleği olmayan, </a:t>
            </a:r>
            <a:r>
              <a:rPr lang="tr-TR" sz="2000" dirty="0" smtClean="0"/>
              <a:t>bir </a:t>
            </a:r>
            <a:r>
              <a:rPr lang="tr-TR" sz="2000" dirty="0"/>
              <a:t>mesleği olmakla birlikte mesleğinde iş bulamayan veya </a:t>
            </a:r>
            <a:r>
              <a:rPr lang="tr-TR" sz="2000" dirty="0" smtClean="0"/>
              <a:t>mesleğinde </a:t>
            </a:r>
            <a:r>
              <a:rPr lang="tr-TR" sz="2000" dirty="0"/>
              <a:t>yeterli olamayan işsizlerin niteliklerini geliştirerek istihdam edilebilirliklerini artırmak amacıyla </a:t>
            </a:r>
            <a:r>
              <a:rPr lang="tr-TR" sz="2000" dirty="0" smtClean="0"/>
              <a:t>düzenlenmektedir.</a:t>
            </a:r>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3076620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372514"/>
          </a:xfrm>
        </p:spPr>
        <p:txBody>
          <a:bodyPr anchor="t">
            <a:normAutofit/>
          </a:bodyPr>
          <a:lstStyle/>
          <a:p>
            <a:endParaRPr lang="tr-TR" b="1" dirty="0" smtClean="0">
              <a:solidFill>
                <a:srgbClr val="C00000"/>
              </a:solidFill>
            </a:endParaRPr>
          </a:p>
          <a:p>
            <a:r>
              <a:rPr lang="tr-TR" b="1" dirty="0" smtClean="0">
                <a:solidFill>
                  <a:srgbClr val="C00000"/>
                </a:solidFill>
              </a:rPr>
              <a:t>KARŞILANAN GİDERLER</a:t>
            </a:r>
          </a:p>
          <a:p>
            <a:pPr marL="342900" indent="-342900" algn="just">
              <a:lnSpc>
                <a:spcPct val="100000"/>
              </a:lnSpc>
              <a:buBlip>
                <a:blip r:embed="rId2"/>
              </a:buBlip>
            </a:pPr>
            <a:r>
              <a:rPr lang="tr-TR" sz="2000" dirty="0">
                <a:cs typeface="Times New Roman" panose="02020603050405020304" pitchFamily="18" charset="0"/>
              </a:rPr>
              <a:t>Katılımcılara İŞKUR tarafından günlük 77,7 TL cep harçlığı verilmektedir</a:t>
            </a:r>
            <a:r>
              <a:rPr lang="tr-TR" sz="2000" dirty="0" smtClean="0">
                <a:cs typeface="Times New Roman" panose="02020603050405020304" pitchFamily="18" charset="0"/>
              </a:rPr>
              <a:t>.</a:t>
            </a:r>
          </a:p>
          <a:p>
            <a:pPr marL="342900" indent="-342900" algn="just">
              <a:lnSpc>
                <a:spcPct val="100000"/>
              </a:lnSpc>
              <a:buBlip>
                <a:blip r:embed="rId2"/>
              </a:buBlip>
            </a:pPr>
            <a:r>
              <a:rPr lang="tr-TR" sz="2000" dirty="0">
                <a:cs typeface="Times New Roman" panose="02020603050405020304" pitchFamily="18" charset="0"/>
              </a:rPr>
              <a:t>Öğrencilere 58,27 TL, işsizlik ödeneği alanlara 38,85 TL ödenmektedir.</a:t>
            </a:r>
          </a:p>
          <a:p>
            <a:pPr marL="342900" indent="-342900" algn="just">
              <a:lnSpc>
                <a:spcPct val="100000"/>
              </a:lnSpc>
              <a:buBlip>
                <a:blip r:embed="rId2"/>
              </a:buBlip>
            </a:pPr>
            <a:r>
              <a:rPr lang="tr-TR" sz="2000" dirty="0">
                <a:cs typeface="Times New Roman" panose="02020603050405020304" pitchFamily="18" charset="0"/>
              </a:rPr>
              <a:t>Geleceğin mesleklerinde düzenlenen programlarda 18-29 yaş arası gençlere cep harçlığı </a:t>
            </a:r>
            <a:r>
              <a:rPr lang="tr-TR" sz="2000" dirty="0" smtClean="0">
                <a:cs typeface="Times New Roman" panose="02020603050405020304" pitchFamily="18" charset="0"/>
              </a:rPr>
              <a:t>85 </a:t>
            </a:r>
            <a:r>
              <a:rPr lang="tr-TR" sz="2000" dirty="0">
                <a:cs typeface="Times New Roman" panose="02020603050405020304" pitchFamily="18" charset="0"/>
              </a:rPr>
              <a:t>TL </a:t>
            </a:r>
            <a:r>
              <a:rPr lang="tr-TR" sz="2000" dirty="0" smtClean="0">
                <a:cs typeface="Times New Roman" panose="02020603050405020304" pitchFamily="18" charset="0"/>
              </a:rPr>
              <a:t>ödenmektedir.</a:t>
            </a:r>
          </a:p>
          <a:p>
            <a:pPr marL="342900" indent="-342900" algn="just">
              <a:lnSpc>
                <a:spcPct val="100000"/>
              </a:lnSpc>
              <a:buBlip>
                <a:blip r:embed="rId2"/>
              </a:buBlip>
            </a:pPr>
            <a:r>
              <a:rPr lang="tr-TR" sz="2000" dirty="0" smtClean="0">
                <a:cs typeface="Times New Roman" panose="02020603050405020304" pitchFamily="18" charset="0"/>
              </a:rPr>
              <a:t>Katılımcıların genel sağlık sigortası ile iş kazası ve meslek hastalığı sigorta primleri yatırılmaktadır.</a:t>
            </a:r>
            <a:endParaRPr lang="tr-TR" sz="2000" dirty="0" smtClean="0"/>
          </a:p>
          <a:p>
            <a:pPr marL="342900" indent="-342900" algn="just">
              <a:lnSpc>
                <a:spcPct val="100000"/>
              </a:lnSpc>
              <a:buBlip>
                <a:blip r:embed="rId2"/>
              </a:buBlip>
            </a:pPr>
            <a:r>
              <a:rPr lang="tr-TR" sz="2000" dirty="0" smtClean="0">
                <a:cs typeface="Arial" charset="0"/>
              </a:rPr>
              <a:t>Katılımcılara Kurumumuzun </a:t>
            </a:r>
            <a:r>
              <a:rPr lang="tr-TR" sz="2000" dirty="0">
                <a:cs typeface="Arial" charset="0"/>
              </a:rPr>
              <a:t>yaptığı ödemelere ek olarak programın düzenlendiği işveren tarafından yapılan ilave ödemelerin brüt asgari ücretin yarısına kadar olan tutarı kadar vergi matrahından düşülebilmektedir. </a:t>
            </a:r>
            <a:endParaRPr lang="tr-TR" sz="2000" dirty="0"/>
          </a:p>
          <a:p>
            <a:pPr marL="342900" indent="-342900" algn="just">
              <a:lnSpc>
                <a:spcPct val="100000"/>
              </a:lnSpc>
              <a:buBlip>
                <a:blip r:embed="rId2"/>
              </a:buBlip>
            </a:pPr>
            <a:endParaRPr lang="tr-TR" sz="2800" dirty="0" smtClean="0"/>
          </a:p>
          <a:p>
            <a:pPr lvl="1" algn="just">
              <a:lnSpc>
                <a:spcPct val="100000"/>
              </a:lnSpc>
            </a:pPr>
            <a:endParaRPr lang="tr-TR" sz="2400" dirty="0" smtClean="0"/>
          </a:p>
          <a:p>
            <a:pPr marL="800100" lvl="1" indent="-342900" algn="just">
              <a:lnSpc>
                <a:spcPct val="100000"/>
              </a:lnSpc>
              <a:buBlip>
                <a:blip r:embed="rId2"/>
              </a:buBlip>
            </a:pPr>
            <a:endParaRPr lang="tr-TR" sz="2400" dirty="0"/>
          </a:p>
          <a:p>
            <a:pPr marL="800100" lvl="1" indent="-342900" algn="just">
              <a:lnSpc>
                <a:spcPct val="100000"/>
              </a:lnSpc>
              <a:buBlip>
                <a:blip r:embed="rId2"/>
              </a:buBlip>
            </a:pPr>
            <a:endParaRPr lang="tr-TR" sz="2400" dirty="0" smtClean="0"/>
          </a:p>
          <a:p>
            <a:pPr marL="800100" lvl="1" indent="-342900" algn="just">
              <a:lnSpc>
                <a:spcPct val="100000"/>
              </a:lnSpc>
              <a:buBlip>
                <a:blip r:embed="rId2"/>
              </a:buBlip>
            </a:pPr>
            <a:endParaRPr lang="tr-TR" dirty="0" smtClean="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601853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fontScale="92500" lnSpcReduction="20000"/>
          </a:bodyPr>
          <a:lstStyle/>
          <a:p>
            <a:endParaRPr lang="tr-TR" b="1" dirty="0" smtClean="0"/>
          </a:p>
          <a:p>
            <a:r>
              <a:rPr lang="tr-TR" sz="2600" b="1" dirty="0" smtClean="0">
                <a:solidFill>
                  <a:srgbClr val="C00000"/>
                </a:solidFill>
              </a:rPr>
              <a:t>PROGRAMIN AVANTAJLARI</a:t>
            </a:r>
          </a:p>
          <a:p>
            <a:pPr algn="just">
              <a:lnSpc>
                <a:spcPct val="100000"/>
              </a:lnSpc>
            </a:pPr>
            <a:r>
              <a:rPr lang="tr-TR" sz="2200" b="1" dirty="0" smtClean="0">
                <a:solidFill>
                  <a:srgbClr val="C00000"/>
                </a:solidFill>
              </a:rPr>
              <a:t>İş Arayanlar ve Öğrenciler Açısından Faydaları</a:t>
            </a:r>
          </a:p>
          <a:p>
            <a:pPr marL="800100" lvl="1" indent="-342900" algn="just">
              <a:lnSpc>
                <a:spcPct val="100000"/>
              </a:lnSpc>
              <a:buBlip>
                <a:blip r:embed="rId2"/>
              </a:buBlip>
            </a:pPr>
            <a:r>
              <a:rPr lang="tr-TR" sz="2200" dirty="0"/>
              <a:t>Mesleki deneyim ve beceri kazanma</a:t>
            </a:r>
          </a:p>
          <a:p>
            <a:pPr marL="800100" lvl="1" indent="-342900" algn="just">
              <a:lnSpc>
                <a:spcPct val="100000"/>
              </a:lnSpc>
              <a:buBlip>
                <a:blip r:embed="rId2"/>
              </a:buBlip>
            </a:pPr>
            <a:r>
              <a:rPr lang="tr-TR" sz="2200" dirty="0"/>
              <a:t>İstihdam edilmeyi kolaylaştırma</a:t>
            </a:r>
          </a:p>
          <a:p>
            <a:pPr marL="800100" lvl="1" indent="-342900" algn="just">
              <a:lnSpc>
                <a:spcPct val="100000"/>
              </a:lnSpc>
              <a:buBlip>
                <a:blip r:embed="rId2"/>
              </a:buBlip>
            </a:pPr>
            <a:r>
              <a:rPr lang="tr-TR" sz="2200" dirty="0"/>
              <a:t>Tecrübe eksikliğinin giderilmesi</a:t>
            </a:r>
          </a:p>
          <a:p>
            <a:pPr marL="800100" lvl="1" indent="-342900" algn="just">
              <a:lnSpc>
                <a:spcPct val="100000"/>
              </a:lnSpc>
              <a:buBlip>
                <a:blip r:embed="rId2"/>
              </a:buBlip>
            </a:pPr>
            <a:r>
              <a:rPr lang="tr-TR" sz="2200" dirty="0"/>
              <a:t>Program süresince gelir elde etme</a:t>
            </a:r>
          </a:p>
          <a:p>
            <a:pPr marL="800100" lvl="1" indent="-342900" algn="just">
              <a:lnSpc>
                <a:spcPct val="100000"/>
              </a:lnSpc>
              <a:buBlip>
                <a:blip r:embed="rId2"/>
              </a:buBlip>
            </a:pPr>
            <a:r>
              <a:rPr lang="tr-TR" sz="2200" dirty="0"/>
              <a:t>Öğrencilerin zorunlu </a:t>
            </a:r>
            <a:r>
              <a:rPr lang="tr-TR" sz="2200" dirty="0" smtClean="0"/>
              <a:t>ve isteğe bağlı </a:t>
            </a:r>
            <a:r>
              <a:rPr lang="tr-TR" sz="2200" dirty="0"/>
              <a:t>stajlarının yapılmasına imkan verme </a:t>
            </a:r>
          </a:p>
          <a:p>
            <a:pPr algn="just">
              <a:lnSpc>
                <a:spcPct val="100000"/>
              </a:lnSpc>
            </a:pPr>
            <a:r>
              <a:rPr lang="tr-TR" sz="2200" b="1" dirty="0">
                <a:solidFill>
                  <a:srgbClr val="C00000"/>
                </a:solidFill>
              </a:rPr>
              <a:t>İşverenler Açısından Faydaları</a:t>
            </a:r>
          </a:p>
          <a:p>
            <a:pPr marL="800100" lvl="1" indent="-342900" algn="just">
              <a:lnSpc>
                <a:spcPct val="100000"/>
              </a:lnSpc>
              <a:buBlip>
                <a:blip r:embed="rId2"/>
              </a:buBlip>
            </a:pPr>
            <a:r>
              <a:rPr lang="tr-TR" sz="2200" dirty="0"/>
              <a:t>İşe almayı planladıkları kişilerin mesleki gelişim ve deneyim kazanmasını gözlemleme</a:t>
            </a:r>
          </a:p>
          <a:p>
            <a:pPr marL="800100" lvl="1" indent="-342900" algn="just">
              <a:lnSpc>
                <a:spcPct val="100000"/>
              </a:lnSpc>
              <a:buBlip>
                <a:blip r:embed="rId2"/>
              </a:buBlip>
            </a:pPr>
            <a:r>
              <a:rPr lang="tr-TR" sz="2200" dirty="0"/>
              <a:t>Herhangi bir maliyete katlanmadan potansiyel işçilerini yetiştirme</a:t>
            </a:r>
          </a:p>
          <a:p>
            <a:pPr marL="800100" lvl="1" indent="-342900" algn="just">
              <a:lnSpc>
                <a:spcPct val="100000"/>
              </a:lnSpc>
              <a:buBlip>
                <a:blip r:embed="rId2"/>
              </a:buBlip>
            </a:pPr>
            <a:r>
              <a:rPr lang="tr-TR" sz="2200" dirty="0"/>
              <a:t>İşgücü maliyetinin azalması ile rekabet avantajı sağlama</a:t>
            </a:r>
          </a:p>
          <a:p>
            <a:pPr marL="800100" lvl="1" indent="-342900" algn="just">
              <a:lnSpc>
                <a:spcPct val="100000"/>
              </a:lnSpc>
              <a:buBlip>
                <a:blip r:embed="rId2"/>
              </a:buBlip>
            </a:pPr>
            <a:r>
              <a:rPr lang="tr-TR" sz="2200" dirty="0"/>
              <a:t>Katılımcıları istihdam ederek teşviklerden yararlanma</a:t>
            </a:r>
          </a:p>
          <a:p>
            <a:pPr marL="800100" lvl="1" indent="-342900" algn="just">
              <a:lnSpc>
                <a:spcPct val="100000"/>
              </a:lnSpc>
              <a:buBlip>
                <a:blip r:embed="rId2"/>
              </a:buBlip>
            </a:pPr>
            <a:r>
              <a:rPr lang="tr-TR" sz="2200" dirty="0"/>
              <a:t>Katılımcılara yaptıkları ekstra ödemeleri vergi matrahından düşme imkanı</a:t>
            </a:r>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253"/>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1601239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a:bodyPr>
          <a:lstStyle/>
          <a:p>
            <a:endParaRPr lang="tr-TR" b="1" dirty="0"/>
          </a:p>
          <a:p>
            <a:pPr>
              <a:lnSpc>
                <a:spcPct val="100000"/>
              </a:lnSpc>
            </a:pPr>
            <a:r>
              <a:rPr lang="tr-TR" b="1" dirty="0" smtClean="0">
                <a:solidFill>
                  <a:srgbClr val="C00000"/>
                </a:solidFill>
              </a:rPr>
              <a:t>MESLEKİ EĞİTİM VE BECERİ GELİŞTİRME İŞBİRLİĞİ PROJESİ (MEGİP)</a:t>
            </a:r>
            <a:endParaRPr lang="tr-TR" b="1" dirty="0">
              <a:solidFill>
                <a:srgbClr val="C00000"/>
              </a:solidFill>
            </a:endParaRPr>
          </a:p>
          <a:p>
            <a:pPr marL="342900" indent="-342900" algn="just">
              <a:lnSpc>
                <a:spcPct val="100000"/>
              </a:lnSpc>
              <a:buBlip>
                <a:blip r:embed="rId2"/>
              </a:buBlip>
            </a:pPr>
            <a:r>
              <a:rPr lang="tr-TR" sz="2000" dirty="0"/>
              <a:t>İŞKUR ile TOBB arasında işgücü piyasasının talep ettiği niteliklerde işgücünün yetiştirilmesi için kamu-özel sektör işbirliğinde </a:t>
            </a:r>
            <a:r>
              <a:rPr lang="tr-TR" sz="2000" b="1" dirty="0"/>
              <a:t>teorik ve uygulamalı eğitimlerin </a:t>
            </a:r>
            <a:r>
              <a:rPr lang="tr-TR" sz="2000" dirty="0"/>
              <a:t>birleştirilmesini içerecek şekilde mesleki beceri eğitimlerinin düzenlenebilmesi için MEGİP </a:t>
            </a:r>
            <a:r>
              <a:rPr lang="tr-TR" sz="2000" dirty="0" smtClean="0"/>
              <a:t>projesi hazırlanmıştır.</a:t>
            </a:r>
          </a:p>
          <a:p>
            <a:pPr marL="342900" indent="-342900" algn="just">
              <a:lnSpc>
                <a:spcPct val="100000"/>
              </a:lnSpc>
              <a:buBlip>
                <a:blip r:embed="rId2"/>
              </a:buBlip>
            </a:pPr>
            <a:r>
              <a:rPr lang="tr-TR" sz="2000" dirty="0"/>
              <a:t>İşverenler çalışan sayılarının </a:t>
            </a:r>
            <a:r>
              <a:rPr lang="tr-TR" sz="2000" b="1" dirty="0"/>
              <a:t>yüzde ellisine </a:t>
            </a:r>
            <a:r>
              <a:rPr lang="tr-TR" sz="2000" dirty="0"/>
              <a:t>kadar kontenjan talebinde bulunabilecektir. </a:t>
            </a:r>
            <a:endParaRPr lang="tr-TR" sz="2000" dirty="0" smtClean="0"/>
          </a:p>
          <a:p>
            <a:pPr marL="342900" indent="-342900" algn="just">
              <a:lnSpc>
                <a:spcPct val="100000"/>
              </a:lnSpc>
              <a:buBlip>
                <a:blip r:embed="rId2"/>
              </a:buBlip>
            </a:pPr>
            <a:r>
              <a:rPr lang="tr-TR" sz="2000" dirty="0" smtClean="0"/>
              <a:t>01.01.2018 tarihinden itibaren açılan ve yüz ve üzeri çalışana sahip firmalarda kontenjan sınırlaması bulunmamaktadır.</a:t>
            </a:r>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3535712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fontScale="92500" lnSpcReduction="20000"/>
          </a:bodyPr>
          <a:lstStyle/>
          <a:p>
            <a:endParaRPr lang="tr-TR" b="1" dirty="0"/>
          </a:p>
          <a:p>
            <a:pPr>
              <a:lnSpc>
                <a:spcPct val="100000"/>
              </a:lnSpc>
            </a:pPr>
            <a:r>
              <a:rPr lang="tr-TR" sz="2600" b="1" dirty="0" smtClean="0">
                <a:solidFill>
                  <a:srgbClr val="C00000"/>
                </a:solidFill>
              </a:rPr>
              <a:t>MESLEKİ EĞİTİM VE BECERİ GELİŞTİRME İŞBİRLİĞİ PROJESİ (MEGİP)</a:t>
            </a:r>
            <a:endParaRPr lang="tr-TR" sz="2600" b="1" dirty="0">
              <a:solidFill>
                <a:srgbClr val="C00000"/>
              </a:solidFill>
            </a:endParaRPr>
          </a:p>
          <a:p>
            <a:pPr marL="342900" indent="-342900" algn="just">
              <a:lnSpc>
                <a:spcPct val="100000"/>
              </a:lnSpc>
              <a:buBlip>
                <a:blip r:embed="rId2"/>
              </a:buBlip>
            </a:pPr>
            <a:r>
              <a:rPr lang="tr-TR" sz="2200" b="1" dirty="0"/>
              <a:t>Eğitim programları </a:t>
            </a:r>
            <a:r>
              <a:rPr lang="tr-TR" sz="2200" dirty="0"/>
              <a:t>teorik ve uygulamalı eğitimi içerecek şekilde oluşturulmalıdır. Eğitim planında teorik eğitim öngörülmeyen mesleklerde MEGİP genelgesi kapsamında mesleki beceri eğitimi </a:t>
            </a:r>
            <a:r>
              <a:rPr lang="tr-TR" sz="2200" dirty="0" smtClean="0"/>
              <a:t>düzenlenemez.</a:t>
            </a:r>
          </a:p>
          <a:p>
            <a:pPr marL="342900" indent="-342900" algn="just">
              <a:lnSpc>
                <a:spcPct val="100000"/>
              </a:lnSpc>
              <a:buBlip>
                <a:blip r:embed="rId2"/>
              </a:buBlip>
            </a:pPr>
            <a:r>
              <a:rPr lang="tr-TR" sz="2200" dirty="0"/>
              <a:t>Teorik eğitim bölümünde </a:t>
            </a:r>
            <a:r>
              <a:rPr lang="tr-TR" sz="2200" b="1" dirty="0"/>
              <a:t>sınıf</a:t>
            </a:r>
            <a:r>
              <a:rPr lang="tr-TR" sz="2200" dirty="0"/>
              <a:t>taki kişi sayısı 25’i geçemeyecektir. </a:t>
            </a:r>
          </a:p>
          <a:p>
            <a:pPr marL="342900" indent="-342900" algn="just">
              <a:lnSpc>
                <a:spcPct val="100000"/>
              </a:lnSpc>
              <a:buBlip>
                <a:blip r:embed="rId2"/>
              </a:buBlip>
            </a:pPr>
            <a:r>
              <a:rPr lang="tr-TR" sz="2200" dirty="0"/>
              <a:t>Uygulamalı </a:t>
            </a:r>
            <a:r>
              <a:rPr lang="tr-TR" sz="2200" dirty="0" smtClean="0"/>
              <a:t>eğitim talep </a:t>
            </a:r>
            <a:r>
              <a:rPr lang="tr-TR" sz="2200" dirty="0"/>
              <a:t>sahibi </a:t>
            </a:r>
            <a:r>
              <a:rPr lang="tr-TR" sz="2200" b="1" dirty="0"/>
              <a:t>işverenin işyerinde </a:t>
            </a:r>
            <a:r>
              <a:rPr lang="tr-TR" sz="2200" dirty="0" smtClean="0"/>
              <a:t>gerçekleştirilmektedir.</a:t>
            </a:r>
          </a:p>
          <a:p>
            <a:pPr marL="342900" indent="-342900" algn="just">
              <a:lnSpc>
                <a:spcPct val="100000"/>
              </a:lnSpc>
              <a:buBlip>
                <a:blip r:embed="rId2"/>
              </a:buBlip>
            </a:pPr>
            <a:r>
              <a:rPr lang="tr-TR" sz="2200" dirty="0"/>
              <a:t>Mesleki eğitimlerin günlük en az beş en fazla sekiz ve haftada altı günü geçmemek üzere, haftalık en az otuz en fazla kırk beş saat olması gerekmektedir</a:t>
            </a:r>
            <a:r>
              <a:rPr lang="tr-TR" sz="2200" dirty="0" smtClean="0"/>
              <a:t>. Toplamda 160 fiili günü geçemez.</a:t>
            </a:r>
            <a:endParaRPr lang="tr-TR" sz="2200" dirty="0"/>
          </a:p>
          <a:p>
            <a:pPr marL="342900" indent="-342900" algn="just">
              <a:lnSpc>
                <a:spcPct val="100000"/>
              </a:lnSpc>
              <a:buBlip>
                <a:blip r:embed="rId2"/>
              </a:buBlip>
            </a:pPr>
            <a:r>
              <a:rPr lang="tr-TR" sz="2200" dirty="0"/>
              <a:t>Teorik ve uygulamalı eğitim, günde en az beş, en fazla sekiz saati geçmeyecek şekilde aynı gün içerisinde birlikte verilebilir. </a:t>
            </a:r>
          </a:p>
          <a:p>
            <a:pPr marL="342900" indent="-342900" algn="just">
              <a:lnSpc>
                <a:spcPct val="100000"/>
              </a:lnSpc>
              <a:buBlip>
                <a:blip r:embed="rId2"/>
              </a:buBlip>
            </a:pPr>
            <a:r>
              <a:rPr lang="tr-TR" sz="2200" dirty="0"/>
              <a:t>Teorik ve uygulamalı eğitimlerin ayrı ayrı verilmesi durumunda teorik eğitim bittikten sonra kursiyerin en geç yedi işgünü içinde uygulamalı eğitime başlatılması gerekmektedir. </a:t>
            </a:r>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37914801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lnSpcReduction="10000"/>
          </a:bodyPr>
          <a:lstStyle/>
          <a:p>
            <a:pPr>
              <a:lnSpc>
                <a:spcPct val="100000"/>
              </a:lnSpc>
            </a:pPr>
            <a:endParaRPr lang="tr-TR" b="1" dirty="0"/>
          </a:p>
          <a:p>
            <a:pPr>
              <a:lnSpc>
                <a:spcPct val="100000"/>
              </a:lnSpc>
            </a:pPr>
            <a:r>
              <a:rPr lang="tr-TR" b="1" dirty="0" smtClean="0">
                <a:solidFill>
                  <a:srgbClr val="C00000"/>
                </a:solidFill>
              </a:rPr>
              <a:t>MESLEKİ EĞİTİM VE BECERİ GELİŞTİRME İŞBİRLİĞİ PROJESİ (MEGİP)</a:t>
            </a:r>
            <a:endParaRPr lang="tr-TR" b="1" dirty="0">
              <a:solidFill>
                <a:srgbClr val="C00000"/>
              </a:solidFill>
            </a:endParaRPr>
          </a:p>
          <a:p>
            <a:pPr marL="342900" indent="-342900" algn="just">
              <a:lnSpc>
                <a:spcPct val="100000"/>
              </a:lnSpc>
              <a:buBlip>
                <a:blip r:embed="rId2"/>
              </a:buBlip>
            </a:pPr>
            <a:r>
              <a:rPr lang="tr-TR" sz="2000" dirty="0" smtClean="0"/>
              <a:t>Toplam </a:t>
            </a:r>
            <a:r>
              <a:rPr lang="tr-TR" sz="2000" dirty="0"/>
              <a:t>mesleki eğitimin </a:t>
            </a:r>
            <a:r>
              <a:rPr lang="tr-TR" sz="2000" b="1" dirty="0"/>
              <a:t>dörtte birlik süresinin </a:t>
            </a:r>
            <a:r>
              <a:rPr lang="tr-TR" sz="2000" dirty="0"/>
              <a:t>bitiminde eğitime devam eden kursiyerlerin </a:t>
            </a:r>
            <a:r>
              <a:rPr lang="tr-TR" sz="2000" b="1" dirty="0"/>
              <a:t>en az yüzde ellisi</a:t>
            </a:r>
            <a:r>
              <a:rPr lang="tr-TR" sz="2000" dirty="0"/>
              <a:t>, </a:t>
            </a:r>
            <a:r>
              <a:rPr lang="tr-TR" sz="2000" b="1" dirty="0"/>
              <a:t>yüz yirmi günden </a:t>
            </a:r>
            <a:r>
              <a:rPr lang="tr-TR" sz="2000" dirty="0"/>
              <a:t>az olmamak üzere </a:t>
            </a:r>
            <a:r>
              <a:rPr lang="tr-TR" sz="2000" b="1" dirty="0"/>
              <a:t>en az fiili mesleki eğitim süresi </a:t>
            </a:r>
            <a:r>
              <a:rPr lang="tr-TR" sz="2000" dirty="0"/>
              <a:t>kadar talepte bulunan işverene ait işyerlerinde veya başka işyerlerinde sınav sonucunun açıklandığı tarihten itibaren </a:t>
            </a:r>
            <a:r>
              <a:rPr lang="tr-TR" sz="2000" b="1" dirty="0"/>
              <a:t>en geç otuz gün içinde </a:t>
            </a:r>
            <a:r>
              <a:rPr lang="tr-TR" sz="2000" dirty="0"/>
              <a:t>işe başlatılmak şartıyla istihdam edilir. </a:t>
            </a:r>
            <a:endParaRPr lang="tr-TR" sz="2000" dirty="0" smtClean="0"/>
          </a:p>
          <a:p>
            <a:pPr marL="342900" indent="-342900" algn="just">
              <a:lnSpc>
                <a:spcPct val="100000"/>
              </a:lnSpc>
              <a:buBlip>
                <a:blip r:embed="rId2"/>
              </a:buBlip>
            </a:pPr>
            <a:r>
              <a:rPr lang="tr-TR" sz="2000" dirty="0" smtClean="0"/>
              <a:t>Öğrenci </a:t>
            </a:r>
            <a:r>
              <a:rPr lang="tr-TR" sz="2000" dirty="0"/>
              <a:t>ve iş arayanlara 77.70 TL, işsizlik ödeneği alanlara ise 38.85 TL ödeme </a:t>
            </a:r>
            <a:r>
              <a:rPr lang="tr-TR" sz="2000" dirty="0" smtClean="0"/>
              <a:t>yapılmaktadır.</a:t>
            </a:r>
          </a:p>
          <a:p>
            <a:pPr marL="342900" indent="-342900" algn="just">
              <a:lnSpc>
                <a:spcPct val="100000"/>
              </a:lnSpc>
              <a:buBlip>
                <a:blip r:embed="rId2"/>
              </a:buBlip>
            </a:pPr>
            <a:r>
              <a:rPr lang="tr-TR" sz="2000" dirty="0"/>
              <a:t>Temrin gideri eğitime başlayan kursiyer sayısı ve </a:t>
            </a:r>
            <a:r>
              <a:rPr lang="tr-TR" sz="2000" b="1" dirty="0"/>
              <a:t>teorik eğitim </a:t>
            </a:r>
            <a:r>
              <a:rPr lang="tr-TR" sz="2000" dirty="0"/>
              <a:t>süresi üzerinden hesaplanan kursiyer zaruri giderinin </a:t>
            </a:r>
            <a:r>
              <a:rPr lang="tr-TR" sz="2000" b="1" dirty="0"/>
              <a:t>yüzde onunu </a:t>
            </a:r>
            <a:r>
              <a:rPr lang="tr-TR" sz="2000" dirty="0"/>
              <a:t>geçmemek üzere İl Müdürlüğü tarafından tek seferde ödenir. </a:t>
            </a:r>
            <a:r>
              <a:rPr lang="tr-TR" sz="2000" dirty="0" smtClean="0"/>
              <a:t>(</a:t>
            </a:r>
            <a:r>
              <a:rPr lang="tr-TR" sz="2000" dirty="0"/>
              <a:t>Uygulamalı eğitim için yükleniciye temrin gideri ödemesi yapılmamaktadır</a:t>
            </a:r>
            <a:r>
              <a:rPr lang="tr-TR" sz="2000" dirty="0" smtClean="0"/>
              <a:t>.)</a:t>
            </a:r>
          </a:p>
          <a:p>
            <a:pPr marL="342900" indent="-342900" algn="just">
              <a:lnSpc>
                <a:spcPct val="100000"/>
              </a:lnSpc>
              <a:buBlip>
                <a:blip r:embed="rId2"/>
              </a:buBlip>
            </a:pPr>
            <a:r>
              <a:rPr lang="tr-TR" sz="2000" dirty="0"/>
              <a:t>Eğiticinin işverenin kendi bünyesinden karşılanması halinde de </a:t>
            </a:r>
            <a:r>
              <a:rPr lang="tr-TR" sz="2000" b="1" dirty="0"/>
              <a:t>eğitici gideri </a:t>
            </a:r>
            <a:r>
              <a:rPr lang="tr-TR" sz="2000" dirty="0"/>
              <a:t>karşılanabilecektir</a:t>
            </a:r>
            <a:r>
              <a:rPr lang="tr-TR" sz="2000" dirty="0" smtClean="0"/>
              <a:t>.</a:t>
            </a:r>
            <a:endParaRPr lang="tr-TR" sz="2000" dirty="0"/>
          </a:p>
          <a:p>
            <a:pPr marL="342900" indent="-342900" algn="just">
              <a:lnSpc>
                <a:spcPct val="100000"/>
              </a:lnSpc>
              <a:buBlip>
                <a:blip r:embed="rId2"/>
              </a:buBlip>
            </a:pPr>
            <a:endParaRPr lang="tr-TR" sz="2000" dirty="0"/>
          </a:p>
          <a:p>
            <a:pPr marL="342900" indent="-342900" algn="just">
              <a:lnSpc>
                <a:spcPct val="100000"/>
              </a:lnSpc>
              <a:buBlip>
                <a:blip r:embed="rId2"/>
              </a:buBlip>
            </a:pPr>
            <a:endParaRPr lang="tr-TR" sz="2000" dirty="0"/>
          </a:p>
          <a:p>
            <a:pPr marL="342900" indent="-342900" algn="just">
              <a:lnSpc>
                <a:spcPct val="100000"/>
              </a:lnSpc>
              <a:buBlip>
                <a:blip r:embed="rId2"/>
              </a:buBlip>
            </a:pPr>
            <a:endParaRPr lang="tr-TR" sz="2000"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1962415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310125"/>
          </a:xfrm>
        </p:spPr>
        <p:txBody>
          <a:bodyPr anchor="t">
            <a:normAutofit fontScale="92500" lnSpcReduction="10000"/>
          </a:bodyPr>
          <a:lstStyle/>
          <a:p>
            <a:r>
              <a:rPr lang="tr-TR" sz="2600" b="1" dirty="0" smtClean="0">
                <a:solidFill>
                  <a:srgbClr val="C00000"/>
                </a:solidFill>
              </a:rPr>
              <a:t>HİZMET SAĞLAYICILAR</a:t>
            </a:r>
          </a:p>
          <a:p>
            <a:pPr marL="342900" indent="-342900" algn="l">
              <a:buBlip>
                <a:blip r:embed="rId2"/>
              </a:buBlip>
            </a:pPr>
            <a:r>
              <a:rPr lang="tr-TR" sz="2200" dirty="0"/>
              <a:t>Millî Eğitim Bakanlığına Bağlı Eğitim Ve Öğretim </a:t>
            </a:r>
            <a:r>
              <a:rPr lang="tr-TR" sz="2200" dirty="0" smtClean="0"/>
              <a:t>Kurumları </a:t>
            </a:r>
          </a:p>
          <a:p>
            <a:pPr marL="342900" indent="-342900" algn="l">
              <a:buBlip>
                <a:blip r:embed="rId2"/>
              </a:buBlip>
            </a:pPr>
            <a:r>
              <a:rPr lang="tr-TR" sz="2200" dirty="0" smtClean="0"/>
              <a:t>Üniversiteler</a:t>
            </a:r>
          </a:p>
          <a:p>
            <a:pPr marL="342900" indent="-342900" algn="l">
              <a:buBlip>
                <a:blip r:embed="rId2"/>
              </a:buBlip>
            </a:pPr>
            <a:r>
              <a:rPr lang="tr-TR" sz="2200" dirty="0"/>
              <a:t>5580 Sayılı Özel Öğretim Kurumları Kanununa Dayanılarak Kurulan Özel Öğretim Kurumları Ve Özel Eğitim </a:t>
            </a:r>
            <a:r>
              <a:rPr lang="tr-TR" sz="2200" dirty="0" smtClean="0"/>
              <a:t>İşletmeleri</a:t>
            </a:r>
          </a:p>
          <a:p>
            <a:pPr marL="342900" indent="-342900" algn="l">
              <a:buBlip>
                <a:blip r:embed="rId2"/>
              </a:buBlip>
            </a:pPr>
            <a:r>
              <a:rPr lang="tr-TR" sz="2200" dirty="0"/>
              <a:t>Özel Sektör </a:t>
            </a:r>
            <a:r>
              <a:rPr lang="tr-TR" sz="2200" dirty="0" smtClean="0"/>
              <a:t>İşyerleri</a:t>
            </a:r>
          </a:p>
          <a:p>
            <a:pPr marL="342900" indent="-342900" algn="l">
              <a:buBlip>
                <a:blip r:embed="rId2"/>
              </a:buBlip>
            </a:pPr>
            <a:r>
              <a:rPr lang="tr-TR" sz="2200" dirty="0"/>
              <a:t>Kuruluş Amaçları Doğrultusunda Olmak Şartıyla </a:t>
            </a:r>
          </a:p>
          <a:p>
            <a:pPr marL="800100" lvl="1" indent="-342900" algn="l">
              <a:buBlip>
                <a:blip r:embed="rId2"/>
              </a:buBlip>
            </a:pPr>
            <a:r>
              <a:rPr lang="tr-TR" sz="2200" dirty="0"/>
              <a:t>Kamu Kurum Ve Kuruluşları</a:t>
            </a:r>
          </a:p>
          <a:p>
            <a:pPr marL="800100" lvl="1" indent="-342900" algn="l">
              <a:buBlip>
                <a:blip r:embed="rId2"/>
              </a:buBlip>
            </a:pPr>
            <a:r>
              <a:rPr lang="tr-TR" sz="2200" dirty="0"/>
              <a:t>Kamu Kurumu Niteliğindeki Meslek Kuruluşları </a:t>
            </a:r>
          </a:p>
          <a:p>
            <a:pPr marL="800100" lvl="1" indent="-342900" algn="l">
              <a:buBlip>
                <a:blip r:embed="rId2"/>
              </a:buBlip>
            </a:pPr>
            <a:r>
              <a:rPr lang="tr-TR" sz="2200" dirty="0"/>
              <a:t>İşçi, İşveren, Esnaf Sendikaları</a:t>
            </a:r>
          </a:p>
          <a:p>
            <a:pPr marL="800100" lvl="1" indent="-342900" algn="l">
              <a:buBlip>
                <a:blip r:embed="rId2"/>
              </a:buBlip>
            </a:pPr>
            <a:r>
              <a:rPr lang="tr-TR" sz="2200" dirty="0"/>
              <a:t>Özel Kanunla Kurulan Banka Ve Kuruluşları Ve Bunlara Bağlı İşyerleri </a:t>
            </a:r>
          </a:p>
          <a:p>
            <a:pPr marL="800100" lvl="1" indent="-342900" algn="l">
              <a:buBlip>
                <a:blip r:embed="rId2"/>
              </a:buBlip>
            </a:pPr>
            <a:r>
              <a:rPr lang="tr-TR" sz="2200" dirty="0"/>
              <a:t>İktisadi İşletmeleri Bulunan Dernek Ve </a:t>
            </a:r>
            <a:r>
              <a:rPr lang="tr-TR" sz="2200" dirty="0" smtClean="0"/>
              <a:t>Vakıflar</a:t>
            </a:r>
          </a:p>
          <a:p>
            <a:pPr marL="342900" indent="-342900" algn="l">
              <a:buBlip>
                <a:blip r:embed="rId2"/>
              </a:buBlip>
            </a:pPr>
            <a:r>
              <a:rPr lang="tr-TR" sz="2200" dirty="0"/>
              <a:t>Özel İstihdam Büroları</a:t>
            </a:r>
          </a:p>
          <a:p>
            <a:pPr algn="l"/>
            <a:r>
              <a:rPr lang="tr-TR" b="1" dirty="0" smtClean="0">
                <a:solidFill>
                  <a:srgbClr val="C00000"/>
                </a:solidFill>
              </a:rPr>
              <a:t/>
            </a:r>
            <a:br>
              <a:rPr lang="tr-TR" b="1" dirty="0" smtClean="0">
                <a:solidFill>
                  <a:srgbClr val="C00000"/>
                </a:solidFill>
              </a:rPr>
            </a:br>
            <a:endParaRPr lang="tr-TR" b="1" dirty="0" smtClean="0">
              <a:solidFill>
                <a:srgbClr val="C00000"/>
              </a:solidFill>
            </a:endParaRPr>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921705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208525"/>
          </a:xfrm>
        </p:spPr>
        <p:txBody>
          <a:bodyPr anchor="t">
            <a:normAutofit/>
          </a:bodyPr>
          <a:lstStyle/>
          <a:p>
            <a:r>
              <a:rPr lang="tr-TR" b="1" dirty="0" smtClean="0">
                <a:solidFill>
                  <a:srgbClr val="C00000"/>
                </a:solidFill>
              </a:rPr>
              <a:t>KURSİYER OLMA ŞARTLARI</a:t>
            </a:r>
            <a:endParaRPr lang="tr-TR" dirty="0" smtClean="0"/>
          </a:p>
          <a:p>
            <a:pPr marL="342900" indent="-342900" algn="l">
              <a:buBlip>
                <a:blip r:embed="rId2"/>
              </a:buBlip>
            </a:pPr>
            <a:r>
              <a:rPr lang="tr-TR" sz="2000" dirty="0"/>
              <a:t>Kuruma kayıtlı işsiz olmak</a:t>
            </a:r>
          </a:p>
          <a:p>
            <a:pPr marL="342900" indent="-342900" algn="l">
              <a:buBlip>
                <a:blip r:embed="rId2"/>
              </a:buBlip>
            </a:pPr>
            <a:r>
              <a:rPr lang="tr-TR" sz="2000" dirty="0"/>
              <a:t>15 yaşını tamamlamış olmak</a:t>
            </a:r>
          </a:p>
          <a:p>
            <a:pPr marL="342900" indent="-342900" algn="l">
              <a:buBlip>
                <a:blip r:embed="rId2"/>
              </a:buBlip>
            </a:pPr>
            <a:r>
              <a:rPr lang="tr-TR" sz="2000" dirty="0"/>
              <a:t>Mesleğin gereklerine uygun olarak belirlenen özel şartlara sahip olmak</a:t>
            </a:r>
          </a:p>
          <a:p>
            <a:pPr marL="342900" indent="-342900" algn="l">
              <a:buBlip>
                <a:blip r:embed="rId2"/>
              </a:buBlip>
            </a:pPr>
            <a:r>
              <a:rPr lang="tr-TR" sz="2000" dirty="0"/>
              <a:t>Kurumca aynı meslekte düzenlenen kursu tamamlamamış olmak</a:t>
            </a:r>
          </a:p>
          <a:p>
            <a:pPr marL="342900" indent="-342900" algn="l">
              <a:buBlip>
                <a:blip r:embed="rId2"/>
              </a:buBlip>
            </a:pPr>
            <a:r>
              <a:rPr lang="tr-TR" sz="2000" dirty="0"/>
              <a:t>İş ve meslek danışmanlığı hizmetlerinden faydalanmak</a:t>
            </a:r>
          </a:p>
          <a:p>
            <a:pPr marL="342900" indent="-342900" algn="l">
              <a:buBlip>
                <a:blip r:embed="rId2"/>
              </a:buBlip>
            </a:pPr>
            <a:r>
              <a:rPr lang="tr-TR" sz="2000" dirty="0"/>
              <a:t>Emekli olmamak</a:t>
            </a:r>
          </a:p>
          <a:p>
            <a:pPr marL="342900" indent="-342900" algn="l">
              <a:buBlip>
                <a:blip r:embed="rId2"/>
              </a:buBlip>
            </a:pPr>
            <a:r>
              <a:rPr lang="tr-TR" sz="2000" dirty="0"/>
              <a:t>Kurslara katılmama yönünde yaptırım uygulanmıyor olmak</a:t>
            </a:r>
          </a:p>
          <a:p>
            <a:pPr marL="342900" indent="-342900" algn="l">
              <a:buBlip>
                <a:blip r:embed="rId2"/>
              </a:buBlip>
            </a:pPr>
            <a:r>
              <a:rPr lang="tr-TR" sz="2000" dirty="0"/>
              <a:t>İl müdürlüğünce uygun görülmesi halinde, </a:t>
            </a:r>
            <a:r>
              <a:rPr lang="tr-TR" sz="2000" b="1" dirty="0"/>
              <a:t>sadece yükseköğretim ve açık öğretimdeki </a:t>
            </a:r>
            <a:r>
              <a:rPr lang="tr-TR" sz="2000" dirty="0"/>
              <a:t>öğrenciler kurslara katılabilirler</a:t>
            </a:r>
            <a:r>
              <a:rPr lang="tr-TR" sz="2000" dirty="0" smtClean="0"/>
              <a:t>.</a:t>
            </a:r>
          </a:p>
          <a:p>
            <a:pPr marL="342900" indent="-342900" algn="l">
              <a:buBlip>
                <a:blip r:embed="rId2"/>
              </a:buBlip>
            </a:pPr>
            <a:r>
              <a:rPr lang="tr-TR" sz="2000" dirty="0"/>
              <a:t>Eğitimin başladığı tarihten itibaren </a:t>
            </a:r>
            <a:r>
              <a:rPr lang="tr-TR" sz="2000" b="1" dirty="0"/>
              <a:t>bir yıl </a:t>
            </a:r>
            <a:r>
              <a:rPr lang="tr-TR" sz="2000" dirty="0"/>
              <a:t>öncesine kadar yüklenicinin işyerlerinde çalışanlar bu yükleniciler ile düzenlenen kurslara katılamazlar.</a:t>
            </a:r>
          </a:p>
          <a:p>
            <a:pPr marL="342900" indent="-342900" algn="l">
              <a:buBlip>
                <a:blip r:embed="rId2"/>
              </a:buBlip>
            </a:pPr>
            <a:endParaRPr lang="tr-TR" sz="2000" dirty="0"/>
          </a:p>
          <a:p>
            <a:pPr marL="342900" indent="-342900" algn="l">
              <a:buBlip>
                <a:blip r:embed="rId2"/>
              </a:buBlip>
            </a:pPr>
            <a:endParaRPr lang="tr-TR" b="1" dirty="0">
              <a:solidFill>
                <a:srgbClr val="C00000"/>
              </a:solidFill>
            </a:endParaRPr>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2759703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4589253"/>
          </a:xfrm>
        </p:spPr>
        <p:txBody>
          <a:bodyPr anchor="t">
            <a:normAutofit/>
          </a:bodyPr>
          <a:lstStyle/>
          <a:p>
            <a:r>
              <a:rPr lang="tr-TR" b="1" dirty="0" smtClean="0">
                <a:solidFill>
                  <a:srgbClr val="C00000"/>
                </a:solidFill>
              </a:rPr>
              <a:t>KURS AÇILMA SÜRECİ</a:t>
            </a:r>
            <a:endParaRPr lang="tr-TR" sz="2000" dirty="0" smtClean="0"/>
          </a:p>
          <a:p>
            <a:pPr marL="342900" indent="-342900" algn="just">
              <a:lnSpc>
                <a:spcPct val="100000"/>
              </a:lnSpc>
              <a:buBlip>
                <a:blip r:embed="rId2"/>
              </a:buBlip>
            </a:pPr>
            <a:r>
              <a:rPr lang="tr-TR" sz="2100" dirty="0" smtClean="0"/>
              <a:t>Bir meslekte kurs açılabilmesi için </a:t>
            </a:r>
            <a:r>
              <a:rPr lang="tr-TR" sz="2100" b="1" dirty="0" smtClean="0"/>
              <a:t>yıllık işgücü eğitim planı</a:t>
            </a:r>
            <a:r>
              <a:rPr lang="tr-TR" sz="2100" dirty="0" smtClean="0"/>
              <a:t>nda yer alması gerekmektedir.</a:t>
            </a:r>
          </a:p>
          <a:p>
            <a:pPr marL="342900" indent="-342900" algn="just">
              <a:lnSpc>
                <a:spcPct val="100000"/>
              </a:lnSpc>
              <a:buBlip>
                <a:blip r:embed="rId2"/>
              </a:buBlip>
            </a:pPr>
            <a:r>
              <a:rPr lang="tr-TR" sz="2100" dirty="0" smtClean="0"/>
              <a:t>Yıllık işgücü eğitim planında yer alan mesleklerde kurs açılabilmesi için </a:t>
            </a:r>
            <a:r>
              <a:rPr lang="tr-TR" sz="2100" b="1" dirty="0" smtClean="0"/>
              <a:t>işgücü piyasasından veya işverenlerden  talep</a:t>
            </a:r>
            <a:r>
              <a:rPr lang="tr-TR" sz="2100" dirty="0" smtClean="0"/>
              <a:t> gelmesi gerekir.</a:t>
            </a:r>
          </a:p>
          <a:p>
            <a:pPr marL="342900" indent="-342900" algn="just">
              <a:lnSpc>
                <a:spcPct val="100000"/>
              </a:lnSpc>
              <a:buBlip>
                <a:blip r:embed="rId2"/>
              </a:buBlip>
            </a:pPr>
            <a:r>
              <a:rPr lang="tr-TR" sz="2100" dirty="0" smtClean="0"/>
              <a:t>Talebin, il müdürlüğünce yapılacak çalışmalar sonucunda Kurum kayıtlarından karşılanamaması halinde, </a:t>
            </a:r>
            <a:r>
              <a:rPr lang="tr-TR" sz="2100" b="1" dirty="0" smtClean="0"/>
              <a:t>sadece karşılanamayan kısım için </a:t>
            </a:r>
            <a:r>
              <a:rPr lang="tr-TR" sz="2100" dirty="0" smtClean="0"/>
              <a:t>mesleki eğitim kursu açılabilir. </a:t>
            </a:r>
          </a:p>
          <a:p>
            <a:pPr marL="342900" indent="-342900" algn="l">
              <a:buBlip>
                <a:blip r:embed="rId2"/>
              </a:buBlip>
            </a:pPr>
            <a:r>
              <a:rPr lang="tr-TR" sz="2100" dirty="0"/>
              <a:t>Hizmet sağlayıcılar ile </a:t>
            </a:r>
            <a:r>
              <a:rPr lang="tr-TR" sz="2100" dirty="0" smtClean="0"/>
              <a:t>kurs </a:t>
            </a:r>
            <a:r>
              <a:rPr lang="tr-TR" sz="2100" dirty="0"/>
              <a:t>düzenlenebilmesi için </a:t>
            </a:r>
            <a:r>
              <a:rPr lang="tr-TR" sz="2100" b="1" dirty="0"/>
              <a:t>yüzde elli istihdam taahhüdü </a:t>
            </a:r>
            <a:r>
              <a:rPr lang="tr-TR" sz="2100" dirty="0"/>
              <a:t>verilmesi gerekmektedir</a:t>
            </a:r>
            <a:r>
              <a:rPr lang="tr-TR" sz="2100" dirty="0" smtClean="0"/>
              <a:t>.</a:t>
            </a: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45545" y="0"/>
            <a:ext cx="2382089" cy="1310149"/>
          </a:xfrm>
          <a:prstGeom prst="rect">
            <a:avLst/>
          </a:prstGeom>
        </p:spPr>
      </p:pic>
    </p:spTree>
    <p:extLst>
      <p:ext uri="{BB962C8B-B14F-4D97-AF65-F5344CB8AC3E}">
        <p14:creationId xmlns:p14="http://schemas.microsoft.com/office/powerpoint/2010/main" val="1177997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4589253"/>
          </a:xfrm>
        </p:spPr>
        <p:txBody>
          <a:bodyPr anchor="t">
            <a:normAutofit fontScale="85000" lnSpcReduction="10000"/>
          </a:bodyPr>
          <a:lstStyle/>
          <a:p>
            <a:r>
              <a:rPr lang="tr-TR" b="1" dirty="0" smtClean="0">
                <a:solidFill>
                  <a:srgbClr val="C00000"/>
                </a:solidFill>
              </a:rPr>
              <a:t>GENEL HÜKÜMLER</a:t>
            </a:r>
          </a:p>
          <a:p>
            <a:pPr marL="342900" indent="-342900" algn="l">
              <a:buBlip>
                <a:blip r:embed="rId2"/>
              </a:buBlip>
            </a:pPr>
            <a:r>
              <a:rPr lang="tr-TR" sz="2000" b="1" dirty="0" smtClean="0">
                <a:solidFill>
                  <a:srgbClr val="FF0000"/>
                </a:solidFill>
              </a:rPr>
              <a:t>Eğitim Programı: </a:t>
            </a:r>
            <a:r>
              <a:rPr lang="tr-TR" sz="2000" dirty="0" smtClean="0"/>
              <a:t>Kurs </a:t>
            </a:r>
            <a:r>
              <a:rPr lang="tr-TR" sz="2000" dirty="0"/>
              <a:t>eğitim programları </a:t>
            </a:r>
            <a:r>
              <a:rPr lang="tr-TR" sz="2000" b="1" dirty="0"/>
              <a:t>MEB</a:t>
            </a:r>
            <a:r>
              <a:rPr lang="tr-TR" sz="2000" dirty="0"/>
              <a:t> veya </a:t>
            </a:r>
            <a:r>
              <a:rPr lang="tr-TR" sz="2000" b="1" dirty="0"/>
              <a:t>Üniversiteler</a:t>
            </a:r>
            <a:r>
              <a:rPr lang="tr-TR" sz="2000" dirty="0"/>
              <a:t>  tarafından </a:t>
            </a:r>
            <a:r>
              <a:rPr lang="tr-TR" sz="2000" dirty="0" smtClean="0"/>
              <a:t>onaylanır. Kurs </a:t>
            </a:r>
            <a:r>
              <a:rPr lang="tr-TR" sz="2000" dirty="0"/>
              <a:t>eğitim programlarının müfredatının </a:t>
            </a:r>
            <a:r>
              <a:rPr lang="tr-TR" sz="2000" b="1" dirty="0"/>
              <a:t>Ulusal Meslek Standartları  ile uyumlu </a:t>
            </a:r>
            <a:r>
              <a:rPr lang="tr-TR" sz="2000" dirty="0"/>
              <a:t>olması zorunludur</a:t>
            </a:r>
            <a:r>
              <a:rPr lang="tr-TR" sz="2000" dirty="0" smtClean="0"/>
              <a:t>.</a:t>
            </a:r>
          </a:p>
          <a:p>
            <a:pPr marL="342900" indent="-342900" algn="l">
              <a:buBlip>
                <a:blip r:embed="rId2"/>
              </a:buBlip>
            </a:pPr>
            <a:r>
              <a:rPr lang="tr-TR" sz="2000" b="1" dirty="0">
                <a:solidFill>
                  <a:srgbClr val="FF0000"/>
                </a:solidFill>
              </a:rPr>
              <a:t>Eğitim Mekanı: </a:t>
            </a:r>
            <a:r>
              <a:rPr lang="tr-TR" sz="2000" dirty="0"/>
              <a:t>Eğitim için asgari şartları sağlamalıdır. </a:t>
            </a:r>
            <a:r>
              <a:rPr lang="tr-TR" sz="2000" b="1" dirty="0"/>
              <a:t>Tespit</a:t>
            </a:r>
            <a:r>
              <a:rPr lang="tr-TR" sz="2000" dirty="0"/>
              <a:t>i MEB veya yetkilendirmiş olduğu kurum ve kuruluşlarca yapılır.</a:t>
            </a:r>
            <a:endParaRPr lang="tr-TR" sz="2000" dirty="0" smtClean="0"/>
          </a:p>
          <a:p>
            <a:pPr marL="342900" indent="-342900" algn="l">
              <a:buBlip>
                <a:blip r:embed="rId2"/>
              </a:buBlip>
            </a:pPr>
            <a:r>
              <a:rPr lang="tr-TR" sz="2000" b="1" dirty="0" smtClean="0">
                <a:solidFill>
                  <a:srgbClr val="FF0000"/>
                </a:solidFill>
              </a:rPr>
              <a:t>Kurs Süresi: </a:t>
            </a:r>
            <a:r>
              <a:rPr lang="tr-TR" sz="2000" dirty="0" smtClean="0"/>
              <a:t>Toplam </a:t>
            </a:r>
            <a:r>
              <a:rPr lang="tr-TR" sz="2000" dirty="0"/>
              <a:t>kurs süresi </a:t>
            </a:r>
            <a:r>
              <a:rPr lang="tr-TR" sz="2000" b="1" dirty="0"/>
              <a:t>yüz altmış fiili günü </a:t>
            </a:r>
            <a:r>
              <a:rPr lang="tr-TR" sz="2000" dirty="0" smtClean="0"/>
              <a:t>aşamaz. Günlük </a:t>
            </a:r>
            <a:r>
              <a:rPr lang="tr-TR" sz="2000" b="1" dirty="0"/>
              <a:t>en az beş en fazla sekiz saat </a:t>
            </a:r>
            <a:r>
              <a:rPr lang="tr-TR" sz="2000" dirty="0"/>
              <a:t>olabilir. </a:t>
            </a:r>
            <a:r>
              <a:rPr lang="tr-TR" sz="2000" dirty="0" smtClean="0"/>
              <a:t>Haftada </a:t>
            </a:r>
            <a:r>
              <a:rPr lang="tr-TR" sz="2000" b="1" dirty="0"/>
              <a:t>altı günü </a:t>
            </a:r>
            <a:r>
              <a:rPr lang="tr-TR" sz="2000" dirty="0" smtClean="0"/>
              <a:t>geçemez. Haftalık </a:t>
            </a:r>
            <a:r>
              <a:rPr lang="tr-TR" sz="2000" b="1" dirty="0"/>
              <a:t>en az otuz en fazla kırk saat </a:t>
            </a:r>
            <a:r>
              <a:rPr lang="tr-TR" sz="2000" dirty="0"/>
              <a:t>olması gerekir. Yarım günlük tatiller dahil olmak üzere milli, dini bayramlar ile resmi tatil olan günlerde </a:t>
            </a:r>
            <a:r>
              <a:rPr lang="tr-TR" sz="2000" b="1" dirty="0"/>
              <a:t>eğitim </a:t>
            </a:r>
            <a:r>
              <a:rPr lang="tr-TR" sz="2000" b="1" dirty="0" smtClean="0"/>
              <a:t>yapılamaz. </a:t>
            </a:r>
            <a:r>
              <a:rPr lang="tr-TR" sz="2000" dirty="0"/>
              <a:t>Kursların mesai saatleri içerisinde yapılması </a:t>
            </a:r>
            <a:r>
              <a:rPr lang="tr-TR" sz="2000" b="1" dirty="0" smtClean="0"/>
              <a:t>esastır, </a:t>
            </a:r>
            <a:r>
              <a:rPr lang="tr-TR" sz="2000" dirty="0"/>
              <a:t>günlük ve haftalık sürelere aykırı olmamak </a:t>
            </a:r>
            <a:r>
              <a:rPr lang="tr-TR" sz="2000" dirty="0" smtClean="0"/>
              <a:t>kaydıyla </a:t>
            </a:r>
            <a:r>
              <a:rPr lang="tr-TR" sz="2000" b="1" dirty="0"/>
              <a:t>mesai saatleri ve günleri dışında </a:t>
            </a:r>
            <a:r>
              <a:rPr lang="tr-TR" sz="2000" dirty="0"/>
              <a:t>da kurs düzenlenebilir. </a:t>
            </a:r>
            <a:endParaRPr lang="tr-TR" sz="2000" dirty="0" smtClean="0"/>
          </a:p>
          <a:p>
            <a:pPr marL="342900" indent="-342900" algn="l">
              <a:buBlip>
                <a:blip r:embed="rId2"/>
              </a:buBlip>
            </a:pPr>
            <a:r>
              <a:rPr lang="tr-TR" sz="2000" b="1" dirty="0" smtClean="0">
                <a:solidFill>
                  <a:srgbClr val="FF0000"/>
                </a:solidFill>
              </a:rPr>
              <a:t>Kursiyer Sayısı: </a:t>
            </a:r>
            <a:r>
              <a:rPr lang="tr-TR" sz="2000" dirty="0"/>
              <a:t>Bir sınıfın </a:t>
            </a:r>
            <a:r>
              <a:rPr lang="tr-TR" sz="2000" b="1" dirty="0"/>
              <a:t>en az on en fazla yirmi beş </a:t>
            </a:r>
            <a:r>
              <a:rPr lang="tr-TR" sz="2000" dirty="0"/>
              <a:t>kursiyerden oluşması esastır. </a:t>
            </a:r>
            <a:endParaRPr lang="tr-TR" sz="2000" dirty="0" smtClean="0"/>
          </a:p>
          <a:p>
            <a:pPr marL="342900" indent="-342900" algn="l">
              <a:buBlip>
                <a:blip r:embed="rId2"/>
              </a:buBlip>
            </a:pPr>
            <a:r>
              <a:rPr lang="tr-TR" sz="2000" b="1" dirty="0" smtClean="0">
                <a:solidFill>
                  <a:srgbClr val="FF0000"/>
                </a:solidFill>
              </a:rPr>
              <a:t>Devam Zorunluluğu</a:t>
            </a:r>
            <a:r>
              <a:rPr lang="tr-TR" sz="2000" b="1" dirty="0" smtClean="0">
                <a:solidFill>
                  <a:srgbClr val="C00000"/>
                </a:solidFill>
              </a:rPr>
              <a:t>: </a:t>
            </a:r>
            <a:r>
              <a:rPr lang="tr-TR" sz="2000" dirty="0" smtClean="0"/>
              <a:t>Kurslara devam zorunludur. Kurs süresinin onda biri kadar izin hakkı ve beş günlük sağlık izin hakkı vardır.</a:t>
            </a:r>
          </a:p>
          <a:p>
            <a:pPr marL="342900" indent="-342900" algn="l">
              <a:buBlip>
                <a:blip r:embed="rId2"/>
              </a:buBlip>
            </a:pPr>
            <a:r>
              <a:rPr lang="tr-TR" sz="2000" b="1" dirty="0" smtClean="0">
                <a:solidFill>
                  <a:srgbClr val="FF0000"/>
                </a:solidFill>
              </a:rPr>
              <a:t>Sınav ve Belgelendirme</a:t>
            </a:r>
            <a:r>
              <a:rPr lang="tr-TR" sz="2000" b="1" dirty="0">
                <a:solidFill>
                  <a:srgbClr val="FF0000"/>
                </a:solidFill>
              </a:rPr>
              <a:t>: </a:t>
            </a:r>
            <a:r>
              <a:rPr lang="tr-TR" sz="2000" dirty="0"/>
              <a:t>Mesleki eğitim kursunun bitiminden sonra yapılan sınavda başarılı olanlara;</a:t>
            </a:r>
          </a:p>
          <a:p>
            <a:pPr marL="800100" lvl="1" indent="-342900" algn="l">
              <a:buBlip>
                <a:blip r:embed="rId2"/>
              </a:buBlip>
            </a:pPr>
            <a:r>
              <a:rPr lang="tr-TR" sz="1600" dirty="0"/>
              <a:t>Kurs mesleki yeterlilik belgesi verilebilen mesleklerde düzenlendiyse </a:t>
            </a:r>
            <a:r>
              <a:rPr lang="tr-TR" sz="1600" b="1" dirty="0"/>
              <a:t>mesleki yeterlilik </a:t>
            </a:r>
            <a:r>
              <a:rPr lang="tr-TR" sz="1600" b="1" dirty="0" smtClean="0"/>
              <a:t>belgesi (117&gt;143)</a:t>
            </a:r>
            <a:endParaRPr lang="tr-TR" sz="1600" b="1" dirty="0"/>
          </a:p>
          <a:p>
            <a:pPr marL="800100" lvl="1" indent="-342900" algn="l">
              <a:buBlip>
                <a:blip r:embed="rId2"/>
              </a:buBlip>
            </a:pPr>
            <a:r>
              <a:rPr lang="tr-TR" sz="1600" dirty="0"/>
              <a:t>Diğer mesleklerde düzenlendiyse </a:t>
            </a:r>
            <a:r>
              <a:rPr lang="tr-TR" sz="1600" b="1" dirty="0"/>
              <a:t>kurs bitirme belgesi veya sertifikası </a:t>
            </a:r>
            <a:r>
              <a:rPr lang="tr-TR" sz="1600" dirty="0"/>
              <a:t>verilir.</a:t>
            </a:r>
          </a:p>
          <a:p>
            <a:pPr marL="342900" indent="-342900" algn="l">
              <a:buBlip>
                <a:blip r:embed="rId2"/>
              </a:buBlip>
            </a:pPr>
            <a:endParaRPr lang="tr-TR" sz="2000" dirty="0"/>
          </a:p>
          <a:p>
            <a:pPr marL="342900" indent="-342900" algn="l">
              <a:buBlip>
                <a:blip r:embed="rId2"/>
              </a:buBlip>
            </a:pPr>
            <a:endParaRPr lang="tr-TR" sz="2000" dirty="0" smtClean="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650062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208525"/>
          </a:xfrm>
        </p:spPr>
        <p:txBody>
          <a:bodyPr anchor="t">
            <a:normAutofit/>
          </a:bodyPr>
          <a:lstStyle/>
          <a:p>
            <a:r>
              <a:rPr lang="tr-TR" b="1" dirty="0" smtClean="0">
                <a:solidFill>
                  <a:srgbClr val="C00000"/>
                </a:solidFill>
              </a:rPr>
              <a:t>KURS EĞİTİCİLERİ</a:t>
            </a:r>
            <a:endParaRPr lang="tr-TR" dirty="0" smtClean="0"/>
          </a:p>
          <a:p>
            <a:pPr marL="342900" indent="-342900" algn="just">
              <a:buBlip>
                <a:blip r:embed="rId2"/>
              </a:buBlip>
            </a:pPr>
            <a:r>
              <a:rPr lang="tr-TR" sz="2000" dirty="0" smtClean="0"/>
              <a:t>Millî Eğitim Bakanlığına bağlı kurum ve kuruluşlarda görev alan öğretmenler</a:t>
            </a:r>
          </a:p>
          <a:p>
            <a:pPr marL="342900" indent="-342900" algn="l">
              <a:buBlip>
                <a:blip r:embed="rId2"/>
              </a:buBlip>
            </a:pPr>
            <a:r>
              <a:rPr lang="tr-TR" sz="2000" dirty="0" smtClean="0"/>
              <a:t>2547 </a:t>
            </a:r>
            <a:r>
              <a:rPr lang="tr-TR" sz="2000" dirty="0"/>
              <a:t>sayılı Yükseköğretim Kanununa tabi olarak görev yapan öğretim </a:t>
            </a:r>
            <a:r>
              <a:rPr lang="tr-TR" sz="2000" dirty="0" smtClean="0"/>
              <a:t>elemanları</a:t>
            </a:r>
          </a:p>
          <a:p>
            <a:pPr marL="342900" indent="-342900" algn="l">
              <a:buBlip>
                <a:blip r:embed="rId2"/>
              </a:buBlip>
            </a:pPr>
            <a:r>
              <a:rPr lang="tr-TR" sz="2000" dirty="0"/>
              <a:t>5580 sayılı Kanun kapsamında açılan özel öğretim kurumlarında görev alan </a:t>
            </a:r>
            <a:r>
              <a:rPr lang="tr-TR" sz="2000" dirty="0" smtClean="0"/>
              <a:t>eğitmenler</a:t>
            </a:r>
          </a:p>
          <a:p>
            <a:pPr marL="342900" indent="-342900" algn="l">
              <a:buBlip>
                <a:blip r:embed="rId2"/>
              </a:buBlip>
            </a:pPr>
            <a:r>
              <a:rPr lang="tr-TR" sz="2000" dirty="0"/>
              <a:t>Usta öğreticilik belgesine sahip olanlar.</a:t>
            </a:r>
          </a:p>
          <a:p>
            <a:pPr marL="342900" indent="-342900" algn="l">
              <a:buBlip>
                <a:blip r:embed="rId2"/>
              </a:buBlip>
            </a:pPr>
            <a:r>
              <a:rPr lang="tr-TR" sz="2000" dirty="0"/>
              <a:t>Millî Eğitim Bakanlığı ve üniversiteler tarafından eğitici veya öğretici olarak görevlendirilmiş olanlar</a:t>
            </a:r>
            <a:r>
              <a:rPr lang="tr-TR" sz="2000" dirty="0" smtClean="0"/>
              <a:t>.</a:t>
            </a:r>
          </a:p>
          <a:p>
            <a:pPr marL="342900" indent="-342900" algn="l">
              <a:buBlip>
                <a:blip r:embed="rId2"/>
              </a:buBlip>
            </a:pPr>
            <a:r>
              <a:rPr lang="tr-TR" sz="2000" b="1" dirty="0"/>
              <a:t>Özel sektör işyerleri </a:t>
            </a:r>
            <a:r>
              <a:rPr lang="tr-TR" sz="2000" dirty="0"/>
              <a:t>ile düzenlenen kurslarda </a:t>
            </a:r>
            <a:r>
              <a:rPr lang="tr-TR" sz="2000" b="1" dirty="0"/>
              <a:t>ön lisans ve üzeri eğitime sahip olanlar </a:t>
            </a:r>
            <a:r>
              <a:rPr lang="tr-TR" sz="2000" dirty="0"/>
              <a:t>ve/veya </a:t>
            </a:r>
            <a:r>
              <a:rPr lang="tr-TR" sz="2000" b="1" dirty="0"/>
              <a:t>en az usta öğreticilik belgesine sahip olanlar </a:t>
            </a:r>
            <a:r>
              <a:rPr lang="tr-TR" sz="2000" dirty="0"/>
              <a:t>eğitici veya öğretici olarak görev alabilir.</a:t>
            </a:r>
          </a:p>
          <a:p>
            <a:pPr marL="342900" indent="-342900" algn="l">
              <a:buBlip>
                <a:blip r:embed="rId2"/>
              </a:buBlip>
            </a:pPr>
            <a:endParaRPr lang="tr-TR" sz="2000" dirty="0"/>
          </a:p>
          <a:p>
            <a:pPr marL="342900" indent="-342900" algn="l">
              <a:buBlip>
                <a:blip r:embed="rId2"/>
              </a:buBlip>
            </a:pPr>
            <a:endParaRPr lang="tr-TR" b="1" dirty="0">
              <a:solidFill>
                <a:srgbClr val="C00000"/>
              </a:solidFill>
            </a:endParaRPr>
          </a:p>
          <a:p>
            <a:pPr marL="342900" indent="-342900" algn="l">
              <a:buBlip>
                <a:blip r:embed="rId2"/>
              </a:buBlip>
            </a:pPr>
            <a:endParaRPr lang="tr-TR" b="1" dirty="0">
              <a:solidFill>
                <a:srgbClr val="C00000"/>
              </a:solidFill>
            </a:endParaRPr>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2628120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208525"/>
          </a:xfrm>
        </p:spPr>
        <p:txBody>
          <a:bodyPr anchor="t">
            <a:normAutofit lnSpcReduction="10000"/>
          </a:bodyPr>
          <a:lstStyle/>
          <a:p>
            <a:r>
              <a:rPr lang="tr-TR" b="1" dirty="0" smtClean="0">
                <a:solidFill>
                  <a:srgbClr val="C00000"/>
                </a:solidFill>
              </a:rPr>
              <a:t>İSTİHDAM YÜKÜMLÜLÜĞÜ</a:t>
            </a:r>
          </a:p>
          <a:p>
            <a:pPr marL="342900" indent="-342900" algn="l">
              <a:buBlip>
                <a:blip r:embed="rId2"/>
              </a:buBlip>
            </a:pPr>
            <a:r>
              <a:rPr lang="tr-TR" sz="1900" dirty="0"/>
              <a:t>Kursiyerlerin en az yüzde ellisi, kurs sınav sonucunun açıklandığı tarihten itibaren en geç otuz gün içinde işe başlatılmak şartı ile yüz yirmi günden az olmamak üzere en az fiili kurs günü kadar istihdam edilir. </a:t>
            </a:r>
            <a:endParaRPr lang="tr-TR" sz="1900" dirty="0" smtClean="0"/>
          </a:p>
          <a:p>
            <a:pPr marL="342900" indent="-342900" algn="l">
              <a:buBlip>
                <a:blip r:embed="rId2"/>
              </a:buBlip>
            </a:pPr>
            <a:r>
              <a:rPr lang="tr-TR" sz="1900" dirty="0" smtClean="0"/>
              <a:t>İstihdam </a:t>
            </a:r>
            <a:r>
              <a:rPr lang="tr-TR" sz="1900" dirty="0"/>
              <a:t>edilen kişilerin </a:t>
            </a:r>
            <a:r>
              <a:rPr lang="tr-TR" sz="1900" b="1" dirty="0"/>
              <a:t>işe giriş bildirgeleri işe girişi takip eden en geç otuzuncu gün</a:t>
            </a:r>
            <a:r>
              <a:rPr lang="tr-TR" sz="1900" dirty="0"/>
              <a:t> yüklenici tarafından il müdürlüğüne </a:t>
            </a:r>
            <a:r>
              <a:rPr lang="tr-TR" sz="1900" b="1" dirty="0"/>
              <a:t>yazılı olarak </a:t>
            </a:r>
            <a:r>
              <a:rPr lang="tr-TR" sz="1900" dirty="0"/>
              <a:t>teslim edilir</a:t>
            </a:r>
            <a:r>
              <a:rPr lang="tr-TR" sz="1900" dirty="0" smtClean="0"/>
              <a:t>.</a:t>
            </a:r>
          </a:p>
          <a:p>
            <a:pPr marL="342900" indent="-342900" algn="l">
              <a:buBlip>
                <a:blip r:embed="rId2"/>
              </a:buBlip>
            </a:pPr>
            <a:r>
              <a:rPr lang="tr-TR" sz="1900" b="1" dirty="0"/>
              <a:t>Özel sektör işyerleri </a:t>
            </a:r>
            <a:r>
              <a:rPr lang="tr-TR" sz="1900" dirty="0"/>
              <a:t>ile düzenlenen kurslarda; istihdam yükümlülüğünün yerine getirilebilmesi için kursiyerlerin </a:t>
            </a:r>
            <a:r>
              <a:rPr lang="tr-TR" sz="1900" b="1" dirty="0"/>
              <a:t>yükleniciye bağlı işyeri veya işyerlerinde </a:t>
            </a:r>
            <a:r>
              <a:rPr lang="tr-TR" sz="1900" dirty="0"/>
              <a:t>istihdam edilmesi gerekir. </a:t>
            </a:r>
            <a:endParaRPr lang="tr-TR" sz="1900" dirty="0" smtClean="0"/>
          </a:p>
          <a:p>
            <a:pPr marL="342900" indent="-342900" algn="l">
              <a:buBlip>
                <a:blip r:embed="rId2"/>
              </a:buBlip>
            </a:pPr>
            <a:r>
              <a:rPr lang="tr-TR" sz="1900" dirty="0"/>
              <a:t>İstihdam edilecek kişilerin </a:t>
            </a:r>
            <a:r>
              <a:rPr lang="tr-TR" sz="1900" b="1" dirty="0"/>
              <a:t>yazılı olarak rızası </a:t>
            </a:r>
            <a:r>
              <a:rPr lang="tr-TR" sz="1900" dirty="0"/>
              <a:t>alınmak ve eğitim alınan meslekte istihdam edilmek şartları ile yükleniciler, bu kişileri </a:t>
            </a:r>
            <a:r>
              <a:rPr lang="tr-TR" sz="1900" b="1" dirty="0"/>
              <a:t>başka ilde veya yurt dışında </a:t>
            </a:r>
            <a:r>
              <a:rPr lang="tr-TR" sz="1900" dirty="0"/>
              <a:t>işe yerleştirme hizmetine dair ilgili mevzuat hükümlerine tabi olmak kaydıyla başka ülkede </a:t>
            </a:r>
            <a:r>
              <a:rPr lang="tr-TR" sz="1900" b="1" dirty="0"/>
              <a:t>istihdam edebilirler</a:t>
            </a:r>
            <a:r>
              <a:rPr lang="tr-TR" sz="1900" dirty="0" smtClean="0"/>
              <a:t>.</a:t>
            </a:r>
          </a:p>
          <a:p>
            <a:pPr marL="342900" indent="-342900" algn="l">
              <a:buBlip>
                <a:blip r:embed="rId2"/>
              </a:buBlip>
            </a:pPr>
            <a:r>
              <a:rPr lang="tr-TR" sz="1900" dirty="0" smtClean="0"/>
              <a:t>İstihdam yükümlülüğünün yerine </a:t>
            </a:r>
            <a:r>
              <a:rPr lang="tr-TR" sz="1900" b="1" dirty="0" smtClean="0"/>
              <a:t>getirilmemesi</a:t>
            </a:r>
            <a:r>
              <a:rPr lang="tr-TR" sz="1900" dirty="0" smtClean="0"/>
              <a:t> halinde; </a:t>
            </a:r>
            <a:r>
              <a:rPr lang="tr-TR" sz="1900" dirty="0"/>
              <a:t>kursiyerler için ödenen </a:t>
            </a:r>
            <a:r>
              <a:rPr lang="tr-TR" sz="1900" b="1" dirty="0"/>
              <a:t>sigorta primleri</a:t>
            </a:r>
            <a:r>
              <a:rPr lang="tr-TR" sz="1900" dirty="0"/>
              <a:t> ve kursiyer </a:t>
            </a:r>
            <a:r>
              <a:rPr lang="tr-TR" sz="1900" b="1" dirty="0"/>
              <a:t>zaruri giderleri hariç</a:t>
            </a:r>
            <a:r>
              <a:rPr lang="tr-TR" sz="1900" dirty="0"/>
              <a:t>, yükleniciye yapılan </a:t>
            </a:r>
            <a:r>
              <a:rPr lang="tr-TR" sz="1900" b="1" dirty="0"/>
              <a:t>KDV dahil tüm giderler yasal faizi ile birlikte alınır</a:t>
            </a:r>
            <a:r>
              <a:rPr lang="tr-TR" sz="1900" dirty="0"/>
              <a:t>, varsa teminat gelir kaydedilir ve yüklenici ile </a:t>
            </a:r>
            <a:r>
              <a:rPr lang="tr-TR" sz="1900" b="1" dirty="0"/>
              <a:t>yirmi dört ay </a:t>
            </a:r>
            <a:r>
              <a:rPr lang="tr-TR" sz="1900" dirty="0"/>
              <a:t>süresince hizmet alımı ve işbirliği kapsamında sözleşme veya protokol imzalanmaz.</a:t>
            </a:r>
          </a:p>
          <a:p>
            <a:pPr marL="342900" indent="-342900" algn="l">
              <a:buBlip>
                <a:blip r:embed="rId2"/>
              </a:buBlip>
            </a:pPr>
            <a:endParaRPr lang="tr-TR" dirty="0"/>
          </a:p>
          <a:p>
            <a:pPr marL="342900" indent="-342900" algn="l">
              <a:buBlip>
                <a:blip r:embed="rId2"/>
              </a:buBlip>
            </a:pPr>
            <a:endParaRPr lang="tr-TR" dirty="0"/>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4294486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21434"/>
            <a:ext cx="9144000" cy="5208525"/>
          </a:xfrm>
        </p:spPr>
        <p:txBody>
          <a:bodyPr anchor="t">
            <a:normAutofit/>
          </a:bodyPr>
          <a:lstStyle/>
          <a:p>
            <a:r>
              <a:rPr lang="tr-TR" b="1" dirty="0" smtClean="0">
                <a:solidFill>
                  <a:srgbClr val="C00000"/>
                </a:solidFill>
              </a:rPr>
              <a:t>KARŞILANAN GİDERLER</a:t>
            </a:r>
          </a:p>
          <a:p>
            <a:pPr marL="342900" indent="-342900" algn="l">
              <a:buBlip>
                <a:blip r:embed="rId2"/>
              </a:buBlip>
            </a:pPr>
            <a:r>
              <a:rPr lang="tr-TR" sz="2000" dirty="0" smtClean="0"/>
              <a:t>Kursiyerlere günlük -kursun niteliğine göre- 30-50 TL arasında değişen cep harçlığı ödemesi yapılmaktadır.</a:t>
            </a:r>
          </a:p>
          <a:p>
            <a:pPr marL="342900" indent="-342900" algn="l">
              <a:buBlip>
                <a:blip r:embed="rId2"/>
              </a:buBlip>
            </a:pPr>
            <a:r>
              <a:rPr lang="tr-TR" sz="2000" dirty="0" smtClean="0"/>
              <a:t>Kursiyerlerin </a:t>
            </a:r>
            <a:r>
              <a:rPr lang="tr-TR" sz="2000" b="1" dirty="0" smtClean="0"/>
              <a:t>genel sağlık sigortası </a:t>
            </a:r>
            <a:r>
              <a:rPr lang="tr-TR" sz="2000" dirty="0" smtClean="0"/>
              <a:t>ve </a:t>
            </a:r>
            <a:r>
              <a:rPr lang="tr-TR" sz="2000" b="1" dirty="0" smtClean="0"/>
              <a:t>iş kazası ve meslek hastalığı </a:t>
            </a:r>
            <a:r>
              <a:rPr lang="tr-TR" sz="2000" dirty="0" smtClean="0"/>
              <a:t>sigorta</a:t>
            </a:r>
            <a:r>
              <a:rPr lang="tr-TR" sz="2000" b="1" dirty="0" smtClean="0"/>
              <a:t> </a:t>
            </a:r>
            <a:r>
              <a:rPr lang="tr-TR" sz="2000" dirty="0"/>
              <a:t>prim giderleri tarafımızca karşılanmaktadır.</a:t>
            </a:r>
          </a:p>
          <a:p>
            <a:pPr marL="342900" indent="-342900" algn="l">
              <a:buBlip>
                <a:blip r:embed="rId2"/>
              </a:buBlip>
            </a:pPr>
            <a:r>
              <a:rPr lang="tr-TR" sz="2000" b="1" dirty="0"/>
              <a:t>Özel sektör işyerleri </a:t>
            </a:r>
            <a:r>
              <a:rPr lang="tr-TR" sz="2000" dirty="0"/>
              <a:t>ile düzenlenen eğitimlerde, eğiticinin hizmet sağlayıcının </a:t>
            </a:r>
            <a:r>
              <a:rPr lang="tr-TR" sz="2000" b="1" dirty="0"/>
              <a:t>kendi bünyesinden karşılanamaması halinde </a:t>
            </a:r>
            <a:r>
              <a:rPr lang="tr-TR" sz="2000" dirty="0"/>
              <a:t>eğiticinin unvanı dikkate alınarak ek ders saat ücretinin iki katını aşmamak üzere </a:t>
            </a:r>
            <a:r>
              <a:rPr lang="tr-TR" sz="2000" b="1" dirty="0"/>
              <a:t>eğitici gideri </a:t>
            </a:r>
            <a:r>
              <a:rPr lang="tr-TR" sz="2000" dirty="0"/>
              <a:t>yükleniciye </a:t>
            </a:r>
            <a:r>
              <a:rPr lang="tr-TR" sz="2000" dirty="0" smtClean="0"/>
              <a:t>ödenebilmektedir.</a:t>
            </a:r>
          </a:p>
          <a:p>
            <a:pPr marL="342900" indent="-342900" algn="l">
              <a:buBlip>
                <a:blip r:embed="rId2"/>
              </a:buBlip>
            </a:pPr>
            <a:r>
              <a:rPr lang="tr-TR" sz="2000" dirty="0" smtClean="0"/>
              <a:t>Mesleki yeterlilik belgesi verilebilen mesleklerde düzenlenen kurslarda </a:t>
            </a:r>
            <a:r>
              <a:rPr lang="tr-TR" sz="2000" b="1" dirty="0" smtClean="0"/>
              <a:t>brüt asgari ücretin yarısını geçmemek üzere sınav ücreti </a:t>
            </a:r>
            <a:r>
              <a:rPr lang="tr-TR" sz="2000" dirty="0" smtClean="0"/>
              <a:t>ile </a:t>
            </a:r>
            <a:r>
              <a:rPr lang="tr-TR" sz="2000" b="1" dirty="0" smtClean="0"/>
              <a:t>belge masrafı </a:t>
            </a:r>
            <a:r>
              <a:rPr lang="tr-TR" sz="2000" dirty="0" smtClean="0"/>
              <a:t>Kurumumuzca karşılanmaktadır.</a:t>
            </a:r>
            <a:endParaRPr lang="tr-TR" dirty="0"/>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51758"/>
            <a:ext cx="2382089" cy="1310149"/>
          </a:xfrm>
          <a:prstGeom prst="rect">
            <a:avLst/>
          </a:prstGeom>
        </p:spPr>
      </p:pic>
    </p:spTree>
    <p:extLst>
      <p:ext uri="{BB962C8B-B14F-4D97-AF65-F5344CB8AC3E}">
        <p14:creationId xmlns:p14="http://schemas.microsoft.com/office/powerpoint/2010/main" val="8902108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2017</TotalTime>
  <Words>2153</Words>
  <Application>Microsoft Office PowerPoint</Application>
  <PresentationFormat>Geniş ekran</PresentationFormat>
  <Paragraphs>248</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PROGRAM DÜZENLENEBİLEN İŞVERENLER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Caner ERKEN</dc:creator>
  <cp:lastModifiedBy>Caner ERKEN</cp:lastModifiedBy>
  <cp:revision>97</cp:revision>
  <dcterms:created xsi:type="dcterms:W3CDTF">2019-04-22T12:30:24Z</dcterms:created>
  <dcterms:modified xsi:type="dcterms:W3CDTF">2020-02-16T16:55:26Z</dcterms:modified>
</cp:coreProperties>
</file>