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0"/>
  </p:notesMasterIdLst>
  <p:handoutMasterIdLst>
    <p:handoutMasterId r:id="rId21"/>
  </p:handoutMasterIdLst>
  <p:sldIdLst>
    <p:sldId id="257" r:id="rId2"/>
    <p:sldId id="258" r:id="rId3"/>
    <p:sldId id="259" r:id="rId4"/>
    <p:sldId id="260" r:id="rId5"/>
    <p:sldId id="261" r:id="rId6"/>
    <p:sldId id="262" r:id="rId7"/>
    <p:sldId id="263" r:id="rId8"/>
    <p:sldId id="275" r:id="rId9"/>
    <p:sldId id="277" r:id="rId10"/>
    <p:sldId id="264" r:id="rId11"/>
    <p:sldId id="265" r:id="rId12"/>
    <p:sldId id="273" r:id="rId13"/>
    <p:sldId id="267" r:id="rId14"/>
    <p:sldId id="266" r:id="rId15"/>
    <p:sldId id="268" r:id="rId16"/>
    <p:sldId id="270" r:id="rId17"/>
    <p:sldId id="276" r:id="rId18"/>
    <p:sldId id="269" r:id="rId19"/>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3300"/>
    <a:srgbClr val="FFFFFF"/>
    <a:srgbClr val="CC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44" autoAdjust="0"/>
    <p:restoredTop sz="95849" autoAdjust="0"/>
  </p:normalViewPr>
  <p:slideViewPr>
    <p:cSldViewPr>
      <p:cViewPr varScale="1">
        <p:scale>
          <a:sx n="114" d="100"/>
          <a:sy n="114" d="100"/>
        </p:scale>
        <p:origin x="1560" y="11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6779F1A6-30E5-455A-A212-C646A6705BBC}" type="datetime1">
              <a:rPr lang="tr-TR" smtClean="0"/>
              <a:t>13.02.2020</a:t>
            </a:fld>
            <a:endParaRPr lang="tr-TR"/>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1274E5D4-BED3-4F38-BEC6-989EA0B61536}" type="slidenum">
              <a:rPr lang="tr-TR" smtClean="0"/>
              <a:t>‹#›</a:t>
            </a:fld>
            <a:endParaRPr lang="tr-TR"/>
          </a:p>
        </p:txBody>
      </p:sp>
    </p:spTree>
    <p:extLst>
      <p:ext uri="{BB962C8B-B14F-4D97-AF65-F5344CB8AC3E}">
        <p14:creationId xmlns:p14="http://schemas.microsoft.com/office/powerpoint/2010/main" val="2794394699"/>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420313F-7B99-4AD5-875A-B404A25AD4F9}" type="datetime1">
              <a:rPr lang="tr-TR" smtClean="0"/>
              <a:t>13.02.2020</a:t>
            </a:fld>
            <a:endParaRPr lang="tr-TR"/>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tr-T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36DDEF2-D056-48E8-92E1-07D2468151A7}" type="slidenum">
              <a:rPr lang="tr-TR" smtClean="0"/>
              <a:t>‹#›</a:t>
            </a:fld>
            <a:endParaRPr lang="tr-TR"/>
          </a:p>
        </p:txBody>
      </p:sp>
    </p:spTree>
    <p:extLst>
      <p:ext uri="{BB962C8B-B14F-4D97-AF65-F5344CB8AC3E}">
        <p14:creationId xmlns:p14="http://schemas.microsoft.com/office/powerpoint/2010/main" val="1251920193"/>
      </p:ext>
    </p:extLst>
  </p:cSld>
  <p:clrMap bg1="lt1" tx1="dk1" bg2="lt2" tx2="dk2" accent1="accent1" accent2="accent2" accent3="accent3" accent4="accent4" accent5="accent5" accent6="accent6" hlink="hlink" folHlink="folHlink"/>
  <p:hf sldNum="0"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Tree>
    <p:extLst>
      <p:ext uri="{BB962C8B-B14F-4D97-AF65-F5344CB8AC3E}">
        <p14:creationId xmlns:p14="http://schemas.microsoft.com/office/powerpoint/2010/main" val="80337265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tr-T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tr-TR"/>
          </a:p>
        </p:txBody>
      </p:sp>
      <p:sp>
        <p:nvSpPr>
          <p:cNvPr id="4" name="Date Placeholder 3"/>
          <p:cNvSpPr>
            <a:spLocks noGrp="1"/>
          </p:cNvSpPr>
          <p:nvPr>
            <p:ph type="dt" sz="half" idx="10"/>
          </p:nvPr>
        </p:nvSpPr>
        <p:spPr/>
        <p:txBody>
          <a:bodyPr/>
          <a:lstStyle/>
          <a:p>
            <a:fld id="{A275E01F-38B5-4A5E-8616-F446522D4CC1}" type="datetime1">
              <a:rPr lang="tr-TR" smtClean="0"/>
              <a:t>13.02.2020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DD8EB0BF-3CF1-4DE0-BA3C-116C11C89376}" type="slidenum">
              <a:rPr lang="tr-TR" smtClean="0"/>
              <a:t>‹#›</a:t>
            </a:fld>
            <a:endParaRPr lang="tr-TR"/>
          </a:p>
        </p:txBody>
      </p:sp>
    </p:spTree>
    <p:extLst>
      <p:ext uri="{BB962C8B-B14F-4D97-AF65-F5344CB8AC3E}">
        <p14:creationId xmlns:p14="http://schemas.microsoft.com/office/powerpoint/2010/main" val="19474213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tr-T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tr-TR"/>
          </a:p>
        </p:txBody>
      </p:sp>
      <p:sp>
        <p:nvSpPr>
          <p:cNvPr id="4" name="Date Placeholder 3"/>
          <p:cNvSpPr>
            <a:spLocks noGrp="1"/>
          </p:cNvSpPr>
          <p:nvPr>
            <p:ph type="dt" sz="half" idx="10"/>
          </p:nvPr>
        </p:nvSpPr>
        <p:spPr/>
        <p:txBody>
          <a:bodyPr/>
          <a:lstStyle/>
          <a:p>
            <a:fld id="{350F08BD-990E-4036-B544-B5D321F39960}" type="datetime1">
              <a:rPr lang="tr-TR" smtClean="0"/>
              <a:t>13.02.2020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DD8EB0BF-3CF1-4DE0-BA3C-116C11C89376}" type="slidenum">
              <a:rPr lang="tr-TR" smtClean="0"/>
              <a:t>‹#›</a:t>
            </a:fld>
            <a:endParaRPr lang="tr-TR"/>
          </a:p>
        </p:txBody>
      </p:sp>
    </p:spTree>
    <p:extLst>
      <p:ext uri="{BB962C8B-B14F-4D97-AF65-F5344CB8AC3E}">
        <p14:creationId xmlns:p14="http://schemas.microsoft.com/office/powerpoint/2010/main" val="352278487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tr-T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tr-TR"/>
          </a:p>
        </p:txBody>
      </p:sp>
      <p:sp>
        <p:nvSpPr>
          <p:cNvPr id="4" name="Date Placeholder 3"/>
          <p:cNvSpPr>
            <a:spLocks noGrp="1"/>
          </p:cNvSpPr>
          <p:nvPr>
            <p:ph type="dt" sz="half" idx="10"/>
          </p:nvPr>
        </p:nvSpPr>
        <p:spPr/>
        <p:txBody>
          <a:bodyPr/>
          <a:lstStyle/>
          <a:p>
            <a:fld id="{B692A320-F8E0-4764-86CA-63A7FE145BB9}" type="datetime1">
              <a:rPr lang="tr-TR" smtClean="0"/>
              <a:t>13.02.2020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DD8EB0BF-3CF1-4DE0-BA3C-116C11C89376}" type="slidenum">
              <a:rPr lang="tr-TR" smtClean="0"/>
              <a:t>‹#›</a:t>
            </a:fld>
            <a:endParaRPr lang="tr-TR"/>
          </a:p>
        </p:txBody>
      </p:sp>
    </p:spTree>
    <p:extLst>
      <p:ext uri="{BB962C8B-B14F-4D97-AF65-F5344CB8AC3E}">
        <p14:creationId xmlns:p14="http://schemas.microsoft.com/office/powerpoint/2010/main" val="227831468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tr-T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tr-TR"/>
          </a:p>
        </p:txBody>
      </p:sp>
      <p:sp>
        <p:nvSpPr>
          <p:cNvPr id="4" name="Date Placeholder 3"/>
          <p:cNvSpPr>
            <a:spLocks noGrp="1"/>
          </p:cNvSpPr>
          <p:nvPr>
            <p:ph type="dt" sz="half" idx="10"/>
          </p:nvPr>
        </p:nvSpPr>
        <p:spPr/>
        <p:txBody>
          <a:bodyPr/>
          <a:lstStyle/>
          <a:p>
            <a:fld id="{20844176-847E-411B-A768-D38ABA9FBCEB}" type="datetime1">
              <a:rPr lang="tr-TR" smtClean="0"/>
              <a:t>13.02.2020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DD8EB0BF-3CF1-4DE0-BA3C-116C11C89376}" type="slidenum">
              <a:rPr lang="tr-TR" smtClean="0"/>
              <a:t>‹#›</a:t>
            </a:fld>
            <a:endParaRPr lang="tr-TR"/>
          </a:p>
        </p:txBody>
      </p:sp>
    </p:spTree>
    <p:extLst>
      <p:ext uri="{BB962C8B-B14F-4D97-AF65-F5344CB8AC3E}">
        <p14:creationId xmlns:p14="http://schemas.microsoft.com/office/powerpoint/2010/main" val="374350357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tr-T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589F103-9E22-461D-A7FD-51027262458B}" type="datetime1">
              <a:rPr lang="tr-TR" smtClean="0"/>
              <a:t>13.02.2020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DD8EB0BF-3CF1-4DE0-BA3C-116C11C89376}" type="slidenum">
              <a:rPr lang="tr-TR" smtClean="0"/>
              <a:t>‹#›</a:t>
            </a:fld>
            <a:endParaRPr lang="tr-TR"/>
          </a:p>
        </p:txBody>
      </p:sp>
    </p:spTree>
    <p:extLst>
      <p:ext uri="{BB962C8B-B14F-4D97-AF65-F5344CB8AC3E}">
        <p14:creationId xmlns:p14="http://schemas.microsoft.com/office/powerpoint/2010/main" val="226024767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tr-T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tr-T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tr-TR"/>
          </a:p>
        </p:txBody>
      </p:sp>
      <p:sp>
        <p:nvSpPr>
          <p:cNvPr id="5" name="Date Placeholder 4"/>
          <p:cNvSpPr>
            <a:spLocks noGrp="1"/>
          </p:cNvSpPr>
          <p:nvPr>
            <p:ph type="dt" sz="half" idx="10"/>
          </p:nvPr>
        </p:nvSpPr>
        <p:spPr/>
        <p:txBody>
          <a:bodyPr/>
          <a:lstStyle/>
          <a:p>
            <a:fld id="{4BD818CF-DB01-469B-9AA3-F0D983C94EA7}" type="datetime1">
              <a:rPr lang="tr-TR" smtClean="0"/>
              <a:t>13.02.2020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DD8EB0BF-3CF1-4DE0-BA3C-116C11C89376}" type="slidenum">
              <a:rPr lang="tr-TR" smtClean="0"/>
              <a:t>‹#›</a:t>
            </a:fld>
            <a:endParaRPr lang="tr-TR"/>
          </a:p>
        </p:txBody>
      </p:sp>
    </p:spTree>
    <p:extLst>
      <p:ext uri="{BB962C8B-B14F-4D97-AF65-F5344CB8AC3E}">
        <p14:creationId xmlns:p14="http://schemas.microsoft.com/office/powerpoint/2010/main" val="257365400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tr-T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tr-T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tr-TR"/>
          </a:p>
        </p:txBody>
      </p:sp>
      <p:sp>
        <p:nvSpPr>
          <p:cNvPr id="7" name="Date Placeholder 6"/>
          <p:cNvSpPr>
            <a:spLocks noGrp="1"/>
          </p:cNvSpPr>
          <p:nvPr>
            <p:ph type="dt" sz="half" idx="10"/>
          </p:nvPr>
        </p:nvSpPr>
        <p:spPr/>
        <p:txBody>
          <a:bodyPr/>
          <a:lstStyle/>
          <a:p>
            <a:fld id="{28D1E05D-3D34-4867-BD53-9A0287A46E59}" type="datetime1">
              <a:rPr lang="tr-TR" smtClean="0"/>
              <a:t>13.02.2020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DD8EB0BF-3CF1-4DE0-BA3C-116C11C89376}" type="slidenum">
              <a:rPr lang="tr-TR" smtClean="0"/>
              <a:t>‹#›</a:t>
            </a:fld>
            <a:endParaRPr lang="tr-TR"/>
          </a:p>
        </p:txBody>
      </p:sp>
    </p:spTree>
    <p:extLst>
      <p:ext uri="{BB962C8B-B14F-4D97-AF65-F5344CB8AC3E}">
        <p14:creationId xmlns:p14="http://schemas.microsoft.com/office/powerpoint/2010/main" val="163903670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tr-TR"/>
          </a:p>
        </p:txBody>
      </p:sp>
      <p:sp>
        <p:nvSpPr>
          <p:cNvPr id="3" name="Date Placeholder 2"/>
          <p:cNvSpPr>
            <a:spLocks noGrp="1"/>
          </p:cNvSpPr>
          <p:nvPr>
            <p:ph type="dt" sz="half" idx="10"/>
          </p:nvPr>
        </p:nvSpPr>
        <p:spPr/>
        <p:txBody>
          <a:bodyPr/>
          <a:lstStyle/>
          <a:p>
            <a:fld id="{79A287F6-A728-4958-8F01-BA827EA9B01D}" type="datetime1">
              <a:rPr lang="tr-TR" smtClean="0"/>
              <a:t>13.02.2020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DD8EB0BF-3CF1-4DE0-BA3C-116C11C89376}" type="slidenum">
              <a:rPr lang="tr-TR" smtClean="0"/>
              <a:t>‹#›</a:t>
            </a:fld>
            <a:endParaRPr lang="tr-TR"/>
          </a:p>
        </p:txBody>
      </p:sp>
    </p:spTree>
    <p:extLst>
      <p:ext uri="{BB962C8B-B14F-4D97-AF65-F5344CB8AC3E}">
        <p14:creationId xmlns:p14="http://schemas.microsoft.com/office/powerpoint/2010/main" val="53728154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DF9B3B5-4A40-4FBA-B34B-35C7B285EF8D}" type="datetime1">
              <a:rPr lang="tr-TR" smtClean="0"/>
              <a:t>13.02.2020</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DD8EB0BF-3CF1-4DE0-BA3C-116C11C89376}" type="slidenum">
              <a:rPr lang="tr-TR" smtClean="0"/>
              <a:t>‹#›</a:t>
            </a:fld>
            <a:endParaRPr lang="tr-TR"/>
          </a:p>
        </p:txBody>
      </p:sp>
    </p:spTree>
    <p:extLst>
      <p:ext uri="{BB962C8B-B14F-4D97-AF65-F5344CB8AC3E}">
        <p14:creationId xmlns:p14="http://schemas.microsoft.com/office/powerpoint/2010/main" val="51161806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tr-T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tr-T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04DBA0AD-36AA-44E6-8932-51B07568A4B0}" type="datetime1">
              <a:rPr lang="tr-TR" smtClean="0"/>
              <a:t>13.02.2020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DD8EB0BF-3CF1-4DE0-BA3C-116C11C89376}" type="slidenum">
              <a:rPr lang="tr-TR" smtClean="0"/>
              <a:t>‹#›</a:t>
            </a:fld>
            <a:endParaRPr lang="tr-TR"/>
          </a:p>
        </p:txBody>
      </p:sp>
    </p:spTree>
    <p:extLst>
      <p:ext uri="{BB962C8B-B14F-4D97-AF65-F5344CB8AC3E}">
        <p14:creationId xmlns:p14="http://schemas.microsoft.com/office/powerpoint/2010/main" val="90457758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tr-T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119DF0B-63FB-4585-81CA-5D5059197DF9}" type="datetime1">
              <a:rPr lang="tr-TR" smtClean="0"/>
              <a:t>13.02.2020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DD8EB0BF-3CF1-4DE0-BA3C-116C11C89376}" type="slidenum">
              <a:rPr lang="tr-TR" smtClean="0"/>
              <a:t>‹#›</a:t>
            </a:fld>
            <a:endParaRPr lang="tr-TR"/>
          </a:p>
        </p:txBody>
      </p:sp>
    </p:spTree>
    <p:extLst>
      <p:ext uri="{BB962C8B-B14F-4D97-AF65-F5344CB8AC3E}">
        <p14:creationId xmlns:p14="http://schemas.microsoft.com/office/powerpoint/2010/main" val="216692223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tr-T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tr-T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D75C9FD-4EEF-4104-B103-B950934CCFA9}" type="datetime1">
              <a:rPr lang="tr-TR" smtClean="0"/>
              <a:t>13.02.2020</a:t>
            </a:fld>
            <a:endParaRPr lang="tr-T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D8EB0BF-3CF1-4DE0-BA3C-116C11C89376}" type="slidenum">
              <a:rPr lang="tr-TR" smtClean="0"/>
              <a:t>‹#›</a:t>
            </a:fld>
            <a:endParaRPr lang="tr-TR"/>
          </a:p>
        </p:txBody>
      </p:sp>
    </p:spTree>
    <p:extLst>
      <p:ext uri="{BB962C8B-B14F-4D97-AF65-F5344CB8AC3E}">
        <p14:creationId xmlns:p14="http://schemas.microsoft.com/office/powerpoint/2010/main" val="242079194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4.jpg"/><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_rels/slide1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2.jp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OAIB_SUNUM_ARKAPLAN4.jp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0"/>
            <a:ext cx="9141939" cy="6858000"/>
          </a:xfrm>
          <a:prstGeom prst="rect">
            <a:avLst/>
          </a:prstGeom>
        </p:spPr>
      </p:pic>
      <p:sp>
        <p:nvSpPr>
          <p:cNvPr id="3" name="Rectangle 2"/>
          <p:cNvSpPr/>
          <p:nvPr/>
        </p:nvSpPr>
        <p:spPr>
          <a:xfrm>
            <a:off x="1790700" y="2220436"/>
            <a:ext cx="5067300" cy="769441"/>
          </a:xfrm>
          <a:prstGeom prst="rect">
            <a:avLst/>
          </a:prstGeom>
        </p:spPr>
        <p:txBody>
          <a:bodyPr wrap="square">
            <a:spAutoFit/>
          </a:bodyPr>
          <a:lstStyle/>
          <a:p>
            <a:pPr algn="ctr"/>
            <a:endParaRPr lang="tr-TR" sz="4400" b="1" dirty="0">
              <a:latin typeface="Calibri" pitchFamily="34" charset="0"/>
              <a:ea typeface="Batang" pitchFamily="18" charset="-127"/>
              <a:cs typeface="Calibri" pitchFamily="34" charset="0"/>
            </a:endParaRPr>
          </a:p>
        </p:txBody>
      </p:sp>
      <p:sp>
        <p:nvSpPr>
          <p:cNvPr id="5" name="TextBox 4"/>
          <p:cNvSpPr txBox="1"/>
          <p:nvPr/>
        </p:nvSpPr>
        <p:spPr>
          <a:xfrm>
            <a:off x="3831213" y="5865740"/>
            <a:ext cx="1657215" cy="323165"/>
          </a:xfrm>
          <a:prstGeom prst="rect">
            <a:avLst/>
          </a:prstGeom>
          <a:noFill/>
        </p:spPr>
        <p:txBody>
          <a:bodyPr wrap="square" rtlCol="0">
            <a:spAutoFit/>
          </a:bodyPr>
          <a:lstStyle/>
          <a:p>
            <a:r>
              <a:rPr lang="tr-TR" sz="1500" b="1" dirty="0">
                <a:solidFill>
                  <a:schemeClr val="tx1">
                    <a:lumMod val="75000"/>
                    <a:lumOff val="25000"/>
                  </a:schemeClr>
                </a:solidFill>
              </a:rPr>
              <a:t>      Şubat 2020</a:t>
            </a:r>
          </a:p>
        </p:txBody>
      </p:sp>
      <p:sp>
        <p:nvSpPr>
          <p:cNvPr id="9" name="Rectangle 8"/>
          <p:cNvSpPr/>
          <p:nvPr/>
        </p:nvSpPr>
        <p:spPr>
          <a:xfrm>
            <a:off x="1115616" y="1347856"/>
            <a:ext cx="7088410" cy="4539704"/>
          </a:xfrm>
          <a:prstGeom prst="rect">
            <a:avLst/>
          </a:prstGeom>
          <a:noFill/>
        </p:spPr>
        <p:txBody>
          <a:bodyPr wrap="square" lIns="91440" tIns="45720" rIns="91440" bIns="45720">
            <a:spAutoFit/>
          </a:bodyPr>
          <a:lstStyle/>
          <a:p>
            <a:pPr algn="ctr"/>
            <a:endParaRPr lang="tr-TR" sz="3200" b="1" cap="none" spc="0" dirty="0">
              <a:ln w="6600">
                <a:solidFill>
                  <a:schemeClr val="accent2"/>
                </a:solidFill>
                <a:prstDash val="solid"/>
              </a:ln>
              <a:solidFill>
                <a:srgbClr val="CC0000"/>
              </a:solidFill>
              <a:latin typeface="Times New Roman" panose="02020603050405020304" pitchFamily="18" charset="0"/>
              <a:cs typeface="Times New Roman" panose="02020603050405020304" pitchFamily="18" charset="0"/>
            </a:endParaRPr>
          </a:p>
          <a:p>
            <a:pPr algn="ctr"/>
            <a:r>
              <a:rPr lang="tr-TR" sz="3200" b="1" dirty="0">
                <a:latin typeface="Times New Roman" panose="02020603050405020304" pitchFamily="18" charset="0"/>
                <a:cs typeface="Times New Roman" panose="02020603050405020304" pitchFamily="18" charset="0"/>
              </a:rPr>
              <a:t>TARIMSAL ÜRÜNLERDE </a:t>
            </a:r>
          </a:p>
          <a:p>
            <a:pPr algn="ctr"/>
            <a:r>
              <a:rPr lang="tr-TR" sz="3200" b="1" dirty="0">
                <a:latin typeface="Times New Roman" panose="02020603050405020304" pitchFamily="18" charset="0"/>
                <a:cs typeface="Times New Roman" panose="02020603050405020304" pitchFamily="18" charset="0"/>
              </a:rPr>
              <a:t>İHRACAT İADESİ</a:t>
            </a:r>
          </a:p>
          <a:p>
            <a:pPr algn="ctr"/>
            <a:endParaRPr lang="tr-TR" sz="3200" b="1" cap="none" spc="0" dirty="0">
              <a:ln w="6600">
                <a:solidFill>
                  <a:schemeClr val="accent2"/>
                </a:solidFill>
                <a:prstDash val="solid"/>
              </a:ln>
              <a:solidFill>
                <a:srgbClr val="CC0000"/>
              </a:solidFill>
              <a:latin typeface="Times New Roman" panose="02020603050405020304" pitchFamily="18" charset="0"/>
              <a:cs typeface="Times New Roman" panose="02020603050405020304" pitchFamily="18" charset="0"/>
            </a:endParaRPr>
          </a:p>
          <a:p>
            <a:pPr algn="ctr"/>
            <a:endParaRPr lang="tr-TR" sz="3200" b="1" cap="none" spc="0" dirty="0">
              <a:ln w="6600">
                <a:solidFill>
                  <a:schemeClr val="accent2"/>
                </a:solidFill>
                <a:prstDash val="solid"/>
              </a:ln>
              <a:solidFill>
                <a:srgbClr val="CC0000"/>
              </a:solidFill>
              <a:latin typeface="Times New Roman" panose="02020603050405020304" pitchFamily="18" charset="0"/>
              <a:cs typeface="Times New Roman" panose="02020603050405020304" pitchFamily="18" charset="0"/>
            </a:endParaRPr>
          </a:p>
          <a:p>
            <a:pPr algn="ctr"/>
            <a:endParaRPr lang="tr-TR" sz="2800" b="1" cap="none" spc="0" dirty="0">
              <a:ln w="6600">
                <a:solidFill>
                  <a:schemeClr val="accent2"/>
                </a:solidFill>
                <a:prstDash val="solid"/>
              </a:ln>
              <a:solidFill>
                <a:srgbClr val="CC0000"/>
              </a:solidFill>
              <a:latin typeface="Times New Roman" panose="02020603050405020304" pitchFamily="18" charset="0"/>
              <a:cs typeface="Times New Roman" panose="02020603050405020304" pitchFamily="18" charset="0"/>
            </a:endParaRPr>
          </a:p>
          <a:p>
            <a:pPr algn="ctr"/>
            <a:r>
              <a:rPr lang="tr-TR" sz="1700" b="1" cap="none" spc="0" dirty="0">
                <a:ln w="6600">
                  <a:solidFill>
                    <a:schemeClr val="accent2"/>
                  </a:solidFill>
                  <a:prstDash val="solid"/>
                </a:ln>
                <a:solidFill>
                  <a:srgbClr val="CC0000"/>
                </a:solidFill>
                <a:latin typeface="Times New Roman" panose="02020603050405020304" pitchFamily="18" charset="0"/>
                <a:cs typeface="Times New Roman" panose="02020603050405020304" pitchFamily="18" charset="0"/>
              </a:rPr>
              <a:t>Özlem YILDIZ KARACA</a:t>
            </a:r>
          </a:p>
          <a:p>
            <a:pPr algn="ctr"/>
            <a:r>
              <a:rPr lang="tr-TR" sz="1700" b="1" cap="none" spc="0" dirty="0">
                <a:ln w="6600">
                  <a:solidFill>
                    <a:schemeClr val="accent2"/>
                  </a:solidFill>
                  <a:prstDash val="solid"/>
                </a:ln>
                <a:solidFill>
                  <a:srgbClr val="CC0000"/>
                </a:solidFill>
                <a:latin typeface="Times New Roman" panose="02020603050405020304" pitchFamily="18" charset="0"/>
                <a:cs typeface="Times New Roman" panose="02020603050405020304" pitchFamily="18" charset="0"/>
              </a:rPr>
              <a:t>İhracat Uygulamaları Şube Müdürü</a:t>
            </a:r>
          </a:p>
          <a:p>
            <a:pPr algn="ctr"/>
            <a:endParaRPr lang="tr-TR" sz="1700" b="1" cap="none" spc="0" dirty="0">
              <a:ln w="6600">
                <a:solidFill>
                  <a:schemeClr val="accent2"/>
                </a:solidFill>
                <a:prstDash val="solid"/>
              </a:ln>
              <a:solidFill>
                <a:srgbClr val="CC0000"/>
              </a:solidFill>
              <a:latin typeface="Times New Roman" panose="02020603050405020304" pitchFamily="18" charset="0"/>
              <a:cs typeface="Times New Roman" panose="02020603050405020304" pitchFamily="18" charset="0"/>
            </a:endParaRPr>
          </a:p>
          <a:p>
            <a:pPr algn="ctr"/>
            <a:r>
              <a:rPr lang="tr-TR" sz="1600" b="1" dirty="0">
                <a:ln w="6600">
                  <a:solidFill>
                    <a:schemeClr val="accent2"/>
                  </a:solidFill>
                  <a:prstDash val="solid"/>
                </a:ln>
                <a:solidFill>
                  <a:srgbClr val="CC0000"/>
                </a:solidFill>
                <a:latin typeface="Times New Roman" panose="02020603050405020304" pitchFamily="18" charset="0"/>
                <a:cs typeface="Times New Roman" panose="02020603050405020304" pitchFamily="18" charset="0"/>
              </a:rPr>
              <a:t>ORTA ANADOLU İHRACATÇI BİRLİKLERİ GENEL SEKRETERLİĞİ </a:t>
            </a:r>
          </a:p>
          <a:p>
            <a:pPr algn="ctr"/>
            <a:endParaRPr lang="tr-TR" sz="1700" b="1" dirty="0">
              <a:ln w="6600">
                <a:solidFill>
                  <a:schemeClr val="accent2"/>
                </a:solidFill>
                <a:prstDash val="solid"/>
              </a:ln>
              <a:solidFill>
                <a:srgbClr val="CC0000"/>
              </a:solidFill>
              <a:latin typeface="Times New Roman" panose="02020603050405020304" pitchFamily="18" charset="0"/>
              <a:cs typeface="Times New Roman" panose="02020603050405020304" pitchFamily="18" charset="0"/>
            </a:endParaRPr>
          </a:p>
          <a:p>
            <a:pPr algn="ctr"/>
            <a:endParaRPr lang="tr-TR" sz="1700" b="1" cap="none" spc="0" dirty="0">
              <a:ln w="6600">
                <a:solidFill>
                  <a:schemeClr val="accent2"/>
                </a:solidFill>
                <a:prstDash val="solid"/>
              </a:ln>
              <a:solidFill>
                <a:srgbClr val="CC0000"/>
              </a:solidFill>
            </a:endParaRPr>
          </a:p>
        </p:txBody>
      </p:sp>
    </p:spTree>
    <p:extLst>
      <p:ext uri="{BB962C8B-B14F-4D97-AF65-F5344CB8AC3E}">
        <p14:creationId xmlns:p14="http://schemas.microsoft.com/office/powerpoint/2010/main" val="127196080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a:p>
        </p:txBody>
      </p:sp>
      <p:sp>
        <p:nvSpPr>
          <p:cNvPr id="3" name="Content Placeholder 2"/>
          <p:cNvSpPr>
            <a:spLocks noGrp="1"/>
          </p:cNvSpPr>
          <p:nvPr>
            <p:ph idx="1"/>
          </p:nvPr>
        </p:nvSpPr>
        <p:spPr/>
        <p:txBody>
          <a:bodyPr/>
          <a:lstStyle/>
          <a:p>
            <a:endParaRPr lang="tr-TR"/>
          </a:p>
        </p:txBody>
      </p:sp>
      <p:pic>
        <p:nvPicPr>
          <p:cNvPr id="4" name="Picture 3" descr="OAIB_SUNUM_ARKAPLAN4.jpg"/>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490" y="-21869"/>
            <a:ext cx="9141939" cy="6858000"/>
          </a:xfrm>
          <a:prstGeom prst="rect">
            <a:avLst/>
          </a:prstGeom>
        </p:spPr>
      </p:pic>
      <p:sp>
        <p:nvSpPr>
          <p:cNvPr id="5" name="Rectangle 4"/>
          <p:cNvSpPr/>
          <p:nvPr/>
        </p:nvSpPr>
        <p:spPr>
          <a:xfrm>
            <a:off x="5027139" y="566060"/>
            <a:ext cx="4572000" cy="307777"/>
          </a:xfrm>
          <a:prstGeom prst="rect">
            <a:avLst/>
          </a:prstGeom>
        </p:spPr>
        <p:txBody>
          <a:bodyPr>
            <a:spAutoFit/>
          </a:bodyPr>
          <a:lstStyle/>
          <a:p>
            <a:r>
              <a:rPr lang="tr-TR" sz="1400" b="1" dirty="0">
                <a:latin typeface="Times New Roman" panose="02020603050405020304" pitchFamily="18" charset="0"/>
                <a:cs typeface="Times New Roman" panose="02020603050405020304" pitchFamily="18" charset="0"/>
              </a:rPr>
              <a:t>TARIMSAL ÜRÜNLERDE İHRACAT İADESİ</a:t>
            </a:r>
          </a:p>
        </p:txBody>
      </p:sp>
      <p:sp>
        <p:nvSpPr>
          <p:cNvPr id="6" name="TextBox 5"/>
          <p:cNvSpPr txBox="1"/>
          <p:nvPr/>
        </p:nvSpPr>
        <p:spPr>
          <a:xfrm>
            <a:off x="2212964" y="1339601"/>
            <a:ext cx="4188967" cy="461665"/>
          </a:xfrm>
          <a:prstGeom prst="rect">
            <a:avLst/>
          </a:prstGeom>
          <a:noFill/>
        </p:spPr>
        <p:txBody>
          <a:bodyPr wrap="none" rtlCol="0">
            <a:spAutoFit/>
          </a:bodyPr>
          <a:lstStyle/>
          <a:p>
            <a:r>
              <a:rPr lang="tr-TR" sz="2400" b="1" dirty="0"/>
              <a:t>GEREKLİ EVRAKLAR NELERDİR? </a:t>
            </a:r>
          </a:p>
        </p:txBody>
      </p:sp>
      <p:sp>
        <p:nvSpPr>
          <p:cNvPr id="7" name="TextBox 6"/>
          <p:cNvSpPr txBox="1"/>
          <p:nvPr/>
        </p:nvSpPr>
        <p:spPr>
          <a:xfrm>
            <a:off x="1115616" y="2267030"/>
            <a:ext cx="3285726" cy="2308324"/>
          </a:xfrm>
          <a:prstGeom prst="rect">
            <a:avLst/>
          </a:prstGeom>
          <a:noFill/>
        </p:spPr>
        <p:txBody>
          <a:bodyPr wrap="square" rtlCol="0">
            <a:spAutoFit/>
          </a:bodyPr>
          <a:lstStyle/>
          <a:p>
            <a:r>
              <a:rPr lang="tr-TR" b="1" u="sng" dirty="0"/>
              <a:t>İlk Başvuru;</a:t>
            </a:r>
          </a:p>
          <a:p>
            <a:pPr marL="285750" indent="-285750">
              <a:buFont typeface="Wingdings" panose="05000000000000000000" pitchFamily="2" charset="2"/>
              <a:buChar char="Ø"/>
            </a:pPr>
            <a:r>
              <a:rPr lang="tr-TR" b="1" dirty="0"/>
              <a:t>Dilekçe</a:t>
            </a:r>
          </a:p>
          <a:p>
            <a:pPr marL="285750" indent="-285750">
              <a:buFont typeface="Wingdings" panose="05000000000000000000" pitchFamily="2" charset="2"/>
              <a:buChar char="Ø"/>
            </a:pPr>
            <a:r>
              <a:rPr lang="tr-TR" b="1" dirty="0"/>
              <a:t>Kapasite Raporu*</a:t>
            </a:r>
          </a:p>
          <a:p>
            <a:r>
              <a:rPr lang="tr-TR" b="1" dirty="0"/>
              <a:t>      (meyve suyu ve pekmez)</a:t>
            </a:r>
          </a:p>
          <a:p>
            <a:pPr marL="285750" indent="-285750">
              <a:buFont typeface="Wingdings" panose="05000000000000000000" pitchFamily="2" charset="2"/>
              <a:buChar char="Ø"/>
            </a:pPr>
            <a:r>
              <a:rPr lang="tr-TR" b="1" dirty="0"/>
              <a:t>İmza Sirküleri</a:t>
            </a:r>
          </a:p>
          <a:p>
            <a:pPr marL="285750" indent="-285750">
              <a:buFont typeface="Wingdings" panose="05000000000000000000" pitchFamily="2" charset="2"/>
              <a:buChar char="Ø"/>
            </a:pPr>
            <a:r>
              <a:rPr lang="tr-TR" b="1" dirty="0"/>
              <a:t>Ticaret Sicil Gazetesi</a:t>
            </a:r>
          </a:p>
          <a:p>
            <a:pPr marL="285750" indent="-285750">
              <a:buFont typeface="Wingdings" panose="05000000000000000000" pitchFamily="2" charset="2"/>
              <a:buChar char="Ø"/>
            </a:pPr>
            <a:r>
              <a:rPr lang="tr-TR" b="1" dirty="0"/>
              <a:t>Vergi Mükellefiyet Yazısı</a:t>
            </a:r>
          </a:p>
          <a:p>
            <a:pPr marL="285750" indent="-285750">
              <a:buFont typeface="Wingdings" panose="05000000000000000000" pitchFamily="2" charset="2"/>
              <a:buChar char="Ø"/>
            </a:pPr>
            <a:endParaRPr lang="tr-TR" dirty="0"/>
          </a:p>
        </p:txBody>
      </p:sp>
      <p:sp>
        <p:nvSpPr>
          <p:cNvPr id="8" name="TextBox 7"/>
          <p:cNvSpPr txBox="1"/>
          <p:nvPr/>
        </p:nvSpPr>
        <p:spPr>
          <a:xfrm>
            <a:off x="4860032" y="2267030"/>
            <a:ext cx="3678764" cy="3139321"/>
          </a:xfrm>
          <a:prstGeom prst="rect">
            <a:avLst/>
          </a:prstGeom>
          <a:noFill/>
        </p:spPr>
        <p:txBody>
          <a:bodyPr wrap="none" rtlCol="0">
            <a:spAutoFit/>
          </a:bodyPr>
          <a:lstStyle/>
          <a:p>
            <a:r>
              <a:rPr lang="tr-TR" b="1" u="sng" dirty="0"/>
              <a:t>Her Başvuru;</a:t>
            </a:r>
          </a:p>
          <a:p>
            <a:pPr marL="285750" indent="-285750">
              <a:buFont typeface="Wingdings" panose="05000000000000000000" pitchFamily="2" charset="2"/>
              <a:buChar char="Ø"/>
            </a:pPr>
            <a:r>
              <a:rPr lang="tr-TR" b="1" dirty="0"/>
              <a:t>Dilekçe</a:t>
            </a:r>
          </a:p>
          <a:p>
            <a:pPr marL="285750" indent="-285750">
              <a:buFont typeface="Wingdings" panose="05000000000000000000" pitchFamily="2" charset="2"/>
              <a:buChar char="Ø"/>
            </a:pPr>
            <a:r>
              <a:rPr lang="tr-TR" b="1" dirty="0"/>
              <a:t>Gümrük Beyannamesi* </a:t>
            </a:r>
          </a:p>
          <a:p>
            <a:pPr marL="285750" indent="-285750">
              <a:buFont typeface="Wingdings" panose="05000000000000000000" pitchFamily="2" charset="2"/>
              <a:buChar char="Ø"/>
            </a:pPr>
            <a:r>
              <a:rPr lang="tr-TR" b="1" dirty="0"/>
              <a:t>İhracat Faturası</a:t>
            </a:r>
          </a:p>
          <a:p>
            <a:pPr marL="285750" indent="-285750">
              <a:buFont typeface="Wingdings" panose="05000000000000000000" pitchFamily="2" charset="2"/>
              <a:buChar char="Ø"/>
            </a:pPr>
            <a:r>
              <a:rPr lang="tr-TR" b="1" dirty="0"/>
              <a:t>Firma Beyanı </a:t>
            </a:r>
          </a:p>
          <a:p>
            <a:pPr marL="285750" indent="-285750">
              <a:buFont typeface="Wingdings" panose="05000000000000000000" pitchFamily="2" charset="2"/>
              <a:buChar char="Ø"/>
            </a:pPr>
            <a:r>
              <a:rPr lang="tr-TR" b="1" dirty="0"/>
              <a:t>Temlikname ve Taahhütnameler</a:t>
            </a:r>
          </a:p>
          <a:p>
            <a:pPr marL="285750" indent="-285750">
              <a:buFont typeface="Wingdings" panose="05000000000000000000" pitchFamily="2" charset="2"/>
              <a:buChar char="Ø"/>
            </a:pPr>
            <a:r>
              <a:rPr lang="tr-TR" b="1" dirty="0"/>
              <a:t>SGK Borçsuzluk Belgesi</a:t>
            </a:r>
          </a:p>
          <a:p>
            <a:pPr marL="285750" indent="-285750">
              <a:buFont typeface="Wingdings" panose="05000000000000000000" pitchFamily="2" charset="2"/>
              <a:buChar char="Ø"/>
            </a:pPr>
            <a:r>
              <a:rPr lang="tr-TR" b="1" dirty="0"/>
              <a:t>ARGE-FAR Raporu ( şeker katkısız </a:t>
            </a:r>
          </a:p>
          <a:p>
            <a:r>
              <a:rPr lang="tr-TR" b="1" dirty="0"/>
              <a:t>     konsantre meyve suyu )</a:t>
            </a:r>
          </a:p>
          <a:p>
            <a:pPr marL="285750" indent="-285750">
              <a:buFont typeface="Wingdings" panose="05000000000000000000" pitchFamily="2" charset="2"/>
              <a:buChar char="Ø"/>
            </a:pPr>
            <a:r>
              <a:rPr lang="tr-TR" b="1" dirty="0"/>
              <a:t>Durum Tespit Tutanağı </a:t>
            </a:r>
          </a:p>
          <a:p>
            <a:r>
              <a:rPr lang="tr-TR" b="1" dirty="0"/>
              <a:t>      (Zeytin, Zeytinyağı İhracatı ) </a:t>
            </a:r>
          </a:p>
        </p:txBody>
      </p:sp>
    </p:spTree>
    <p:extLst>
      <p:ext uri="{BB962C8B-B14F-4D97-AF65-F5344CB8AC3E}">
        <p14:creationId xmlns:p14="http://schemas.microsoft.com/office/powerpoint/2010/main" val="181590230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a:p>
        </p:txBody>
      </p:sp>
      <p:sp>
        <p:nvSpPr>
          <p:cNvPr id="3" name="Content Placeholder 2"/>
          <p:cNvSpPr>
            <a:spLocks noGrp="1"/>
          </p:cNvSpPr>
          <p:nvPr>
            <p:ph idx="1"/>
          </p:nvPr>
        </p:nvSpPr>
        <p:spPr/>
        <p:txBody>
          <a:bodyPr/>
          <a:lstStyle/>
          <a:p>
            <a:endParaRPr lang="tr-TR"/>
          </a:p>
        </p:txBody>
      </p:sp>
      <p:pic>
        <p:nvPicPr>
          <p:cNvPr id="4" name="Picture 3" descr="OAIB_SUNUM_ARKAPLAN4.jpg"/>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4365" y="-171400"/>
            <a:ext cx="9141939" cy="6858000"/>
          </a:xfrm>
          <a:prstGeom prst="rect">
            <a:avLst/>
          </a:prstGeom>
        </p:spPr>
      </p:pic>
      <p:sp>
        <p:nvSpPr>
          <p:cNvPr id="5" name="Rectangle 4"/>
          <p:cNvSpPr/>
          <p:nvPr/>
        </p:nvSpPr>
        <p:spPr>
          <a:xfrm>
            <a:off x="5027139" y="581365"/>
            <a:ext cx="4572000" cy="307777"/>
          </a:xfrm>
          <a:prstGeom prst="rect">
            <a:avLst/>
          </a:prstGeom>
        </p:spPr>
        <p:txBody>
          <a:bodyPr>
            <a:spAutoFit/>
          </a:bodyPr>
          <a:lstStyle/>
          <a:p>
            <a:r>
              <a:rPr lang="tr-TR" sz="1400" b="1" dirty="0">
                <a:latin typeface="Times New Roman" panose="02020603050405020304" pitchFamily="18" charset="0"/>
                <a:cs typeface="Times New Roman" panose="02020603050405020304" pitchFamily="18" charset="0"/>
              </a:rPr>
              <a:t>TARIMSAL ÜRÜNLERDE İHRACAT İADESİ</a:t>
            </a:r>
          </a:p>
        </p:txBody>
      </p:sp>
      <p:sp>
        <p:nvSpPr>
          <p:cNvPr id="6" name="TextBox 5"/>
          <p:cNvSpPr txBox="1"/>
          <p:nvPr/>
        </p:nvSpPr>
        <p:spPr>
          <a:xfrm>
            <a:off x="2339752" y="1390341"/>
            <a:ext cx="5479385" cy="461665"/>
          </a:xfrm>
          <a:prstGeom prst="rect">
            <a:avLst/>
          </a:prstGeom>
          <a:noFill/>
        </p:spPr>
        <p:txBody>
          <a:bodyPr wrap="none" rtlCol="0">
            <a:spAutoFit/>
          </a:bodyPr>
          <a:lstStyle/>
          <a:p>
            <a:r>
              <a:rPr lang="tr-TR" sz="2400" b="1" dirty="0"/>
              <a:t>İMALATÇIYA DEVİR İŞLEMİ NASIL YAPILIR?</a:t>
            </a:r>
          </a:p>
        </p:txBody>
      </p:sp>
      <p:sp>
        <p:nvSpPr>
          <p:cNvPr id="7" name="TextBox 6"/>
          <p:cNvSpPr txBox="1"/>
          <p:nvPr/>
        </p:nvSpPr>
        <p:spPr>
          <a:xfrm>
            <a:off x="899592" y="2170403"/>
            <a:ext cx="7874720" cy="2308324"/>
          </a:xfrm>
          <a:prstGeom prst="rect">
            <a:avLst/>
          </a:prstGeom>
          <a:noFill/>
        </p:spPr>
        <p:txBody>
          <a:bodyPr wrap="none" rtlCol="0">
            <a:spAutoFit/>
          </a:bodyPr>
          <a:lstStyle/>
          <a:p>
            <a:pPr marL="285750" indent="-285750" algn="just">
              <a:buFont typeface="Wingdings" panose="05000000000000000000" pitchFamily="2" charset="2"/>
              <a:buChar char="q"/>
            </a:pPr>
            <a:r>
              <a:rPr lang="tr-TR" b="1" dirty="0"/>
              <a:t>İhracatçının hakedişini imalatçıya devretmesi halinde, imalatçı bilgisinin </a:t>
            </a:r>
          </a:p>
          <a:p>
            <a:pPr algn="just"/>
            <a:r>
              <a:rPr lang="tr-TR" b="1" dirty="0"/>
              <a:t>     beyannamede yer alması şartıyla imalatçı firma da tarımsal iade desteğinden </a:t>
            </a:r>
          </a:p>
          <a:p>
            <a:pPr algn="just"/>
            <a:r>
              <a:rPr lang="tr-TR" b="1" dirty="0"/>
              <a:t>     yararlanabilir.</a:t>
            </a:r>
          </a:p>
          <a:p>
            <a:endParaRPr lang="tr-TR" b="1" dirty="0"/>
          </a:p>
          <a:p>
            <a:r>
              <a:rPr lang="tr-TR" b="1" dirty="0"/>
              <a:t>        Devir İşlemi İçin Gerekli Evraklar;</a:t>
            </a:r>
          </a:p>
          <a:p>
            <a:pPr marL="1200150" lvl="2" indent="-285750">
              <a:buFont typeface="Wingdings" panose="05000000000000000000" pitchFamily="2" charset="2"/>
              <a:buChar char="ü"/>
            </a:pPr>
            <a:r>
              <a:rPr lang="tr-TR" b="1" dirty="0"/>
              <a:t>Temliknameler</a:t>
            </a:r>
          </a:p>
          <a:p>
            <a:pPr marL="1200150" lvl="2" indent="-285750">
              <a:buFont typeface="Wingdings" panose="05000000000000000000" pitchFamily="2" charset="2"/>
              <a:buChar char="ü"/>
            </a:pPr>
            <a:r>
              <a:rPr lang="tr-TR" b="1" dirty="0"/>
              <a:t>Kapasite Raporu veya Sanayi Sicil Belgesi ( İmalatçı, ilk başvuru için )</a:t>
            </a:r>
          </a:p>
          <a:p>
            <a:pPr marL="1200150" lvl="2" indent="-285750">
              <a:buFont typeface="Wingdings" panose="05000000000000000000" pitchFamily="2" charset="2"/>
              <a:buChar char="ü"/>
            </a:pPr>
            <a:r>
              <a:rPr lang="tr-TR" b="1" dirty="0"/>
              <a:t>İmalatçının ihracatçıya düzenlemiş olduğu fatura (aslı )                 </a:t>
            </a:r>
          </a:p>
        </p:txBody>
      </p:sp>
    </p:spTree>
    <p:extLst>
      <p:ext uri="{BB962C8B-B14F-4D97-AF65-F5344CB8AC3E}">
        <p14:creationId xmlns:p14="http://schemas.microsoft.com/office/powerpoint/2010/main" val="379786881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a:p>
        </p:txBody>
      </p:sp>
      <p:sp>
        <p:nvSpPr>
          <p:cNvPr id="3" name="Content Placeholder 2"/>
          <p:cNvSpPr>
            <a:spLocks noGrp="1"/>
          </p:cNvSpPr>
          <p:nvPr>
            <p:ph idx="1"/>
          </p:nvPr>
        </p:nvSpPr>
        <p:spPr/>
        <p:txBody>
          <a:bodyPr/>
          <a:lstStyle/>
          <a:p>
            <a:endParaRPr lang="tr-TR"/>
          </a:p>
        </p:txBody>
      </p:sp>
      <p:pic>
        <p:nvPicPr>
          <p:cNvPr id="4" name="Picture 3" descr="OAIB_SUNUM_ARKAPLAN4.jpg"/>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9141939" cy="6858000"/>
          </a:xfrm>
          <a:prstGeom prst="rect">
            <a:avLst/>
          </a:prstGeom>
        </p:spPr>
      </p:pic>
      <p:sp>
        <p:nvSpPr>
          <p:cNvPr id="5" name="Rectangle 4"/>
          <p:cNvSpPr/>
          <p:nvPr/>
        </p:nvSpPr>
        <p:spPr>
          <a:xfrm>
            <a:off x="4427984" y="620688"/>
            <a:ext cx="4572000" cy="307777"/>
          </a:xfrm>
          <a:prstGeom prst="rect">
            <a:avLst/>
          </a:prstGeom>
        </p:spPr>
        <p:txBody>
          <a:bodyPr>
            <a:spAutoFit/>
          </a:bodyPr>
          <a:lstStyle/>
          <a:p>
            <a:r>
              <a:rPr lang="tr-TR" sz="1400" b="1" dirty="0">
                <a:latin typeface="Times New Roman" panose="02020603050405020304" pitchFamily="18" charset="0"/>
                <a:cs typeface="Times New Roman" panose="02020603050405020304" pitchFamily="18" charset="0"/>
              </a:rPr>
              <a:t>TARIMSAL ÜRÜNLERDE İHRACAT İADESİ</a:t>
            </a:r>
          </a:p>
        </p:txBody>
      </p:sp>
      <p:sp>
        <p:nvSpPr>
          <p:cNvPr id="6" name="TextBox 5"/>
          <p:cNvSpPr txBox="1"/>
          <p:nvPr/>
        </p:nvSpPr>
        <p:spPr>
          <a:xfrm>
            <a:off x="2195736" y="1598890"/>
            <a:ext cx="4305474" cy="400110"/>
          </a:xfrm>
          <a:prstGeom prst="rect">
            <a:avLst/>
          </a:prstGeom>
          <a:noFill/>
        </p:spPr>
        <p:txBody>
          <a:bodyPr wrap="none" rtlCol="0">
            <a:spAutoFit/>
          </a:bodyPr>
          <a:lstStyle/>
          <a:p>
            <a:r>
              <a:rPr lang="tr-TR" sz="2000" b="1" dirty="0"/>
              <a:t>SERBEST BÖLGELERE YAPILAN İHRACAT</a:t>
            </a:r>
          </a:p>
        </p:txBody>
      </p:sp>
      <p:sp>
        <p:nvSpPr>
          <p:cNvPr id="7" name="TextBox 6"/>
          <p:cNvSpPr txBox="1"/>
          <p:nvPr/>
        </p:nvSpPr>
        <p:spPr>
          <a:xfrm>
            <a:off x="1414295" y="2157187"/>
            <a:ext cx="6313348" cy="1631216"/>
          </a:xfrm>
          <a:prstGeom prst="rect">
            <a:avLst/>
          </a:prstGeom>
          <a:noFill/>
        </p:spPr>
        <p:txBody>
          <a:bodyPr wrap="square" rtlCol="0">
            <a:spAutoFit/>
          </a:bodyPr>
          <a:lstStyle/>
          <a:p>
            <a:pPr algn="just"/>
            <a:r>
              <a:rPr lang="tr-TR" sz="2000" b="1" dirty="0"/>
              <a:t>Türkiye’deki Serbest Bölgelere yapılan ihracatların,  ihracat iadesi yardımlarına konu olabilmesi için, bahse konu ürünün üçüncü ülkelere gönderildiğinin </a:t>
            </a:r>
            <a:r>
              <a:rPr lang="tr-TR" sz="2000" b="1" u="sng" dirty="0"/>
              <a:t>Serbest Bölge İşlem Formu ve Üretim Bildirim Formu</a:t>
            </a:r>
            <a:r>
              <a:rPr lang="tr-TR" sz="2000" b="1" dirty="0"/>
              <a:t> ile tevsik edilmesi gerekmektedir.</a:t>
            </a:r>
          </a:p>
        </p:txBody>
      </p:sp>
    </p:spTree>
    <p:extLst>
      <p:ext uri="{BB962C8B-B14F-4D97-AF65-F5344CB8AC3E}">
        <p14:creationId xmlns:p14="http://schemas.microsoft.com/office/powerpoint/2010/main" val="270056374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a:p>
        </p:txBody>
      </p:sp>
      <p:sp>
        <p:nvSpPr>
          <p:cNvPr id="3" name="Content Placeholder 2"/>
          <p:cNvSpPr>
            <a:spLocks noGrp="1"/>
          </p:cNvSpPr>
          <p:nvPr>
            <p:ph idx="1"/>
          </p:nvPr>
        </p:nvSpPr>
        <p:spPr/>
        <p:txBody>
          <a:bodyPr/>
          <a:lstStyle/>
          <a:p>
            <a:endParaRPr lang="tr-TR"/>
          </a:p>
        </p:txBody>
      </p:sp>
      <p:pic>
        <p:nvPicPr>
          <p:cNvPr id="4" name="Picture 3" descr="OAIB_SUNUM_ARKAPLAN4.jpg"/>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5121" y="-171400"/>
            <a:ext cx="9165704" cy="7029400"/>
          </a:xfrm>
          <a:prstGeom prst="rect">
            <a:avLst/>
          </a:prstGeom>
        </p:spPr>
      </p:pic>
      <p:sp>
        <p:nvSpPr>
          <p:cNvPr id="5" name="Rectangle 4"/>
          <p:cNvSpPr/>
          <p:nvPr/>
        </p:nvSpPr>
        <p:spPr>
          <a:xfrm>
            <a:off x="5004048" y="380013"/>
            <a:ext cx="4572000" cy="307777"/>
          </a:xfrm>
          <a:prstGeom prst="rect">
            <a:avLst/>
          </a:prstGeom>
        </p:spPr>
        <p:txBody>
          <a:bodyPr>
            <a:spAutoFit/>
          </a:bodyPr>
          <a:lstStyle/>
          <a:p>
            <a:r>
              <a:rPr lang="tr-TR" sz="1400" b="1" dirty="0">
                <a:latin typeface="Times New Roman" panose="02020603050405020304" pitchFamily="18" charset="0"/>
                <a:cs typeface="Times New Roman" panose="02020603050405020304" pitchFamily="18" charset="0"/>
              </a:rPr>
              <a:t>TARIMSAL ÜRÜNLERDE İHRACAT İADESİ</a:t>
            </a:r>
          </a:p>
        </p:txBody>
      </p:sp>
      <p:sp>
        <p:nvSpPr>
          <p:cNvPr id="6" name="Rectangle 5"/>
          <p:cNvSpPr/>
          <p:nvPr/>
        </p:nvSpPr>
        <p:spPr>
          <a:xfrm>
            <a:off x="2051720" y="1408718"/>
            <a:ext cx="4315477" cy="400110"/>
          </a:xfrm>
          <a:prstGeom prst="rect">
            <a:avLst/>
          </a:prstGeom>
        </p:spPr>
        <p:txBody>
          <a:bodyPr wrap="none">
            <a:spAutoFit/>
          </a:bodyPr>
          <a:lstStyle/>
          <a:p>
            <a:r>
              <a:rPr lang="tr-TR" sz="2000" b="1" dirty="0"/>
              <a:t>DOSYANIN SONUÇLANDIRILMA SÜRECİ</a:t>
            </a:r>
          </a:p>
        </p:txBody>
      </p:sp>
      <p:sp>
        <p:nvSpPr>
          <p:cNvPr id="7" name="TextBox 6"/>
          <p:cNvSpPr txBox="1"/>
          <p:nvPr/>
        </p:nvSpPr>
        <p:spPr>
          <a:xfrm>
            <a:off x="700954" y="2140555"/>
            <a:ext cx="7399438" cy="2862322"/>
          </a:xfrm>
          <a:prstGeom prst="rect">
            <a:avLst/>
          </a:prstGeom>
          <a:noFill/>
        </p:spPr>
        <p:txBody>
          <a:bodyPr wrap="square" rtlCol="0">
            <a:spAutoFit/>
          </a:bodyPr>
          <a:lstStyle/>
          <a:p>
            <a:pPr marL="285750" indent="-285750" algn="just">
              <a:buFont typeface="Wingdings" panose="05000000000000000000" pitchFamily="2" charset="2"/>
              <a:buChar char="q"/>
            </a:pPr>
            <a:r>
              <a:rPr lang="tr-TR" b="1" dirty="0"/>
              <a:t>İhracatçı firma veya firma adına işlem yapmaya yetkili danışmanlık      firması, gerekli evraklar ile birlikte, doğrudan bağlı bulunulan ya da kanuni merkez veya şubelerinin bulunduğu yerdeki İhracatçı Birliği’ne başvuruda bulunur. </a:t>
            </a:r>
            <a:r>
              <a:rPr lang="tr-TR" b="1" dirty="0">
                <a:solidFill>
                  <a:srgbClr val="FF0000"/>
                </a:solidFill>
              </a:rPr>
              <a:t>(***31 Mart 2020 tarihine kadar)</a:t>
            </a:r>
          </a:p>
          <a:p>
            <a:pPr algn="just"/>
            <a:r>
              <a:rPr lang="tr-TR" b="1" dirty="0"/>
              <a:t>              </a:t>
            </a:r>
          </a:p>
          <a:p>
            <a:pPr marL="285750" indent="-285750" algn="just">
              <a:buFont typeface="Wingdings" panose="05000000000000000000" pitchFamily="2" charset="2"/>
              <a:buChar char="q"/>
            </a:pPr>
            <a:r>
              <a:rPr lang="tr-TR" b="1" dirty="0"/>
              <a:t>İhracatçı Birlikleri’nde beyannameler incelenerek, e-birlik sistemine girişleri yapılmak suretiyle kayıt edildikten sonra, firmaya ait hakedişi gösteren tahakkuk listesi Ticaret Bakanlığı kanalıyla Türkiye Cumhuriyet Merkez Bankası’nın firma merkezinin yer aldığı il şubesine gönderilir. </a:t>
            </a:r>
          </a:p>
          <a:p>
            <a:pPr algn="just"/>
            <a:endParaRPr lang="tr-TR" b="1" dirty="0"/>
          </a:p>
        </p:txBody>
      </p:sp>
    </p:spTree>
    <p:extLst>
      <p:ext uri="{BB962C8B-B14F-4D97-AF65-F5344CB8AC3E}">
        <p14:creationId xmlns:p14="http://schemas.microsoft.com/office/powerpoint/2010/main" val="52829473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a:p>
        </p:txBody>
      </p:sp>
      <p:pic>
        <p:nvPicPr>
          <p:cNvPr id="10" name="Content Placeholder 9"/>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3924300" y="3215481"/>
            <a:ext cx="1295400" cy="1295400"/>
          </a:xfrm>
        </p:spPr>
      </p:pic>
      <p:pic>
        <p:nvPicPr>
          <p:cNvPr id="4" name="Picture 3" descr="OAIB_SUNUM_ARKAPLAN4.jp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9994" y="0"/>
            <a:ext cx="9141939" cy="6858000"/>
          </a:xfrm>
          <a:prstGeom prst="rect">
            <a:avLst/>
          </a:prstGeom>
          <a:ln>
            <a:solidFill>
              <a:srgbClr val="FFFFFF"/>
            </a:solidFill>
          </a:ln>
        </p:spPr>
      </p:pic>
      <p:sp>
        <p:nvSpPr>
          <p:cNvPr id="5" name="Rectangle 4"/>
          <p:cNvSpPr/>
          <p:nvPr/>
        </p:nvSpPr>
        <p:spPr>
          <a:xfrm>
            <a:off x="4572000" y="561253"/>
            <a:ext cx="4572000" cy="307777"/>
          </a:xfrm>
          <a:prstGeom prst="rect">
            <a:avLst/>
          </a:prstGeom>
        </p:spPr>
        <p:txBody>
          <a:bodyPr>
            <a:spAutoFit/>
          </a:bodyPr>
          <a:lstStyle/>
          <a:p>
            <a:r>
              <a:rPr lang="tr-TR" sz="1400" b="1" dirty="0">
                <a:latin typeface="Times New Roman" panose="02020603050405020304" pitchFamily="18" charset="0"/>
                <a:cs typeface="Times New Roman" panose="02020603050405020304" pitchFamily="18" charset="0"/>
              </a:rPr>
              <a:t>TARIMSAL ÜRÜNLERDE İHRACAT İADESİ</a:t>
            </a:r>
          </a:p>
        </p:txBody>
      </p:sp>
      <p:pic>
        <p:nvPicPr>
          <p:cNvPr id="8" name="Picture 7" descr="OAIB_LOGO_TR_800x370"/>
          <p:cNvPicPr/>
          <p:nvPr/>
        </p:nvPicPr>
        <p:blipFill>
          <a:blip r:embed="rId4">
            <a:extLst>
              <a:ext uri="{28A0092B-C50C-407E-A947-70E740481C1C}">
                <a14:useLocalDpi xmlns:a14="http://schemas.microsoft.com/office/drawing/2010/main" val="0"/>
              </a:ext>
            </a:extLst>
          </a:blip>
          <a:srcRect/>
          <a:stretch>
            <a:fillRect/>
          </a:stretch>
        </p:blipFill>
        <p:spPr bwMode="auto">
          <a:xfrm>
            <a:off x="3200339" y="2837151"/>
            <a:ext cx="1443799" cy="637152"/>
          </a:xfrm>
          <a:prstGeom prst="rect">
            <a:avLst/>
          </a:prstGeom>
          <a:noFill/>
          <a:ln>
            <a:noFill/>
          </a:ln>
        </p:spPr>
      </p:pic>
      <p:sp>
        <p:nvSpPr>
          <p:cNvPr id="15" name="Rectangle 14"/>
          <p:cNvSpPr/>
          <p:nvPr/>
        </p:nvSpPr>
        <p:spPr>
          <a:xfrm>
            <a:off x="2459832" y="1553016"/>
            <a:ext cx="3264296" cy="603414"/>
          </a:xfrm>
          <a:prstGeom prst="rect">
            <a:avLst/>
          </a:prstGeom>
          <a:noFill/>
        </p:spPr>
        <p:txBody>
          <a:bodyPr wrap="square" lIns="91440" tIns="45720" rIns="91440" bIns="45720">
            <a:spAutoFit/>
            <a:scene3d>
              <a:camera prst="orthographicFront"/>
              <a:lightRig rig="threePt" dir="t"/>
            </a:scene3d>
            <a:sp3d extrusionH="57150">
              <a:bevelT w="50800" h="38100" prst="riblet"/>
            </a:sp3d>
          </a:bodyPr>
          <a:lstStyle/>
          <a:p>
            <a:pPr algn="ctr"/>
            <a:r>
              <a:rPr lang="tr-TR" sz="3200" b="1" dirty="0">
                <a:ln w="6600">
                  <a:solidFill>
                    <a:srgbClr val="C00000"/>
                  </a:solidFill>
                  <a:prstDash val="solid"/>
                </a:ln>
                <a:solidFill>
                  <a:srgbClr val="FFFFFF"/>
                </a:solidFill>
                <a:effectLst>
                  <a:outerShdw dist="38100" dir="2700000" algn="tl" rotWithShape="0">
                    <a:schemeClr val="accent2"/>
                  </a:outerShdw>
                </a:effectLst>
              </a:rPr>
              <a:t>İHRACATÇI FİRMA</a:t>
            </a:r>
            <a:endParaRPr lang="en-US" sz="3200" b="1" dirty="0">
              <a:ln w="6600">
                <a:solidFill>
                  <a:srgbClr val="C00000"/>
                </a:solidFill>
                <a:prstDash val="solid"/>
              </a:ln>
              <a:solidFill>
                <a:srgbClr val="FFFFFF"/>
              </a:solidFill>
              <a:effectLst>
                <a:outerShdw dist="38100" dir="2700000" algn="tl" rotWithShape="0">
                  <a:schemeClr val="accent2"/>
                </a:outerShdw>
              </a:effectLst>
            </a:endParaRPr>
          </a:p>
        </p:txBody>
      </p:sp>
      <p:pic>
        <p:nvPicPr>
          <p:cNvPr id="3" name="Picture 2"/>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4867383" y="4606632"/>
            <a:ext cx="1288793" cy="1035379"/>
          </a:xfrm>
          <a:prstGeom prst="rect">
            <a:avLst/>
          </a:prstGeom>
        </p:spPr>
      </p:pic>
      <p:pic>
        <p:nvPicPr>
          <p:cNvPr id="1026" name="Picture 2" descr="C:\Users\AHIA\Desktop\ticaret bakanlığı yeni logo.png"/>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2339752" y="4635804"/>
            <a:ext cx="1008112" cy="1008112"/>
          </a:xfrm>
          <a:prstGeom prst="rect">
            <a:avLst/>
          </a:prstGeom>
          <a:noFill/>
          <a:extLst>
            <a:ext uri="{909E8E84-426E-40DD-AFC4-6F175D3DCCD1}">
              <a14:hiddenFill xmlns:a14="http://schemas.microsoft.com/office/drawing/2010/main">
                <a:solidFill>
                  <a:srgbClr val="FFFFFF"/>
                </a:solidFill>
              </a14:hiddenFill>
            </a:ext>
          </a:extLst>
        </p:spPr>
      </p:pic>
      <p:sp>
        <p:nvSpPr>
          <p:cNvPr id="12" name="TextBox 11"/>
          <p:cNvSpPr txBox="1"/>
          <p:nvPr/>
        </p:nvSpPr>
        <p:spPr>
          <a:xfrm>
            <a:off x="4932040" y="3738518"/>
            <a:ext cx="1888209" cy="338554"/>
          </a:xfrm>
          <a:prstGeom prst="rect">
            <a:avLst/>
          </a:prstGeom>
          <a:noFill/>
        </p:spPr>
        <p:txBody>
          <a:bodyPr wrap="none" rtlCol="0">
            <a:spAutoFit/>
          </a:bodyPr>
          <a:lstStyle/>
          <a:p>
            <a:r>
              <a:rPr lang="tr-TR" sz="1600" b="1" dirty="0"/>
              <a:t>Firma Hakediş Yazısı</a:t>
            </a:r>
          </a:p>
        </p:txBody>
      </p:sp>
      <p:cxnSp>
        <p:nvCxnSpPr>
          <p:cNvPr id="22" name="Straight Arrow Connector 21"/>
          <p:cNvCxnSpPr/>
          <p:nvPr/>
        </p:nvCxnSpPr>
        <p:spPr>
          <a:xfrm>
            <a:off x="3491750" y="5139860"/>
            <a:ext cx="1224266" cy="0"/>
          </a:xfrm>
          <a:prstGeom prst="straightConnector1">
            <a:avLst/>
          </a:prstGeom>
          <a:ln>
            <a:solidFill>
              <a:srgbClr val="FF3300"/>
            </a:solidFill>
            <a:tailEnd type="arrow"/>
          </a:ln>
        </p:spPr>
        <p:style>
          <a:lnRef idx="3">
            <a:schemeClr val="dk1"/>
          </a:lnRef>
          <a:fillRef idx="0">
            <a:schemeClr val="dk1"/>
          </a:fillRef>
          <a:effectRef idx="2">
            <a:schemeClr val="dk1"/>
          </a:effectRef>
          <a:fontRef idx="minor">
            <a:schemeClr val="tx1"/>
          </a:fontRef>
        </p:style>
      </p:cxnSp>
      <p:cxnSp>
        <p:nvCxnSpPr>
          <p:cNvPr id="24" name="Straight Arrow Connector 23"/>
          <p:cNvCxnSpPr/>
          <p:nvPr/>
        </p:nvCxnSpPr>
        <p:spPr>
          <a:xfrm flipH="1">
            <a:off x="2843808" y="3573016"/>
            <a:ext cx="356531" cy="864096"/>
          </a:xfrm>
          <a:prstGeom prst="straightConnector1">
            <a:avLst/>
          </a:prstGeom>
          <a:ln>
            <a:solidFill>
              <a:srgbClr val="FF3300"/>
            </a:solidFill>
            <a:tailEnd type="arrow"/>
          </a:ln>
        </p:spPr>
        <p:style>
          <a:lnRef idx="3">
            <a:schemeClr val="dk1"/>
          </a:lnRef>
          <a:fillRef idx="0">
            <a:schemeClr val="dk1"/>
          </a:fillRef>
          <a:effectRef idx="2">
            <a:schemeClr val="dk1"/>
          </a:effectRef>
          <a:fontRef idx="minor">
            <a:schemeClr val="tx1"/>
          </a:fontRef>
        </p:style>
      </p:cxnSp>
      <p:sp>
        <p:nvSpPr>
          <p:cNvPr id="7" name="TextBox 6"/>
          <p:cNvSpPr txBox="1"/>
          <p:nvPr/>
        </p:nvSpPr>
        <p:spPr>
          <a:xfrm>
            <a:off x="1475656" y="3738518"/>
            <a:ext cx="1548437" cy="338554"/>
          </a:xfrm>
          <a:prstGeom prst="rect">
            <a:avLst/>
          </a:prstGeom>
          <a:noFill/>
        </p:spPr>
        <p:txBody>
          <a:bodyPr wrap="none" rtlCol="0">
            <a:spAutoFit/>
          </a:bodyPr>
          <a:lstStyle/>
          <a:p>
            <a:r>
              <a:rPr lang="tr-TR" sz="1600" b="1" dirty="0"/>
              <a:t>Tahakkuk Listesi</a:t>
            </a:r>
          </a:p>
        </p:txBody>
      </p:sp>
      <p:cxnSp>
        <p:nvCxnSpPr>
          <p:cNvPr id="32" name="Straight Arrow Connector 31"/>
          <p:cNvCxnSpPr/>
          <p:nvPr/>
        </p:nvCxnSpPr>
        <p:spPr>
          <a:xfrm>
            <a:off x="4716016" y="3212976"/>
            <a:ext cx="795763" cy="525542"/>
          </a:xfrm>
          <a:prstGeom prst="straightConnector1">
            <a:avLst/>
          </a:prstGeom>
          <a:ln>
            <a:solidFill>
              <a:srgbClr val="FF3300"/>
            </a:solidFill>
            <a:tailEnd type="arrow"/>
          </a:ln>
        </p:spPr>
        <p:style>
          <a:lnRef idx="3">
            <a:schemeClr val="dk1"/>
          </a:lnRef>
          <a:fillRef idx="0">
            <a:schemeClr val="dk1"/>
          </a:fillRef>
          <a:effectRef idx="2">
            <a:schemeClr val="dk1"/>
          </a:effectRef>
          <a:fontRef idx="minor">
            <a:schemeClr val="tx1"/>
          </a:fontRef>
        </p:style>
      </p:cxnSp>
    </p:spTree>
    <p:extLst>
      <p:ext uri="{BB962C8B-B14F-4D97-AF65-F5344CB8AC3E}">
        <p14:creationId xmlns:p14="http://schemas.microsoft.com/office/powerpoint/2010/main" val="364243679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a:p>
        </p:txBody>
      </p:sp>
      <p:sp>
        <p:nvSpPr>
          <p:cNvPr id="3" name="Content Placeholder 2"/>
          <p:cNvSpPr>
            <a:spLocks noGrp="1"/>
          </p:cNvSpPr>
          <p:nvPr>
            <p:ph idx="1"/>
          </p:nvPr>
        </p:nvSpPr>
        <p:spPr/>
        <p:txBody>
          <a:bodyPr/>
          <a:lstStyle/>
          <a:p>
            <a:endParaRPr lang="tr-TR"/>
          </a:p>
        </p:txBody>
      </p:sp>
      <p:pic>
        <p:nvPicPr>
          <p:cNvPr id="4" name="Picture 3" descr="OAIB_SUNUM_ARKAPLAN4.jpg"/>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5496" y="0"/>
            <a:ext cx="9213947" cy="6858000"/>
          </a:xfrm>
          <a:prstGeom prst="rect">
            <a:avLst/>
          </a:prstGeom>
        </p:spPr>
      </p:pic>
      <p:sp>
        <p:nvSpPr>
          <p:cNvPr id="5" name="Rectangle 4"/>
          <p:cNvSpPr/>
          <p:nvPr/>
        </p:nvSpPr>
        <p:spPr>
          <a:xfrm>
            <a:off x="5076056" y="620688"/>
            <a:ext cx="3995936" cy="307777"/>
          </a:xfrm>
          <a:prstGeom prst="rect">
            <a:avLst/>
          </a:prstGeom>
        </p:spPr>
        <p:txBody>
          <a:bodyPr wrap="square">
            <a:spAutoFit/>
          </a:bodyPr>
          <a:lstStyle/>
          <a:p>
            <a:r>
              <a:rPr lang="tr-TR" sz="1400" b="1" dirty="0">
                <a:latin typeface="Times New Roman" panose="02020603050405020304" pitchFamily="18" charset="0"/>
                <a:cs typeface="Times New Roman" panose="02020603050405020304" pitchFamily="18" charset="0"/>
              </a:rPr>
              <a:t>TARIMSAL ÜRÜNLERDE İHRACAT İADESİ</a:t>
            </a:r>
          </a:p>
        </p:txBody>
      </p:sp>
      <p:sp>
        <p:nvSpPr>
          <p:cNvPr id="6" name="TextBox 5"/>
          <p:cNvSpPr txBox="1"/>
          <p:nvPr/>
        </p:nvSpPr>
        <p:spPr>
          <a:xfrm>
            <a:off x="2555776" y="1507610"/>
            <a:ext cx="3456384" cy="400110"/>
          </a:xfrm>
          <a:prstGeom prst="rect">
            <a:avLst/>
          </a:prstGeom>
          <a:noFill/>
        </p:spPr>
        <p:txBody>
          <a:bodyPr wrap="square" rtlCol="0">
            <a:spAutoFit/>
          </a:bodyPr>
          <a:lstStyle/>
          <a:p>
            <a:r>
              <a:rPr lang="tr-TR" sz="2000" b="1" dirty="0"/>
              <a:t>HAKEDİŞİN MAHSUP EDİLMESİ</a:t>
            </a:r>
          </a:p>
        </p:txBody>
      </p:sp>
      <p:sp>
        <p:nvSpPr>
          <p:cNvPr id="7" name="TextBox 6"/>
          <p:cNvSpPr txBox="1"/>
          <p:nvPr/>
        </p:nvSpPr>
        <p:spPr>
          <a:xfrm>
            <a:off x="1511660" y="2348880"/>
            <a:ext cx="6444716" cy="2923877"/>
          </a:xfrm>
          <a:prstGeom prst="rect">
            <a:avLst/>
          </a:prstGeom>
          <a:noFill/>
        </p:spPr>
        <p:txBody>
          <a:bodyPr wrap="square" rtlCol="0">
            <a:spAutoFit/>
          </a:bodyPr>
          <a:lstStyle/>
          <a:p>
            <a:pPr marL="342900" indent="-342900" algn="just">
              <a:buFont typeface="Wingdings" panose="05000000000000000000" pitchFamily="2" charset="2"/>
              <a:buChar char="q"/>
            </a:pPr>
            <a:r>
              <a:rPr lang="tr-TR" b="1" dirty="0"/>
              <a:t>Destekleme ve Fiyat İstikrar Fonu ödenekleri çerçevesinde karşılanmak üzere, İhracatçı firma adına doğan hakedişler, Türkiye Cumhuriyet Merkez Bankası  nezdinde ihracatçı adına açılacak hesaptan, TCMB  kanalıyla </a:t>
            </a:r>
            <a:r>
              <a:rPr lang="tr-TR" b="1" u="sng" dirty="0"/>
              <a:t>mahsup yoluyla </a:t>
            </a:r>
            <a:r>
              <a:rPr lang="tr-TR" b="1" dirty="0"/>
              <a:t>karşılanır.</a:t>
            </a:r>
          </a:p>
          <a:p>
            <a:pPr algn="just"/>
            <a:endParaRPr lang="tr-TR" b="1" dirty="0"/>
          </a:p>
          <a:p>
            <a:pPr marL="342900" indent="-342900" algn="just">
              <a:buFont typeface="Wingdings" panose="05000000000000000000" pitchFamily="2" charset="2"/>
              <a:buChar char="q"/>
            </a:pPr>
            <a:r>
              <a:rPr lang="tr-TR" sz="2000" b="1" dirty="0">
                <a:solidFill>
                  <a:srgbClr val="FF0000"/>
                </a:solidFill>
              </a:rPr>
              <a:t>İstisnai Durum:</a:t>
            </a:r>
            <a:r>
              <a:rPr lang="tr-TR" sz="2000" b="1" dirty="0"/>
              <a:t> </a:t>
            </a:r>
            <a:r>
              <a:rPr lang="tr-TR" b="1" dirty="0"/>
              <a:t>İhracat Bağlantılı Tarımsal Üretim Sözleşmesi kapsamında arttırımlı olarak iadeden yararlandırılan üreticiye ait hakedişler, üretici tarafından beyan edilen banka hesabına aktarılır.</a:t>
            </a:r>
          </a:p>
          <a:p>
            <a:endParaRPr lang="tr-TR" dirty="0"/>
          </a:p>
        </p:txBody>
      </p:sp>
    </p:spTree>
    <p:extLst>
      <p:ext uri="{BB962C8B-B14F-4D97-AF65-F5344CB8AC3E}">
        <p14:creationId xmlns:p14="http://schemas.microsoft.com/office/powerpoint/2010/main" val="404967823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a:p>
        </p:txBody>
      </p:sp>
      <p:sp>
        <p:nvSpPr>
          <p:cNvPr id="3" name="Content Placeholder 2"/>
          <p:cNvSpPr>
            <a:spLocks noGrp="1"/>
          </p:cNvSpPr>
          <p:nvPr>
            <p:ph idx="1"/>
          </p:nvPr>
        </p:nvSpPr>
        <p:spPr/>
        <p:txBody>
          <a:bodyPr/>
          <a:lstStyle/>
          <a:p>
            <a:endParaRPr lang="tr-TR"/>
          </a:p>
        </p:txBody>
      </p:sp>
      <p:pic>
        <p:nvPicPr>
          <p:cNvPr id="4" name="Picture 3" descr="OAIB_SUNUM_ARKAPLAN4.jpg"/>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8520" y="0"/>
            <a:ext cx="9252520" cy="6858000"/>
          </a:xfrm>
          <a:prstGeom prst="rect">
            <a:avLst/>
          </a:prstGeom>
        </p:spPr>
      </p:pic>
      <p:sp>
        <p:nvSpPr>
          <p:cNvPr id="5" name="Rectangle 4"/>
          <p:cNvSpPr/>
          <p:nvPr/>
        </p:nvSpPr>
        <p:spPr>
          <a:xfrm>
            <a:off x="4932040" y="544335"/>
            <a:ext cx="4157700" cy="307777"/>
          </a:xfrm>
          <a:prstGeom prst="rect">
            <a:avLst/>
          </a:prstGeom>
        </p:spPr>
        <p:txBody>
          <a:bodyPr wrap="square">
            <a:spAutoFit/>
          </a:bodyPr>
          <a:lstStyle/>
          <a:p>
            <a:r>
              <a:rPr lang="tr-TR" sz="1400" b="1" dirty="0">
                <a:latin typeface="Times New Roman" panose="02020603050405020304" pitchFamily="18" charset="0"/>
                <a:cs typeface="Times New Roman" panose="02020603050405020304" pitchFamily="18" charset="0"/>
              </a:rPr>
              <a:t>TARIMSAL ÜRÜNLERDE İHRACAT İADESİ</a:t>
            </a:r>
          </a:p>
        </p:txBody>
      </p:sp>
      <p:sp>
        <p:nvSpPr>
          <p:cNvPr id="6" name="TextBox 5"/>
          <p:cNvSpPr txBox="1"/>
          <p:nvPr/>
        </p:nvSpPr>
        <p:spPr>
          <a:xfrm>
            <a:off x="2267744" y="1376183"/>
            <a:ext cx="3744358" cy="400110"/>
          </a:xfrm>
          <a:prstGeom prst="rect">
            <a:avLst/>
          </a:prstGeom>
          <a:noFill/>
        </p:spPr>
        <p:txBody>
          <a:bodyPr wrap="none" rtlCol="0">
            <a:spAutoFit/>
          </a:bodyPr>
          <a:lstStyle/>
          <a:p>
            <a:r>
              <a:rPr lang="tr-TR" sz="2000" b="1" dirty="0"/>
              <a:t>MAHSUP EDİLEBİLECEK GİDERLER</a:t>
            </a:r>
          </a:p>
        </p:txBody>
      </p:sp>
      <p:sp>
        <p:nvSpPr>
          <p:cNvPr id="7" name="TextBox 6"/>
          <p:cNvSpPr txBox="1"/>
          <p:nvPr/>
        </p:nvSpPr>
        <p:spPr>
          <a:xfrm>
            <a:off x="1259632" y="2128957"/>
            <a:ext cx="7236804" cy="3785652"/>
          </a:xfrm>
          <a:prstGeom prst="rect">
            <a:avLst/>
          </a:prstGeom>
          <a:noFill/>
        </p:spPr>
        <p:txBody>
          <a:bodyPr wrap="square" rtlCol="0">
            <a:spAutoFit/>
          </a:bodyPr>
          <a:lstStyle/>
          <a:p>
            <a:pPr marL="285750" indent="-285750">
              <a:buFont typeface="Arial" panose="020B0604020202020204" pitchFamily="34" charset="0"/>
              <a:buChar char="•"/>
            </a:pPr>
            <a:r>
              <a:rPr lang="tr-TR" sz="2000" b="1" dirty="0"/>
              <a:t>Vergiler (gümrük vergileri hariç)</a:t>
            </a:r>
          </a:p>
          <a:p>
            <a:endParaRPr lang="tr-TR" sz="2000" b="1" dirty="0"/>
          </a:p>
          <a:p>
            <a:pPr marL="285750" indent="-285750">
              <a:buFont typeface="Arial" panose="020B0604020202020204" pitchFamily="34" charset="0"/>
              <a:buChar char="•"/>
            </a:pPr>
            <a:r>
              <a:rPr lang="tr-TR" sz="2000" b="1" dirty="0"/>
              <a:t>Vergi Cezaları</a:t>
            </a:r>
          </a:p>
          <a:p>
            <a:endParaRPr lang="tr-TR" sz="2000" b="1" dirty="0"/>
          </a:p>
          <a:p>
            <a:pPr marL="285750" indent="-285750">
              <a:buFont typeface="Arial" panose="020B0604020202020204" pitchFamily="34" charset="0"/>
              <a:buChar char="•"/>
            </a:pPr>
            <a:r>
              <a:rPr lang="tr-TR" sz="2000" b="1" dirty="0"/>
              <a:t>SGK Primleri</a:t>
            </a:r>
          </a:p>
          <a:p>
            <a:endParaRPr lang="tr-TR" sz="2000" b="1" dirty="0"/>
          </a:p>
          <a:p>
            <a:pPr marL="285750" indent="-285750" algn="just">
              <a:buFont typeface="Arial" panose="020B0604020202020204" pitchFamily="34" charset="0"/>
              <a:buChar char="•"/>
            </a:pPr>
            <a:r>
              <a:rPr lang="tr-TR" sz="2000" b="1" dirty="0"/>
              <a:t>İhracata yönelik olarak kamu bankaları ile  Türkiye İhracat Kredi Bankası A.Ş.’den kullanılan kredilerin faiz giderleri</a:t>
            </a:r>
          </a:p>
          <a:p>
            <a:pPr algn="just"/>
            <a:endParaRPr lang="tr-TR" sz="2000" b="1" dirty="0"/>
          </a:p>
          <a:p>
            <a:pPr marL="285750" indent="-285750" algn="just">
              <a:buFont typeface="Arial" panose="020B0604020202020204" pitchFamily="34" charset="0"/>
              <a:buChar char="•"/>
            </a:pPr>
            <a:r>
              <a:rPr lang="tr-TR" sz="2000" b="1" dirty="0"/>
              <a:t>TMSF’ye ve ilgili tasfiye halindeki Bankalara olan borçlar ve bunların gecikme zammı ve faizlerine ilişkin giderlerin tamamı</a:t>
            </a:r>
          </a:p>
          <a:p>
            <a:endParaRPr lang="tr-TR" sz="2000" b="1" dirty="0"/>
          </a:p>
        </p:txBody>
      </p:sp>
    </p:spTree>
    <p:extLst>
      <p:ext uri="{BB962C8B-B14F-4D97-AF65-F5344CB8AC3E}">
        <p14:creationId xmlns:p14="http://schemas.microsoft.com/office/powerpoint/2010/main" val="386329185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a:p>
        </p:txBody>
      </p:sp>
      <p:sp>
        <p:nvSpPr>
          <p:cNvPr id="3" name="Content Placeholder 2"/>
          <p:cNvSpPr>
            <a:spLocks noGrp="1"/>
          </p:cNvSpPr>
          <p:nvPr>
            <p:ph idx="1"/>
          </p:nvPr>
        </p:nvSpPr>
        <p:spPr/>
        <p:txBody>
          <a:bodyPr/>
          <a:lstStyle/>
          <a:p>
            <a:endParaRPr lang="tr-TR"/>
          </a:p>
        </p:txBody>
      </p:sp>
      <p:pic>
        <p:nvPicPr>
          <p:cNvPr id="4" name="Picture 3" descr="OAIB_SUNUM_ARKAPLAN4.jpg"/>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8520" y="0"/>
            <a:ext cx="9252520" cy="6858000"/>
          </a:xfrm>
          <a:prstGeom prst="rect">
            <a:avLst/>
          </a:prstGeom>
        </p:spPr>
      </p:pic>
      <p:sp>
        <p:nvSpPr>
          <p:cNvPr id="5" name="Rectangle 4"/>
          <p:cNvSpPr/>
          <p:nvPr/>
        </p:nvSpPr>
        <p:spPr>
          <a:xfrm>
            <a:off x="4517740" y="544335"/>
            <a:ext cx="4572000" cy="307777"/>
          </a:xfrm>
          <a:prstGeom prst="rect">
            <a:avLst/>
          </a:prstGeom>
        </p:spPr>
        <p:txBody>
          <a:bodyPr>
            <a:spAutoFit/>
          </a:bodyPr>
          <a:lstStyle/>
          <a:p>
            <a:r>
              <a:rPr lang="tr-TR" sz="1400" b="1" dirty="0">
                <a:latin typeface="Times New Roman" panose="02020603050405020304" pitchFamily="18" charset="0"/>
                <a:cs typeface="Times New Roman" panose="02020603050405020304" pitchFamily="18" charset="0"/>
              </a:rPr>
              <a:t>TARIMSAL ÜRÜNLERDE İHRACAT İADESİ</a:t>
            </a:r>
          </a:p>
        </p:txBody>
      </p:sp>
      <p:sp>
        <p:nvSpPr>
          <p:cNvPr id="6" name="TextBox 5"/>
          <p:cNvSpPr txBox="1"/>
          <p:nvPr/>
        </p:nvSpPr>
        <p:spPr>
          <a:xfrm>
            <a:off x="2267744" y="1376183"/>
            <a:ext cx="3430170" cy="400110"/>
          </a:xfrm>
          <a:prstGeom prst="rect">
            <a:avLst/>
          </a:prstGeom>
          <a:noFill/>
        </p:spPr>
        <p:txBody>
          <a:bodyPr wrap="none" rtlCol="0">
            <a:spAutoFit/>
          </a:bodyPr>
          <a:lstStyle/>
          <a:p>
            <a:r>
              <a:rPr lang="tr-TR" sz="2000" b="1" dirty="0"/>
              <a:t>DEVREDİLEBİLECEK GİDERLER</a:t>
            </a:r>
          </a:p>
        </p:txBody>
      </p:sp>
      <p:sp>
        <p:nvSpPr>
          <p:cNvPr id="7" name="TextBox 6"/>
          <p:cNvSpPr txBox="1"/>
          <p:nvPr/>
        </p:nvSpPr>
        <p:spPr>
          <a:xfrm>
            <a:off x="1259632" y="2128957"/>
            <a:ext cx="7236804" cy="4093428"/>
          </a:xfrm>
          <a:prstGeom prst="rect">
            <a:avLst/>
          </a:prstGeom>
          <a:noFill/>
        </p:spPr>
        <p:txBody>
          <a:bodyPr wrap="square" rtlCol="0">
            <a:spAutoFit/>
          </a:bodyPr>
          <a:lstStyle/>
          <a:p>
            <a:pPr algn="just"/>
            <a:r>
              <a:rPr lang="tr-TR" sz="2000" b="1" dirty="0"/>
              <a:t>İhracatçı firmalar, hak edişlerinin en fazla </a:t>
            </a:r>
            <a:r>
              <a:rPr lang="tr-TR" sz="2000" b="1" dirty="0">
                <a:solidFill>
                  <a:srgbClr val="FF0000"/>
                </a:solidFill>
              </a:rPr>
              <a:t>%85 </a:t>
            </a:r>
            <a:r>
              <a:rPr lang="tr-TR" sz="2000" b="1" dirty="0"/>
              <a:t>’lik</a:t>
            </a:r>
            <a:r>
              <a:rPr lang="tr-TR" sz="2000" b="1" dirty="0">
                <a:solidFill>
                  <a:srgbClr val="FF0000"/>
                </a:solidFill>
              </a:rPr>
              <a:t> </a:t>
            </a:r>
            <a:r>
              <a:rPr lang="tr-TR" sz="2000" b="1" dirty="0"/>
              <a:t>kısmını, ihraç ettikleri ürünü satın aldıkları veya söz konusu ürünün ihraç edilebilmesi amacıyla gerçekleştirilen faaliyetler kapsamında mal ve hizmet aldıkları firmalara aşağıda belirtilen giderlerin mahsubunda kullanılmak üzere devredebilirler:</a:t>
            </a:r>
          </a:p>
          <a:p>
            <a:endParaRPr lang="tr-TR" sz="2000" b="1" dirty="0"/>
          </a:p>
          <a:p>
            <a:pPr marL="285750" indent="-285750">
              <a:buFont typeface="Arial" panose="020B0604020202020204" pitchFamily="34" charset="0"/>
              <a:buChar char="•"/>
            </a:pPr>
            <a:r>
              <a:rPr lang="tr-TR" sz="2000" b="1" dirty="0"/>
              <a:t>Enerji giderleri</a:t>
            </a:r>
          </a:p>
          <a:p>
            <a:endParaRPr lang="tr-TR" sz="2000" b="1" dirty="0">
              <a:solidFill>
                <a:srgbClr val="FF0000"/>
              </a:solidFill>
            </a:endParaRPr>
          </a:p>
          <a:p>
            <a:pPr marL="285750" indent="-285750">
              <a:buFont typeface="Arial" panose="020B0604020202020204" pitchFamily="34" charset="0"/>
              <a:buChar char="•"/>
            </a:pPr>
            <a:r>
              <a:rPr lang="tr-TR" sz="2000" b="1" dirty="0"/>
              <a:t>İhracatçı Birlikleri nispi aidatları</a:t>
            </a:r>
          </a:p>
          <a:p>
            <a:endParaRPr lang="tr-TR" sz="2000" b="1" dirty="0">
              <a:solidFill>
                <a:srgbClr val="FF0000"/>
              </a:solidFill>
            </a:endParaRPr>
          </a:p>
          <a:p>
            <a:pPr marL="285750" indent="-285750">
              <a:buFont typeface="Arial" panose="020B0604020202020204" pitchFamily="34" charset="0"/>
              <a:buChar char="•"/>
            </a:pPr>
            <a:r>
              <a:rPr lang="tr-TR" sz="2000" b="1" dirty="0"/>
              <a:t>İhracata yönelik ürün alım satımına ilişkin borsa tescil </a:t>
            </a:r>
          </a:p>
          <a:p>
            <a:r>
              <a:rPr lang="tr-TR" sz="2000" b="1" dirty="0"/>
              <a:t>     giderleri</a:t>
            </a:r>
          </a:p>
          <a:p>
            <a:endParaRPr lang="tr-TR" sz="2000" b="1" dirty="0">
              <a:solidFill>
                <a:srgbClr val="FF0000"/>
              </a:solidFill>
            </a:endParaRPr>
          </a:p>
        </p:txBody>
      </p:sp>
    </p:spTree>
    <p:extLst>
      <p:ext uri="{BB962C8B-B14F-4D97-AF65-F5344CB8AC3E}">
        <p14:creationId xmlns:p14="http://schemas.microsoft.com/office/powerpoint/2010/main" val="387584074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a:p>
        </p:txBody>
      </p:sp>
      <p:sp>
        <p:nvSpPr>
          <p:cNvPr id="3" name="Content Placeholder 2"/>
          <p:cNvSpPr>
            <a:spLocks noGrp="1"/>
          </p:cNvSpPr>
          <p:nvPr>
            <p:ph idx="1"/>
          </p:nvPr>
        </p:nvSpPr>
        <p:spPr/>
        <p:txBody>
          <a:bodyPr/>
          <a:lstStyle/>
          <a:p>
            <a:endParaRPr lang="tr-TR"/>
          </a:p>
        </p:txBody>
      </p:sp>
      <p:pic>
        <p:nvPicPr>
          <p:cNvPr id="4" name="Picture 3" descr="OAIB_SUNUM_ARKAPLAN4.jpg"/>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35510"/>
            <a:ext cx="9141939" cy="6858000"/>
          </a:xfrm>
          <a:prstGeom prst="rect">
            <a:avLst/>
          </a:prstGeom>
        </p:spPr>
      </p:pic>
      <p:sp>
        <p:nvSpPr>
          <p:cNvPr id="5" name="TextBox 4"/>
          <p:cNvSpPr txBox="1"/>
          <p:nvPr/>
        </p:nvSpPr>
        <p:spPr>
          <a:xfrm>
            <a:off x="5323473" y="4941168"/>
            <a:ext cx="2717090" cy="646331"/>
          </a:xfrm>
          <a:prstGeom prst="rect">
            <a:avLst/>
          </a:prstGeom>
          <a:noFill/>
        </p:spPr>
        <p:txBody>
          <a:bodyPr wrap="none" rtlCol="0">
            <a:spAutoFit/>
          </a:bodyPr>
          <a:lstStyle/>
          <a:p>
            <a:r>
              <a:rPr lang="tr-TR" sz="3600" b="1" dirty="0"/>
              <a:t>Teşekkürler...</a:t>
            </a:r>
          </a:p>
        </p:txBody>
      </p:sp>
    </p:spTree>
    <p:extLst>
      <p:ext uri="{BB962C8B-B14F-4D97-AF65-F5344CB8AC3E}">
        <p14:creationId xmlns:p14="http://schemas.microsoft.com/office/powerpoint/2010/main" val="126619707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a:p>
        </p:txBody>
      </p:sp>
      <p:sp>
        <p:nvSpPr>
          <p:cNvPr id="3" name="Content Placeholder 2"/>
          <p:cNvSpPr>
            <a:spLocks noGrp="1"/>
          </p:cNvSpPr>
          <p:nvPr>
            <p:ph idx="1"/>
          </p:nvPr>
        </p:nvSpPr>
        <p:spPr/>
        <p:txBody>
          <a:bodyPr/>
          <a:lstStyle/>
          <a:p>
            <a:endParaRPr lang="tr-TR"/>
          </a:p>
        </p:txBody>
      </p:sp>
      <p:pic>
        <p:nvPicPr>
          <p:cNvPr id="4" name="Picture 3" descr="OAIB_SUNUM_ARKAPLAN4.jpg"/>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3512" y="-144016"/>
            <a:ext cx="9169194" cy="7002016"/>
          </a:xfrm>
          <a:prstGeom prst="rect">
            <a:avLst/>
          </a:prstGeom>
        </p:spPr>
      </p:pic>
      <p:sp>
        <p:nvSpPr>
          <p:cNvPr id="5" name="TextBox 4"/>
          <p:cNvSpPr txBox="1"/>
          <p:nvPr/>
        </p:nvSpPr>
        <p:spPr>
          <a:xfrm>
            <a:off x="5012465" y="505986"/>
            <a:ext cx="3898776" cy="307777"/>
          </a:xfrm>
          <a:prstGeom prst="rect">
            <a:avLst/>
          </a:prstGeom>
          <a:noFill/>
        </p:spPr>
        <p:txBody>
          <a:bodyPr wrap="square" rtlCol="0">
            <a:spAutoFit/>
          </a:bodyPr>
          <a:lstStyle/>
          <a:p>
            <a:r>
              <a:rPr lang="tr-TR" sz="1400" b="1" dirty="0">
                <a:latin typeface="Times New Roman" panose="02020603050405020304" pitchFamily="18" charset="0"/>
                <a:cs typeface="Times New Roman" panose="02020603050405020304" pitchFamily="18" charset="0"/>
              </a:rPr>
              <a:t>TARIMSAL ÜRÜNLERDE İHRACAT İADESİ</a:t>
            </a:r>
          </a:p>
        </p:txBody>
      </p:sp>
      <p:sp>
        <p:nvSpPr>
          <p:cNvPr id="6" name="TextBox 5"/>
          <p:cNvSpPr txBox="1"/>
          <p:nvPr/>
        </p:nvSpPr>
        <p:spPr>
          <a:xfrm>
            <a:off x="1331640" y="1600200"/>
            <a:ext cx="6912768" cy="646331"/>
          </a:xfrm>
          <a:prstGeom prst="rect">
            <a:avLst/>
          </a:prstGeom>
          <a:noFill/>
        </p:spPr>
        <p:txBody>
          <a:bodyPr wrap="square" rtlCol="0">
            <a:spAutoFit/>
          </a:bodyPr>
          <a:lstStyle/>
          <a:p>
            <a:pPr algn="ctr"/>
            <a:r>
              <a:rPr lang="tr-TR" b="1" dirty="0">
                <a:latin typeface="+mj-lt"/>
                <a:ea typeface="Verdana" panose="020B0604030504040204" pitchFamily="34" charset="0"/>
                <a:cs typeface="Times New Roman" panose="02020603050405020304" pitchFamily="18" charset="0"/>
              </a:rPr>
              <a:t>TARIMSAL ÜRÜNLERDE İHRACAT İADESİ YARDIMLARINA İLİŞKİN </a:t>
            </a:r>
          </a:p>
          <a:p>
            <a:pPr algn="ctr"/>
            <a:r>
              <a:rPr lang="tr-TR" b="1" dirty="0">
                <a:latin typeface="+mj-lt"/>
                <a:ea typeface="Verdana" panose="020B0604030504040204" pitchFamily="34" charset="0"/>
                <a:cs typeface="Times New Roman" panose="02020603050405020304" pitchFamily="18" charset="0"/>
              </a:rPr>
              <a:t>PARA-KREDİ VE KOORDİNASYON KURULU KARARI</a:t>
            </a:r>
          </a:p>
        </p:txBody>
      </p:sp>
      <p:sp>
        <p:nvSpPr>
          <p:cNvPr id="7" name="TextBox 6"/>
          <p:cNvSpPr txBox="1"/>
          <p:nvPr/>
        </p:nvSpPr>
        <p:spPr>
          <a:xfrm>
            <a:off x="1420680" y="3015623"/>
            <a:ext cx="6734688" cy="1754326"/>
          </a:xfrm>
          <a:prstGeom prst="rect">
            <a:avLst/>
          </a:prstGeom>
          <a:noFill/>
        </p:spPr>
        <p:txBody>
          <a:bodyPr wrap="square" rtlCol="0">
            <a:spAutoFit/>
          </a:bodyPr>
          <a:lstStyle/>
          <a:p>
            <a:pPr algn="just"/>
            <a:r>
              <a:rPr lang="tr-TR" b="1" dirty="0">
                <a:latin typeface="+mj-lt"/>
                <a:cs typeface="Times New Roman" panose="02020603050405020304" pitchFamily="18" charset="0"/>
              </a:rPr>
              <a:t>Bu Karar, Dünya Ticaret Örgütü Tarım Anlaşması çerçevesinde, Bakanlar Kurulu’nun  27/12/1994 tarih ve 94/6401 sayılı ‘’İhracata Yönelik Devlet Yardımları Kararı’’na dayanılarak hazırlanan, Para-Kredi ve Koordinasyon Kurulu’nun 06/04/2018 tarihli ve 2018/12 sayılı Kararı’na istinaden hazırlanmıştır. </a:t>
            </a:r>
          </a:p>
          <a:p>
            <a:endParaRPr lang="tr-TR" dirty="0"/>
          </a:p>
        </p:txBody>
      </p:sp>
    </p:spTree>
    <p:extLst>
      <p:ext uri="{BB962C8B-B14F-4D97-AF65-F5344CB8AC3E}">
        <p14:creationId xmlns:p14="http://schemas.microsoft.com/office/powerpoint/2010/main" val="186362948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a:p>
        </p:txBody>
      </p:sp>
      <p:sp>
        <p:nvSpPr>
          <p:cNvPr id="3" name="Content Placeholder 2"/>
          <p:cNvSpPr>
            <a:spLocks noGrp="1"/>
          </p:cNvSpPr>
          <p:nvPr>
            <p:ph idx="1"/>
          </p:nvPr>
        </p:nvSpPr>
        <p:spPr/>
        <p:txBody>
          <a:bodyPr/>
          <a:lstStyle/>
          <a:p>
            <a:endParaRPr lang="tr-TR"/>
          </a:p>
        </p:txBody>
      </p:sp>
      <p:pic>
        <p:nvPicPr>
          <p:cNvPr id="4" name="Picture 3" descr="OAIB_SUNUM_ARKAPLAN4.jpg"/>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8520" y="-243408"/>
            <a:ext cx="9754038" cy="7101408"/>
          </a:xfrm>
          <a:prstGeom prst="rect">
            <a:avLst/>
          </a:prstGeom>
        </p:spPr>
      </p:pic>
      <p:sp>
        <p:nvSpPr>
          <p:cNvPr id="5" name="TextBox 4"/>
          <p:cNvSpPr txBox="1"/>
          <p:nvPr/>
        </p:nvSpPr>
        <p:spPr>
          <a:xfrm>
            <a:off x="5284995" y="404664"/>
            <a:ext cx="3859005" cy="307777"/>
          </a:xfrm>
          <a:prstGeom prst="rect">
            <a:avLst/>
          </a:prstGeom>
          <a:noFill/>
        </p:spPr>
        <p:txBody>
          <a:bodyPr wrap="none" rtlCol="0">
            <a:spAutoFit/>
          </a:bodyPr>
          <a:lstStyle/>
          <a:p>
            <a:r>
              <a:rPr lang="tr-TR" sz="1400" b="1" dirty="0">
                <a:latin typeface="Times New Roman" panose="02020603050405020304" pitchFamily="18" charset="0"/>
                <a:cs typeface="Times New Roman" panose="02020603050405020304" pitchFamily="18" charset="0"/>
              </a:rPr>
              <a:t>TARIMSAL ÜRÜNLERDE İHRACAT İADESİ</a:t>
            </a:r>
          </a:p>
        </p:txBody>
      </p:sp>
      <p:sp>
        <p:nvSpPr>
          <p:cNvPr id="6" name="TextBox 5"/>
          <p:cNvSpPr txBox="1"/>
          <p:nvPr/>
        </p:nvSpPr>
        <p:spPr>
          <a:xfrm>
            <a:off x="755576" y="2284174"/>
            <a:ext cx="7854035" cy="2308324"/>
          </a:xfrm>
          <a:prstGeom prst="rect">
            <a:avLst/>
          </a:prstGeom>
          <a:noFill/>
        </p:spPr>
        <p:txBody>
          <a:bodyPr wrap="square" rtlCol="0">
            <a:spAutoFit/>
          </a:bodyPr>
          <a:lstStyle/>
          <a:p>
            <a:pPr algn="ctr"/>
            <a:r>
              <a:rPr lang="tr-TR" sz="3600" b="1" dirty="0">
                <a:latin typeface="+mj-lt"/>
                <a:cs typeface="Times New Roman" pitchFamily="18" charset="0"/>
              </a:rPr>
              <a:t>Ülkemiz tarımsal ürünlerinin uluslararası piyasalarda rekabet gücünün ve ihracat potansiyelinin arttırılması amacıyla hazırlanmıştır</a:t>
            </a:r>
            <a:r>
              <a:rPr lang="tr-TR" sz="3600" b="1" dirty="0">
                <a:latin typeface="+mj-lt"/>
              </a:rPr>
              <a:t>.</a:t>
            </a:r>
          </a:p>
        </p:txBody>
      </p:sp>
      <p:sp>
        <p:nvSpPr>
          <p:cNvPr id="7" name="TextBox 6"/>
          <p:cNvSpPr txBox="1"/>
          <p:nvPr/>
        </p:nvSpPr>
        <p:spPr>
          <a:xfrm>
            <a:off x="3275856" y="1502650"/>
            <a:ext cx="2402196" cy="523220"/>
          </a:xfrm>
          <a:prstGeom prst="rect">
            <a:avLst/>
          </a:prstGeom>
          <a:noFill/>
        </p:spPr>
        <p:txBody>
          <a:bodyPr wrap="none" rtlCol="0">
            <a:spAutoFit/>
          </a:bodyPr>
          <a:lstStyle/>
          <a:p>
            <a:r>
              <a:rPr lang="tr-TR" sz="2800" b="1" dirty="0">
                <a:latin typeface="+mj-lt"/>
                <a:cs typeface="Times New Roman" pitchFamily="18" charset="0"/>
              </a:rPr>
              <a:t>AMACI NEDİR?</a:t>
            </a:r>
          </a:p>
        </p:txBody>
      </p:sp>
    </p:spTree>
    <p:extLst>
      <p:ext uri="{BB962C8B-B14F-4D97-AF65-F5344CB8AC3E}">
        <p14:creationId xmlns:p14="http://schemas.microsoft.com/office/powerpoint/2010/main" val="102450233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a:p>
        </p:txBody>
      </p:sp>
      <p:sp>
        <p:nvSpPr>
          <p:cNvPr id="3" name="Content Placeholder 2"/>
          <p:cNvSpPr>
            <a:spLocks noGrp="1"/>
          </p:cNvSpPr>
          <p:nvPr>
            <p:ph idx="1"/>
          </p:nvPr>
        </p:nvSpPr>
        <p:spPr/>
        <p:txBody>
          <a:bodyPr/>
          <a:lstStyle/>
          <a:p>
            <a:endParaRPr lang="tr-TR"/>
          </a:p>
        </p:txBody>
      </p:sp>
      <p:pic>
        <p:nvPicPr>
          <p:cNvPr id="4" name="Picture 3" descr="OAIB_SUNUM_ARKAPLAN4.jpg"/>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2496" y="0"/>
            <a:ext cx="9141939" cy="6858000"/>
          </a:xfrm>
          <a:prstGeom prst="rect">
            <a:avLst/>
          </a:prstGeom>
        </p:spPr>
      </p:pic>
      <p:sp>
        <p:nvSpPr>
          <p:cNvPr id="5" name="Rectangle 4"/>
          <p:cNvSpPr/>
          <p:nvPr/>
        </p:nvSpPr>
        <p:spPr>
          <a:xfrm>
            <a:off x="5031811" y="590792"/>
            <a:ext cx="4572000" cy="307777"/>
          </a:xfrm>
          <a:prstGeom prst="rect">
            <a:avLst/>
          </a:prstGeom>
        </p:spPr>
        <p:txBody>
          <a:bodyPr>
            <a:spAutoFit/>
          </a:bodyPr>
          <a:lstStyle/>
          <a:p>
            <a:r>
              <a:rPr lang="tr-TR" sz="1400" b="1" dirty="0">
                <a:latin typeface="Times New Roman" panose="02020603050405020304" pitchFamily="18" charset="0"/>
                <a:cs typeface="Times New Roman" panose="02020603050405020304" pitchFamily="18" charset="0"/>
              </a:rPr>
              <a:t>TARIMSAL ÜRÜNLERDE İHRACAT İADESİ</a:t>
            </a:r>
          </a:p>
        </p:txBody>
      </p:sp>
      <p:sp>
        <p:nvSpPr>
          <p:cNvPr id="6" name="TextBox 5"/>
          <p:cNvSpPr txBox="1"/>
          <p:nvPr/>
        </p:nvSpPr>
        <p:spPr>
          <a:xfrm>
            <a:off x="1259632" y="1561004"/>
            <a:ext cx="6890502" cy="523220"/>
          </a:xfrm>
          <a:prstGeom prst="rect">
            <a:avLst/>
          </a:prstGeom>
          <a:noFill/>
        </p:spPr>
        <p:txBody>
          <a:bodyPr wrap="square" rtlCol="0">
            <a:spAutoFit/>
          </a:bodyPr>
          <a:lstStyle/>
          <a:p>
            <a:pPr algn="ctr"/>
            <a:r>
              <a:rPr lang="tr-TR" sz="2800" b="1" dirty="0">
                <a:cs typeface="Times New Roman" pitchFamily="18" charset="0"/>
              </a:rPr>
              <a:t>KİMLER YARARLANABİLİR?</a:t>
            </a:r>
          </a:p>
        </p:txBody>
      </p:sp>
      <p:sp>
        <p:nvSpPr>
          <p:cNvPr id="7" name="TextBox 6"/>
          <p:cNvSpPr txBox="1"/>
          <p:nvPr/>
        </p:nvSpPr>
        <p:spPr>
          <a:xfrm>
            <a:off x="1259632" y="2492896"/>
            <a:ext cx="5499134" cy="2677656"/>
          </a:xfrm>
          <a:prstGeom prst="rect">
            <a:avLst/>
          </a:prstGeom>
          <a:noFill/>
        </p:spPr>
        <p:txBody>
          <a:bodyPr wrap="none" rtlCol="0">
            <a:spAutoFit/>
          </a:bodyPr>
          <a:lstStyle/>
          <a:p>
            <a:pPr marL="285750" indent="-285750">
              <a:buFont typeface="Wingdings" panose="05000000000000000000" pitchFamily="2" charset="2"/>
              <a:buChar char="Ø"/>
            </a:pPr>
            <a:r>
              <a:rPr lang="tr-TR" sz="2800" b="1" dirty="0">
                <a:latin typeface="+mj-lt"/>
                <a:cs typeface="Times New Roman" pitchFamily="18" charset="0"/>
              </a:rPr>
              <a:t>İhracatçılar</a:t>
            </a:r>
          </a:p>
          <a:p>
            <a:endParaRPr lang="tr-TR" sz="2800" b="1" dirty="0">
              <a:latin typeface="+mj-lt"/>
              <a:cs typeface="Times New Roman" pitchFamily="18" charset="0"/>
            </a:endParaRPr>
          </a:p>
          <a:p>
            <a:pPr marL="285750" indent="-285750">
              <a:buFont typeface="Wingdings" panose="05000000000000000000" pitchFamily="2" charset="2"/>
              <a:buChar char="Ø"/>
            </a:pPr>
            <a:r>
              <a:rPr lang="tr-TR" sz="2800" b="1" dirty="0">
                <a:latin typeface="+mj-lt"/>
                <a:cs typeface="Times New Roman" pitchFamily="18" charset="0"/>
              </a:rPr>
              <a:t>İmalatçılar </a:t>
            </a:r>
          </a:p>
          <a:p>
            <a:endParaRPr lang="tr-TR" sz="2800" b="1" dirty="0">
              <a:latin typeface="+mj-lt"/>
              <a:cs typeface="Times New Roman" pitchFamily="18" charset="0"/>
            </a:endParaRPr>
          </a:p>
          <a:p>
            <a:pPr marL="285750" indent="-285750">
              <a:buFont typeface="Wingdings" panose="05000000000000000000" pitchFamily="2" charset="2"/>
              <a:buChar char="Ø"/>
            </a:pPr>
            <a:r>
              <a:rPr lang="tr-TR" sz="2800" b="1" dirty="0">
                <a:latin typeface="+mj-lt"/>
                <a:cs typeface="Times New Roman" pitchFamily="18" charset="0"/>
              </a:rPr>
              <a:t>İhracat Bağlantılı Tarımsal Üretim </a:t>
            </a:r>
          </a:p>
          <a:p>
            <a:r>
              <a:rPr lang="tr-TR" sz="2800" b="1" dirty="0">
                <a:latin typeface="+mj-lt"/>
                <a:cs typeface="Times New Roman" pitchFamily="18" charset="0"/>
              </a:rPr>
              <a:t>    Sözleşmesi yapan Üreticiler</a:t>
            </a:r>
          </a:p>
        </p:txBody>
      </p:sp>
    </p:spTree>
    <p:extLst>
      <p:ext uri="{BB962C8B-B14F-4D97-AF65-F5344CB8AC3E}">
        <p14:creationId xmlns:p14="http://schemas.microsoft.com/office/powerpoint/2010/main" val="230372467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a:p>
        </p:txBody>
      </p:sp>
      <p:sp>
        <p:nvSpPr>
          <p:cNvPr id="3" name="Content Placeholder 2"/>
          <p:cNvSpPr>
            <a:spLocks noGrp="1"/>
          </p:cNvSpPr>
          <p:nvPr>
            <p:ph idx="1"/>
          </p:nvPr>
        </p:nvSpPr>
        <p:spPr/>
        <p:txBody>
          <a:bodyPr/>
          <a:lstStyle/>
          <a:p>
            <a:endParaRPr lang="tr-TR"/>
          </a:p>
        </p:txBody>
      </p:sp>
      <p:pic>
        <p:nvPicPr>
          <p:cNvPr id="4" name="Picture 3" descr="OAIB_SUNUM_ARKAPLAN4.jpg"/>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7707" y="-18853"/>
            <a:ext cx="9141939" cy="6858000"/>
          </a:xfrm>
          <a:prstGeom prst="rect">
            <a:avLst/>
          </a:prstGeom>
        </p:spPr>
      </p:pic>
      <p:sp>
        <p:nvSpPr>
          <p:cNvPr id="5" name="Rectangle 4"/>
          <p:cNvSpPr/>
          <p:nvPr/>
        </p:nvSpPr>
        <p:spPr>
          <a:xfrm>
            <a:off x="4797509" y="592030"/>
            <a:ext cx="4572000" cy="307777"/>
          </a:xfrm>
          <a:prstGeom prst="rect">
            <a:avLst/>
          </a:prstGeom>
        </p:spPr>
        <p:txBody>
          <a:bodyPr>
            <a:spAutoFit/>
          </a:bodyPr>
          <a:lstStyle/>
          <a:p>
            <a:r>
              <a:rPr lang="tr-TR" sz="1400" b="1" dirty="0">
                <a:latin typeface="Times New Roman" panose="02020603050405020304" pitchFamily="18" charset="0"/>
                <a:cs typeface="Times New Roman" panose="02020603050405020304" pitchFamily="18" charset="0"/>
              </a:rPr>
              <a:t>TARIMSAL ÜRÜNLERDE İHRACAT İADESİ</a:t>
            </a:r>
          </a:p>
        </p:txBody>
      </p:sp>
      <p:sp>
        <p:nvSpPr>
          <p:cNvPr id="6" name="TextBox 5"/>
          <p:cNvSpPr txBox="1"/>
          <p:nvPr/>
        </p:nvSpPr>
        <p:spPr>
          <a:xfrm>
            <a:off x="2555776" y="1355444"/>
            <a:ext cx="3456139" cy="523220"/>
          </a:xfrm>
          <a:prstGeom prst="rect">
            <a:avLst/>
          </a:prstGeom>
          <a:noFill/>
        </p:spPr>
        <p:txBody>
          <a:bodyPr wrap="none" rtlCol="0">
            <a:spAutoFit/>
          </a:bodyPr>
          <a:lstStyle/>
          <a:p>
            <a:r>
              <a:rPr lang="tr-TR" sz="2800" b="1" dirty="0">
                <a:latin typeface="+mj-lt"/>
                <a:cs typeface="Times New Roman" pitchFamily="18" charset="0"/>
              </a:rPr>
              <a:t>NASIL YARARLANILIR?</a:t>
            </a:r>
          </a:p>
        </p:txBody>
      </p:sp>
      <p:sp>
        <p:nvSpPr>
          <p:cNvPr id="7" name="TextBox 6"/>
          <p:cNvSpPr txBox="1"/>
          <p:nvPr/>
        </p:nvSpPr>
        <p:spPr>
          <a:xfrm>
            <a:off x="467545" y="2216580"/>
            <a:ext cx="7992888" cy="2985433"/>
          </a:xfrm>
          <a:prstGeom prst="rect">
            <a:avLst/>
          </a:prstGeom>
          <a:noFill/>
        </p:spPr>
        <p:txBody>
          <a:bodyPr wrap="square" rtlCol="0">
            <a:spAutoFit/>
          </a:bodyPr>
          <a:lstStyle/>
          <a:p>
            <a:pPr marL="285750" indent="-285750">
              <a:buFont typeface="Wingdings" panose="05000000000000000000" pitchFamily="2" charset="2"/>
              <a:buChar char="Ø"/>
            </a:pPr>
            <a:r>
              <a:rPr lang="tr-TR" sz="2000" b="1" u="sng" dirty="0">
                <a:latin typeface="+mj-lt"/>
                <a:cs typeface="Times New Roman" pitchFamily="18" charset="0"/>
              </a:rPr>
              <a:t>İhracatçı Firmalar</a:t>
            </a:r>
            <a:r>
              <a:rPr lang="tr-TR" sz="2000" b="1" dirty="0">
                <a:latin typeface="+mj-lt"/>
                <a:cs typeface="Times New Roman" pitchFamily="18" charset="0"/>
              </a:rPr>
              <a:t>;</a:t>
            </a:r>
          </a:p>
          <a:p>
            <a:pPr lvl="1" algn="just"/>
            <a:r>
              <a:rPr lang="tr-TR" altLang="tr-TR" sz="2000" b="1" dirty="0">
                <a:latin typeface="+mj-lt"/>
                <a:cs typeface="Times New Roman" pitchFamily="18" charset="0"/>
              </a:rPr>
              <a:t>Firmanın üyesi bulunduğu ya da kanuni merkez veya şubelerinin  bulunduğu İhracatçı Birlikleri Genel Sekreterliğine </a:t>
            </a:r>
            <a:r>
              <a:rPr lang="tr-TR" altLang="tr-TR" sz="2000" b="1" u="sng" dirty="0">
                <a:latin typeface="+mj-lt"/>
                <a:cs typeface="Times New Roman" pitchFamily="18" charset="0"/>
              </a:rPr>
              <a:t>fiili ihraç tarihinden itibaren</a:t>
            </a:r>
            <a:r>
              <a:rPr lang="tr-TR" altLang="tr-TR" sz="2000" b="1" dirty="0">
                <a:latin typeface="+mj-lt"/>
                <a:cs typeface="Times New Roman" pitchFamily="18" charset="0"/>
              </a:rPr>
              <a:t> </a:t>
            </a:r>
            <a:r>
              <a:rPr lang="tr-TR" altLang="tr-TR" sz="2000" b="1" dirty="0">
                <a:solidFill>
                  <a:srgbClr val="FF0000"/>
                </a:solidFill>
                <a:latin typeface="+mj-lt"/>
                <a:cs typeface="Times New Roman" pitchFamily="18" charset="0"/>
              </a:rPr>
              <a:t>bir yıl </a:t>
            </a:r>
            <a:r>
              <a:rPr lang="tr-TR" altLang="tr-TR" sz="2000" b="1" dirty="0">
                <a:latin typeface="+mj-lt"/>
                <a:cs typeface="Times New Roman" pitchFamily="18" charset="0"/>
              </a:rPr>
              <a:t>içerisinde gerekli belgelerle başvuru yapması gerekmektedir.</a:t>
            </a:r>
          </a:p>
          <a:p>
            <a:endParaRPr lang="tr-TR" altLang="tr-TR" sz="2000" b="1" dirty="0">
              <a:latin typeface="+mj-lt"/>
              <a:cs typeface="Times New Roman" pitchFamily="18" charset="0"/>
            </a:endParaRPr>
          </a:p>
          <a:p>
            <a:pPr marL="285750" indent="-285750">
              <a:buFont typeface="Wingdings" panose="05000000000000000000" pitchFamily="2" charset="2"/>
              <a:buChar char="Ø"/>
            </a:pPr>
            <a:r>
              <a:rPr lang="tr-TR" altLang="tr-TR" sz="2000" b="1" u="sng" dirty="0">
                <a:latin typeface="+mj-lt"/>
                <a:cs typeface="Times New Roman" pitchFamily="18" charset="0"/>
              </a:rPr>
              <a:t>İmalatçı Firmalar</a:t>
            </a:r>
            <a:r>
              <a:rPr lang="tr-TR" altLang="tr-TR" sz="2000" b="1" dirty="0">
                <a:latin typeface="+mj-lt"/>
                <a:cs typeface="Times New Roman" pitchFamily="18" charset="0"/>
              </a:rPr>
              <a:t>;</a:t>
            </a:r>
          </a:p>
          <a:p>
            <a:r>
              <a:rPr lang="tr-TR" altLang="tr-TR" sz="2000" b="1" dirty="0">
                <a:latin typeface="+mj-lt"/>
                <a:cs typeface="Times New Roman" pitchFamily="18" charset="0"/>
              </a:rPr>
              <a:t>         İhracatçı firmanın hakedişini devretmesi halinde yararlanabilir.</a:t>
            </a:r>
          </a:p>
          <a:p>
            <a:endParaRPr lang="tr-TR" sz="2800" dirty="0">
              <a:latin typeface="Times New Roman" pitchFamily="18" charset="0"/>
              <a:cs typeface="Times New Roman" pitchFamily="18" charset="0"/>
            </a:endParaRPr>
          </a:p>
        </p:txBody>
      </p:sp>
    </p:spTree>
    <p:extLst>
      <p:ext uri="{BB962C8B-B14F-4D97-AF65-F5344CB8AC3E}">
        <p14:creationId xmlns:p14="http://schemas.microsoft.com/office/powerpoint/2010/main" val="322098797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a:p>
        </p:txBody>
      </p:sp>
      <p:sp>
        <p:nvSpPr>
          <p:cNvPr id="3" name="Content Placeholder 2"/>
          <p:cNvSpPr>
            <a:spLocks noGrp="1"/>
          </p:cNvSpPr>
          <p:nvPr>
            <p:ph idx="1"/>
          </p:nvPr>
        </p:nvSpPr>
        <p:spPr/>
        <p:txBody>
          <a:bodyPr/>
          <a:lstStyle/>
          <a:p>
            <a:endParaRPr lang="tr-TR"/>
          </a:p>
        </p:txBody>
      </p:sp>
      <p:pic>
        <p:nvPicPr>
          <p:cNvPr id="4" name="Picture 3" descr="OAIB_SUNUM_ARKAPLAN4.jpg"/>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061" y="-37707"/>
            <a:ext cx="9141939" cy="6858000"/>
          </a:xfrm>
          <a:prstGeom prst="rect">
            <a:avLst/>
          </a:prstGeom>
        </p:spPr>
      </p:pic>
      <p:sp>
        <p:nvSpPr>
          <p:cNvPr id="5" name="Rectangle 4"/>
          <p:cNvSpPr/>
          <p:nvPr/>
        </p:nvSpPr>
        <p:spPr>
          <a:xfrm>
            <a:off x="4932040" y="582793"/>
            <a:ext cx="4572000" cy="307777"/>
          </a:xfrm>
          <a:prstGeom prst="rect">
            <a:avLst/>
          </a:prstGeom>
        </p:spPr>
        <p:txBody>
          <a:bodyPr>
            <a:spAutoFit/>
          </a:bodyPr>
          <a:lstStyle/>
          <a:p>
            <a:r>
              <a:rPr lang="tr-TR" sz="1400" b="1" dirty="0">
                <a:latin typeface="Times New Roman" panose="02020603050405020304" pitchFamily="18" charset="0"/>
                <a:cs typeface="Times New Roman" panose="02020603050405020304" pitchFamily="18" charset="0"/>
              </a:rPr>
              <a:t>TARIMSAL ÜRÜNLERDE İHRACAT İADESİ</a:t>
            </a:r>
          </a:p>
        </p:txBody>
      </p:sp>
      <p:sp>
        <p:nvSpPr>
          <p:cNvPr id="7" name="TextBox 6"/>
          <p:cNvSpPr txBox="1"/>
          <p:nvPr/>
        </p:nvSpPr>
        <p:spPr>
          <a:xfrm>
            <a:off x="2051720" y="1507610"/>
            <a:ext cx="4749377" cy="461665"/>
          </a:xfrm>
          <a:prstGeom prst="rect">
            <a:avLst/>
          </a:prstGeom>
          <a:noFill/>
        </p:spPr>
        <p:txBody>
          <a:bodyPr wrap="none" rtlCol="0">
            <a:spAutoFit/>
          </a:bodyPr>
          <a:lstStyle/>
          <a:p>
            <a:r>
              <a:rPr lang="tr-TR" sz="2400" b="1" dirty="0"/>
              <a:t>HANGİ ÜRÜNLER YARARLANABİLİR?</a:t>
            </a:r>
          </a:p>
        </p:txBody>
      </p:sp>
      <p:sp>
        <p:nvSpPr>
          <p:cNvPr id="8" name="TextBox 7"/>
          <p:cNvSpPr txBox="1"/>
          <p:nvPr/>
        </p:nvSpPr>
        <p:spPr>
          <a:xfrm>
            <a:off x="1043608" y="2348880"/>
            <a:ext cx="7056784" cy="1938992"/>
          </a:xfrm>
          <a:prstGeom prst="rect">
            <a:avLst/>
          </a:prstGeom>
          <a:noFill/>
        </p:spPr>
        <p:txBody>
          <a:bodyPr wrap="square" rtlCol="0">
            <a:spAutoFit/>
          </a:bodyPr>
          <a:lstStyle/>
          <a:p>
            <a:pPr algn="just"/>
            <a:r>
              <a:rPr lang="tr-TR" sz="2000" b="1" dirty="0"/>
              <a:t>Tarımsal Ürünlerde İhracat İadesi Yardımlarına İlişkin, Para Kredi Koordinasyon Kurulu tarafından Resmi Gazete’de her yıl yayımlanan Karar’a ilişkin, Ekonomi Bakanlığı İhracat Genel Müdürlüğü tarafından hazırlanan Uygulama Usul ve Esasları’nda yer alan ürün listesinde bulunan ürünlerin ihracatı durumunda destekten yararlanılabilir.</a:t>
            </a:r>
          </a:p>
        </p:txBody>
      </p:sp>
    </p:spTree>
    <p:extLst>
      <p:ext uri="{BB962C8B-B14F-4D97-AF65-F5344CB8AC3E}">
        <p14:creationId xmlns:p14="http://schemas.microsoft.com/office/powerpoint/2010/main" val="240584630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a:p>
        </p:txBody>
      </p:sp>
      <p:pic>
        <p:nvPicPr>
          <p:cNvPr id="5" name="Content Placeholder 4"/>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3124328" y="1600200"/>
            <a:ext cx="2895343" cy="4525963"/>
          </a:xfrm>
        </p:spPr>
      </p:pic>
      <p:pic>
        <p:nvPicPr>
          <p:cNvPr id="4" name="Picture 3" descr="OAIB_SUNUM_ARKAPLAN4.jp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0"/>
            <a:ext cx="9141939" cy="6858000"/>
          </a:xfrm>
          <a:prstGeom prst="rect">
            <a:avLst/>
          </a:prstGeom>
        </p:spPr>
      </p:pic>
      <p:sp>
        <p:nvSpPr>
          <p:cNvPr id="3" name="Rectangle 2"/>
          <p:cNvSpPr/>
          <p:nvPr/>
        </p:nvSpPr>
        <p:spPr>
          <a:xfrm>
            <a:off x="2677013" y="116632"/>
            <a:ext cx="4572000" cy="307777"/>
          </a:xfrm>
          <a:prstGeom prst="rect">
            <a:avLst/>
          </a:prstGeom>
        </p:spPr>
        <p:txBody>
          <a:bodyPr>
            <a:spAutoFit/>
          </a:bodyPr>
          <a:lstStyle/>
          <a:p>
            <a:r>
              <a:rPr lang="tr-TR" sz="1400" b="1" dirty="0">
                <a:latin typeface="Times New Roman" panose="02020603050405020304" pitchFamily="18" charset="0"/>
                <a:cs typeface="Times New Roman" panose="02020603050405020304" pitchFamily="18" charset="0"/>
              </a:rPr>
              <a:t>KARAR KAPSAMINDAKİ ÜRÜN LİSTESİ</a:t>
            </a:r>
          </a:p>
        </p:txBody>
      </p:sp>
      <p:pic>
        <p:nvPicPr>
          <p:cNvPr id="6" name="Picture 5">
            <a:extLst>
              <a:ext uri="{FF2B5EF4-FFF2-40B4-BE49-F238E27FC236}">
                <a16:creationId xmlns:a16="http://schemas.microsoft.com/office/drawing/2014/main" id="{5F0652B8-6F97-43A8-B030-FBAA6A2673D7}"/>
              </a:ext>
            </a:extLst>
          </p:cNvPr>
          <p:cNvPicPr>
            <a:picLocks noChangeAspect="1"/>
          </p:cNvPicPr>
          <p:nvPr/>
        </p:nvPicPr>
        <p:blipFill>
          <a:blip r:embed="rId4"/>
          <a:stretch>
            <a:fillRect/>
          </a:stretch>
        </p:blipFill>
        <p:spPr>
          <a:xfrm>
            <a:off x="1894987" y="0"/>
            <a:ext cx="4885744" cy="6858000"/>
          </a:xfrm>
          <a:prstGeom prst="rect">
            <a:avLst/>
          </a:prstGeom>
        </p:spPr>
      </p:pic>
    </p:spTree>
    <p:extLst>
      <p:ext uri="{BB962C8B-B14F-4D97-AF65-F5344CB8AC3E}">
        <p14:creationId xmlns:p14="http://schemas.microsoft.com/office/powerpoint/2010/main" val="51258107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a:p>
        </p:txBody>
      </p:sp>
      <p:pic>
        <p:nvPicPr>
          <p:cNvPr id="4" name="Picture 3" descr="OAIB_SUNUM_ARKAPLAN4.jpg"/>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6775" y="11087"/>
            <a:ext cx="9144000" cy="6858000"/>
          </a:xfrm>
          <a:prstGeom prst="rect">
            <a:avLst/>
          </a:prstGeom>
        </p:spPr>
      </p:pic>
      <p:sp>
        <p:nvSpPr>
          <p:cNvPr id="6" name="Rectangle 5"/>
          <p:cNvSpPr/>
          <p:nvPr/>
        </p:nvSpPr>
        <p:spPr>
          <a:xfrm>
            <a:off x="755576" y="1268761"/>
            <a:ext cx="7992888" cy="5355312"/>
          </a:xfrm>
          <a:prstGeom prst="rect">
            <a:avLst/>
          </a:prstGeom>
        </p:spPr>
        <p:txBody>
          <a:bodyPr wrap="square">
            <a:spAutoFit/>
          </a:bodyPr>
          <a:lstStyle/>
          <a:p>
            <a:pPr algn="ctr"/>
            <a:r>
              <a:rPr lang="tr-TR" b="1" dirty="0">
                <a:cs typeface="Times New Roman" panose="02020603050405020304" pitchFamily="18" charset="0"/>
              </a:rPr>
              <a:t>DESTEK KAPSAMINDAKİ ÜRÜNLER</a:t>
            </a:r>
          </a:p>
          <a:p>
            <a:pPr algn="ctr"/>
            <a:endParaRPr lang="tr-TR" b="1" dirty="0">
              <a:cs typeface="Times New Roman" panose="02020603050405020304" pitchFamily="18" charset="0"/>
            </a:endParaRPr>
          </a:p>
          <a:p>
            <a:pPr marL="285750" indent="-285750" algn="just">
              <a:buFont typeface="Wingdings" panose="05000000000000000000" pitchFamily="2" charset="2"/>
              <a:buChar char="v"/>
            </a:pPr>
            <a:r>
              <a:rPr lang="tr-TR" b="1" dirty="0"/>
              <a:t>Kümes hayvanları etleri (sakatatlar hariç)</a:t>
            </a:r>
          </a:p>
          <a:p>
            <a:pPr marL="285750" indent="-285750" algn="just">
              <a:buFont typeface="Wingdings" panose="05000000000000000000" pitchFamily="2" charset="2"/>
              <a:buChar char="v"/>
            </a:pPr>
            <a:r>
              <a:rPr lang="tr-TR" b="1" dirty="0"/>
              <a:t>Yumurta</a:t>
            </a:r>
          </a:p>
          <a:p>
            <a:pPr marL="285750" indent="-285750" algn="just">
              <a:buFont typeface="Wingdings" panose="05000000000000000000" pitchFamily="2" charset="2"/>
              <a:buChar char="v"/>
            </a:pPr>
            <a:r>
              <a:rPr lang="tr-TR" b="1" dirty="0"/>
              <a:t>Bal (</a:t>
            </a:r>
            <a:r>
              <a:rPr lang="tr-TR" b="1" dirty="0">
                <a:solidFill>
                  <a:srgbClr val="FF0000"/>
                </a:solidFill>
              </a:rPr>
              <a:t>2020 yılında yararlanmıyor</a:t>
            </a:r>
            <a:r>
              <a:rPr lang="tr-TR" b="1" dirty="0"/>
              <a:t>)</a:t>
            </a:r>
          </a:p>
          <a:p>
            <a:pPr marL="285750" indent="-285750" algn="just">
              <a:buFont typeface="Wingdings" panose="05000000000000000000" pitchFamily="2" charset="2"/>
              <a:buChar char="v"/>
            </a:pPr>
            <a:r>
              <a:rPr lang="tr-TR" b="1" dirty="0"/>
              <a:t>Buket yapmaya elverişli veya süs amacına uygun cinsten çiçekler ve tomurcuklar</a:t>
            </a:r>
          </a:p>
          <a:p>
            <a:pPr marL="285750" indent="-285750" algn="just">
              <a:buFont typeface="Wingdings" panose="05000000000000000000" pitchFamily="2" charset="2"/>
              <a:buChar char="v"/>
            </a:pPr>
            <a:r>
              <a:rPr lang="tr-TR" b="1" dirty="0"/>
              <a:t>Dondurulmuş sebzeler ve kurutulmuş sebzeler</a:t>
            </a:r>
          </a:p>
          <a:p>
            <a:pPr marL="285750" indent="-285750" algn="just">
              <a:buFont typeface="Wingdings" panose="05000000000000000000" pitchFamily="2" charset="2"/>
              <a:buChar char="v"/>
            </a:pPr>
            <a:r>
              <a:rPr lang="tr-TR" b="1" dirty="0"/>
              <a:t>Meyveler ve sert çekirdekli meyveler</a:t>
            </a:r>
          </a:p>
          <a:p>
            <a:pPr marL="285750" indent="-285750" algn="just">
              <a:buFont typeface="Wingdings" panose="05000000000000000000" pitchFamily="2" charset="2"/>
              <a:buChar char="v"/>
            </a:pPr>
            <a:r>
              <a:rPr lang="tr-TR" b="1" dirty="0"/>
              <a:t>Zeytinyağı</a:t>
            </a:r>
          </a:p>
          <a:p>
            <a:pPr marL="285750" indent="-285750" algn="just">
              <a:buFont typeface="Wingdings" panose="05000000000000000000" pitchFamily="2" charset="2"/>
              <a:buChar char="v"/>
            </a:pPr>
            <a:r>
              <a:rPr lang="tr-TR" b="1" dirty="0"/>
              <a:t>Kümes hayvanları etinden sosisler vb. ile konserve ürünler (</a:t>
            </a:r>
            <a:r>
              <a:rPr lang="tr-TR" b="1" dirty="0">
                <a:solidFill>
                  <a:srgbClr val="FF0000"/>
                </a:solidFill>
              </a:rPr>
              <a:t>2020 yılında yararlanmıyor</a:t>
            </a:r>
            <a:r>
              <a:rPr lang="tr-TR" b="1" dirty="0"/>
              <a:t>)</a:t>
            </a:r>
          </a:p>
          <a:p>
            <a:pPr marL="285750" indent="-285750" algn="just">
              <a:buFont typeface="Wingdings" panose="05000000000000000000" pitchFamily="2" charset="2"/>
              <a:buChar char="v"/>
            </a:pPr>
            <a:r>
              <a:rPr lang="tr-TR" b="1" dirty="0"/>
              <a:t>Hazırlanmış ve konserve edilmiş balıklar</a:t>
            </a:r>
          </a:p>
          <a:p>
            <a:pPr marL="285750" indent="-285750" algn="just">
              <a:buFont typeface="Wingdings" panose="05000000000000000000" pitchFamily="2" charset="2"/>
              <a:buChar char="v"/>
            </a:pPr>
            <a:r>
              <a:rPr lang="tr-TR" b="1" dirty="0"/>
              <a:t>Çikolata ve kakao içeren gıda ürünleri</a:t>
            </a:r>
          </a:p>
          <a:p>
            <a:pPr marL="285750" indent="-285750" algn="just">
              <a:buFont typeface="Wingdings" panose="05000000000000000000" pitchFamily="2" charset="2"/>
              <a:buChar char="v"/>
            </a:pPr>
            <a:r>
              <a:rPr lang="tr-TR" b="1" dirty="0"/>
              <a:t>Makarnalar</a:t>
            </a:r>
          </a:p>
          <a:p>
            <a:pPr marL="285750" indent="-285750" algn="just">
              <a:buFont typeface="Wingdings" panose="05000000000000000000" pitchFamily="2" charset="2"/>
              <a:buChar char="v"/>
            </a:pPr>
            <a:r>
              <a:rPr lang="tr-TR" b="1" dirty="0"/>
              <a:t>Bisküviler, gofretler, kekler</a:t>
            </a:r>
          </a:p>
          <a:p>
            <a:pPr marL="285750" indent="-285750" algn="just">
              <a:buFont typeface="Wingdings" panose="05000000000000000000" pitchFamily="2" charset="2"/>
              <a:buChar char="v"/>
            </a:pPr>
            <a:r>
              <a:rPr lang="tr-TR" b="1" dirty="0"/>
              <a:t>Dondurulmuş meyve ve sebzeler ile işleme sanayiine dayalı gıda maddeleri</a:t>
            </a:r>
          </a:p>
          <a:p>
            <a:pPr marL="285750" indent="-285750" algn="just">
              <a:buFont typeface="Wingdings" panose="05000000000000000000" pitchFamily="2" charset="2"/>
              <a:buChar char="v"/>
            </a:pPr>
            <a:r>
              <a:rPr lang="tr-TR" b="1" dirty="0"/>
              <a:t>Reçel, jöle, marmelat, meyve püreleri veya pastları</a:t>
            </a:r>
          </a:p>
          <a:p>
            <a:pPr marL="285750" indent="-285750" algn="just">
              <a:buFont typeface="Wingdings" panose="05000000000000000000" pitchFamily="2" charset="2"/>
              <a:buChar char="v"/>
            </a:pPr>
            <a:r>
              <a:rPr lang="tr-TR" b="1" dirty="0"/>
              <a:t>Meyve suları, sebze suları, meyve nektarları</a:t>
            </a:r>
          </a:p>
        </p:txBody>
      </p:sp>
      <p:sp>
        <p:nvSpPr>
          <p:cNvPr id="8" name="Rectangle 7"/>
          <p:cNvSpPr/>
          <p:nvPr/>
        </p:nvSpPr>
        <p:spPr>
          <a:xfrm>
            <a:off x="4735245" y="620688"/>
            <a:ext cx="4391980" cy="307777"/>
          </a:xfrm>
          <a:prstGeom prst="rect">
            <a:avLst/>
          </a:prstGeom>
        </p:spPr>
        <p:txBody>
          <a:bodyPr wrap="square">
            <a:spAutoFit/>
          </a:bodyPr>
          <a:lstStyle/>
          <a:p>
            <a:r>
              <a:rPr lang="tr-TR" sz="1400" b="1" dirty="0">
                <a:latin typeface="Times New Roman" panose="02020603050405020304" pitchFamily="18" charset="0"/>
                <a:cs typeface="Times New Roman" panose="02020603050405020304" pitchFamily="18" charset="0"/>
              </a:rPr>
              <a:t>TARIMSAL ÜRÜNLERDE İHRACAT İADESİ</a:t>
            </a:r>
          </a:p>
        </p:txBody>
      </p:sp>
    </p:spTree>
    <p:extLst>
      <p:ext uri="{BB962C8B-B14F-4D97-AF65-F5344CB8AC3E}">
        <p14:creationId xmlns:p14="http://schemas.microsoft.com/office/powerpoint/2010/main" val="117421113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a:p>
        </p:txBody>
      </p:sp>
      <p:pic>
        <p:nvPicPr>
          <p:cNvPr id="4" name="Picture 3" descr="OAIB_SUNUM_ARKAPLAN4.jpg"/>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112712"/>
            <a:ext cx="9144000" cy="6858000"/>
          </a:xfrm>
          <a:prstGeom prst="rect">
            <a:avLst/>
          </a:prstGeom>
        </p:spPr>
      </p:pic>
      <p:sp>
        <p:nvSpPr>
          <p:cNvPr id="8" name="Rectangle 7"/>
          <p:cNvSpPr/>
          <p:nvPr/>
        </p:nvSpPr>
        <p:spPr>
          <a:xfrm>
            <a:off x="4752020" y="476672"/>
            <a:ext cx="4391980" cy="307777"/>
          </a:xfrm>
          <a:prstGeom prst="rect">
            <a:avLst/>
          </a:prstGeom>
        </p:spPr>
        <p:txBody>
          <a:bodyPr wrap="square">
            <a:spAutoFit/>
          </a:bodyPr>
          <a:lstStyle/>
          <a:p>
            <a:r>
              <a:rPr lang="tr-TR" sz="1400" b="1" dirty="0">
                <a:latin typeface="Times New Roman" panose="02020603050405020304" pitchFamily="18" charset="0"/>
                <a:cs typeface="Times New Roman" panose="02020603050405020304" pitchFamily="18" charset="0"/>
              </a:rPr>
              <a:t>TARIMSAL ÜRÜNLERDE İHRACAT İADESİ</a:t>
            </a:r>
          </a:p>
        </p:txBody>
      </p:sp>
      <p:sp>
        <p:nvSpPr>
          <p:cNvPr id="3" name="Rectangle 2"/>
          <p:cNvSpPr/>
          <p:nvPr/>
        </p:nvSpPr>
        <p:spPr>
          <a:xfrm>
            <a:off x="2555776" y="1196752"/>
            <a:ext cx="2077300" cy="369332"/>
          </a:xfrm>
          <a:prstGeom prst="rect">
            <a:avLst/>
          </a:prstGeom>
        </p:spPr>
        <p:txBody>
          <a:bodyPr wrap="none">
            <a:spAutoFit/>
          </a:bodyPr>
          <a:lstStyle/>
          <a:p>
            <a:r>
              <a:rPr lang="tr-TR" b="1" dirty="0"/>
              <a:t>ÖZELLİKLİ ÜRÜNLER</a:t>
            </a:r>
          </a:p>
        </p:txBody>
      </p:sp>
      <p:sp>
        <p:nvSpPr>
          <p:cNvPr id="6" name="TextBox 5"/>
          <p:cNvSpPr txBox="1"/>
          <p:nvPr/>
        </p:nvSpPr>
        <p:spPr>
          <a:xfrm>
            <a:off x="243627" y="1772816"/>
            <a:ext cx="8640960" cy="3785652"/>
          </a:xfrm>
          <a:prstGeom prst="rect">
            <a:avLst/>
          </a:prstGeom>
          <a:noFill/>
        </p:spPr>
        <p:txBody>
          <a:bodyPr wrap="square" rtlCol="0">
            <a:spAutoFit/>
          </a:bodyPr>
          <a:lstStyle/>
          <a:p>
            <a:pPr marL="285750" indent="-285750" algn="just">
              <a:buFont typeface="Arial" panose="020B0604020202020204" pitchFamily="34" charset="0"/>
              <a:buChar char="•"/>
            </a:pPr>
            <a:r>
              <a:rPr lang="tr-TR" sz="1600" b="1" dirty="0"/>
              <a:t>İhracı gerçekleştirilen ürünün </a:t>
            </a:r>
            <a:r>
              <a:rPr lang="tr-TR" sz="1600" b="1" dirty="0">
                <a:solidFill>
                  <a:srgbClr val="FF0000"/>
                </a:solidFill>
              </a:rPr>
              <a:t>organik</a:t>
            </a:r>
            <a:r>
              <a:rPr lang="tr-TR" sz="1600" b="1" dirty="0"/>
              <a:t> olarak üretilmesi ve durumun gerekli belgelerle tevsik edilmesi halinde, %50 oranınında arttırımlı olarak desteklenir.</a:t>
            </a:r>
          </a:p>
          <a:p>
            <a:pPr algn="just"/>
            <a:endParaRPr lang="tr-TR" sz="1600" b="1" dirty="0"/>
          </a:p>
          <a:p>
            <a:pPr marL="285750" indent="-285750" algn="just">
              <a:buFont typeface="Arial" panose="020B0604020202020204" pitchFamily="34" charset="0"/>
              <a:buChar char="•"/>
            </a:pPr>
            <a:r>
              <a:rPr lang="tr-TR" sz="1600" b="1" dirty="0">
                <a:solidFill>
                  <a:srgbClr val="FF0000"/>
                </a:solidFill>
              </a:rPr>
              <a:t>Zeytin</a:t>
            </a:r>
            <a:r>
              <a:rPr lang="tr-TR" sz="1600" b="1" dirty="0"/>
              <a:t>, 18 kg altı ambalajlarda ihraç edilmesi halinde destekten yararlandırılır. Kilogram (1-2-5), tescilli  Türk Markasına sahip olması, «Made in Turkey» ibaresi ile ihraç edilmesi durumunda destekten arttırımlı olarak yararlandırılır.</a:t>
            </a:r>
          </a:p>
          <a:p>
            <a:pPr algn="just"/>
            <a:endParaRPr lang="tr-TR" sz="1600" b="1" dirty="0"/>
          </a:p>
          <a:p>
            <a:pPr marL="285750" indent="-285750" algn="just">
              <a:buFont typeface="Arial" panose="020B0604020202020204" pitchFamily="34" charset="0"/>
              <a:buChar char="•"/>
            </a:pPr>
            <a:r>
              <a:rPr lang="tr-TR" sz="1600" b="1" dirty="0">
                <a:solidFill>
                  <a:srgbClr val="FF0000"/>
                </a:solidFill>
              </a:rPr>
              <a:t>Zeytinyağı</a:t>
            </a:r>
            <a:r>
              <a:rPr lang="tr-TR" sz="1600" b="1" dirty="0"/>
              <a:t>, 5 kg altı ambalajlarda ihraç edilmesi halinde destekten yararlandırılır. Kilogram (1-2-5), tescilli  Türk Markasına sahip olması, «Made in Turkey» ibaresi ile ihraç edilmesi durumunda destekten arttırımlı olarak yararlandırılır.</a:t>
            </a:r>
          </a:p>
          <a:p>
            <a:pPr algn="just"/>
            <a:endParaRPr lang="tr-TR" sz="1600" b="1" dirty="0"/>
          </a:p>
          <a:p>
            <a:pPr marL="285750" indent="-285750" algn="just">
              <a:buFont typeface="Arial" panose="020B0604020202020204" pitchFamily="34" charset="0"/>
              <a:buChar char="•"/>
            </a:pPr>
            <a:r>
              <a:rPr lang="tr-TR" sz="1600" b="1" dirty="0">
                <a:solidFill>
                  <a:srgbClr val="FF0000"/>
                </a:solidFill>
              </a:rPr>
              <a:t>Meyve suları</a:t>
            </a:r>
            <a:r>
              <a:rPr lang="tr-TR" sz="1600" b="1" dirty="0"/>
              <a:t>, şeker katkısız yüzde yüz meyve suyu veya konsantre meyve suyu olması halinde destekten arttırımlı olarak yararlandırılır.</a:t>
            </a:r>
          </a:p>
          <a:p>
            <a:pPr algn="just"/>
            <a:endParaRPr lang="tr-TR" sz="1600" b="1" dirty="0"/>
          </a:p>
          <a:p>
            <a:pPr marL="285750" indent="-285750" algn="just">
              <a:buFont typeface="Arial" panose="020B0604020202020204" pitchFamily="34" charset="0"/>
              <a:buChar char="•"/>
            </a:pPr>
            <a:r>
              <a:rPr lang="tr-TR" sz="1600" b="1" dirty="0">
                <a:solidFill>
                  <a:srgbClr val="FF0000"/>
                </a:solidFill>
              </a:rPr>
              <a:t>Yumurta</a:t>
            </a:r>
            <a:r>
              <a:rPr lang="tr-TR" sz="1600" b="1" dirty="0"/>
              <a:t>, damızlık yumurta olması halinde destekten arttırımlı olarak yararlandırılır.</a:t>
            </a:r>
            <a:endParaRPr lang="tr-TR" sz="2000" b="1" dirty="0"/>
          </a:p>
        </p:txBody>
      </p:sp>
    </p:spTree>
    <p:extLst>
      <p:ext uri="{BB962C8B-B14F-4D97-AF65-F5344CB8AC3E}">
        <p14:creationId xmlns:p14="http://schemas.microsoft.com/office/powerpoint/2010/main" val="178818146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2291</TotalTime>
  <Words>892</Words>
  <Application>Microsoft Office PowerPoint</Application>
  <PresentationFormat>On-screen Show (4:3)</PresentationFormat>
  <Paragraphs>135</Paragraphs>
  <Slides>18</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18</vt:i4>
      </vt:variant>
    </vt:vector>
  </HeadingPairs>
  <TitlesOfParts>
    <vt:vector size="23" baseType="lpstr">
      <vt:lpstr>Arial</vt:lpstr>
      <vt:lpstr>Calibri</vt:lpstr>
      <vt:lpstr>Times New Roman</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OAIB Gen. Sek.</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Ali Bülent Turan</dc:creator>
  <cp:lastModifiedBy>Özlem Yıldız Karaca</cp:lastModifiedBy>
  <cp:revision>378</cp:revision>
  <dcterms:created xsi:type="dcterms:W3CDTF">2013-03-19T13:45:41Z</dcterms:created>
  <dcterms:modified xsi:type="dcterms:W3CDTF">2020-02-13T12:55:29Z</dcterms:modified>
</cp:coreProperties>
</file>